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655" r:id="rId2"/>
    <p:sldId id="656" r:id="rId3"/>
    <p:sldId id="657" r:id="rId4"/>
    <p:sldId id="664" r:id="rId5"/>
    <p:sldId id="665" r:id="rId6"/>
    <p:sldId id="659" r:id="rId7"/>
    <p:sldId id="660" r:id="rId8"/>
    <p:sldId id="670" r:id="rId9"/>
    <p:sldId id="666" r:id="rId10"/>
    <p:sldId id="667" r:id="rId11"/>
    <p:sldId id="668" r:id="rId12"/>
    <p:sldId id="690" r:id="rId13"/>
    <p:sldId id="691" r:id="rId14"/>
    <p:sldId id="692" r:id="rId15"/>
    <p:sldId id="693" r:id="rId16"/>
    <p:sldId id="694" r:id="rId17"/>
    <p:sldId id="672" r:id="rId18"/>
    <p:sldId id="669" r:id="rId19"/>
    <p:sldId id="671" r:id="rId20"/>
    <p:sldId id="674" r:id="rId21"/>
    <p:sldId id="676" r:id="rId22"/>
    <p:sldId id="677" r:id="rId23"/>
    <p:sldId id="678" r:id="rId24"/>
    <p:sldId id="679" r:id="rId25"/>
    <p:sldId id="680" r:id="rId26"/>
    <p:sldId id="681" r:id="rId27"/>
    <p:sldId id="682" r:id="rId28"/>
    <p:sldId id="683" r:id="rId29"/>
    <p:sldId id="684" r:id="rId30"/>
    <p:sldId id="695" r:id="rId31"/>
    <p:sldId id="699" r:id="rId32"/>
    <p:sldId id="689" r:id="rId33"/>
    <p:sldId id="685" r:id="rId34"/>
    <p:sldId id="686" r:id="rId35"/>
    <p:sldId id="688" r:id="rId36"/>
    <p:sldId id="687" r:id="rId37"/>
    <p:sldId id="696" r:id="rId38"/>
    <p:sldId id="697" r:id="rId39"/>
    <p:sldId id="698" r:id="rId4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CCFF"/>
    <a:srgbClr val="0099CC"/>
    <a:srgbClr val="000099"/>
    <a:srgbClr val="FF0000"/>
    <a:srgbClr val="FFFF00"/>
    <a:srgbClr val="DDDDDD"/>
    <a:srgbClr val="FF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6"/>
    <p:restoredTop sz="94655"/>
  </p:normalViewPr>
  <p:slideViewPr>
    <p:cSldViewPr snapToGrid="0">
      <p:cViewPr varScale="1">
        <p:scale>
          <a:sx n="64" d="100"/>
          <a:sy n="64" d="100"/>
        </p:scale>
        <p:origin x="-154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omic Sans MS" pitchFamily="6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8241DEC-1CCB-43A3-B6E9-A34B30A0AA29}" type="datetimeFigureOut">
              <a:rPr lang="en-US"/>
              <a:pPr/>
              <a:t>1/18/2017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omic Sans MS" pitchFamily="6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44FB692-FE1F-43CE-8216-5F1BF056D8C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05A07B66-39F7-4BB0-84A0-2C18C170D7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F01017-ADF1-4404-92FB-B874094C14FE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Physical barriers</a:t>
            </a:r>
            <a:r>
              <a:rPr lang="en-US" baseline="0" dirty="0" smtClean="0"/>
              <a:t> : secure building</a:t>
            </a:r>
          </a:p>
          <a:p>
            <a:r>
              <a:rPr lang="en-US" baseline="0" dirty="0" smtClean="0"/>
              <a:t>The construction of building incorporating copper mesh (called Faraday cages) so that electromagnetic cannot enter or exit the enclosure.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67A11-85B4-4022-B6EC-B9F2F7365AE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7520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Physical barriers</a:t>
            </a:r>
            <a:r>
              <a:rPr lang="en-US" baseline="0" dirty="0" smtClean="0"/>
              <a:t> : secure building</a:t>
            </a:r>
          </a:p>
          <a:p>
            <a:r>
              <a:rPr lang="en-US" baseline="0" dirty="0" smtClean="0"/>
              <a:t>The construction of building incorporating copper mesh (called Faraday cages) so that electromagnetic cannot enter or exit the enclosure.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67A11-85B4-4022-B6EC-B9F2F7365AE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7520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Physical barriers</a:t>
            </a:r>
            <a:r>
              <a:rPr lang="en-US" baseline="0" dirty="0" smtClean="0"/>
              <a:t> : secure building</a:t>
            </a:r>
          </a:p>
          <a:p>
            <a:r>
              <a:rPr lang="en-US" baseline="0" dirty="0" smtClean="0"/>
              <a:t>The construction of building incorporating copper mesh (called Faraday cages) so that electromagnetic cannot enter or exit the enclosure.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67A11-85B4-4022-B6EC-B9F2F7365AE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7520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EA6F54-AC6D-4975-B7FA-A17753F223F5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BB7F3B-C1E5-4172-8818-CB97F9349B54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96A1A9-3E59-46D4-88C9-1ED8BDBF3C75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96A1A9-3E59-46D4-88C9-1ED8BDBF3C75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824747-92DD-4D30-B50F-9300E56BFAD0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7ACDDD-CC96-4DFD-8576-E502B16505EE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key may, in some cases, be the same as the encryption key.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67A11-85B4-4022-B6EC-B9F2F7365AE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3356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Physical barriers</a:t>
            </a:r>
            <a:r>
              <a:rPr lang="en-US" baseline="0" dirty="0" smtClean="0"/>
              <a:t> : secure building</a:t>
            </a:r>
          </a:p>
          <a:p>
            <a:r>
              <a:rPr lang="en-US" baseline="0" dirty="0" smtClean="0"/>
              <a:t>The construction of building incorporating copper mesh (called Faraday cages) so that electromagnetic cannot enter or exit the enclosure.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67A11-85B4-4022-B6EC-B9F2F7365AE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7520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6002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0005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40005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u="none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315325" y="6477000"/>
            <a:ext cx="67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200">
                <a:latin typeface="Arial" pitchFamily="34" charset="0"/>
                <a:cs typeface="Arial" pitchFamily="34" charset="0"/>
              </a:rPr>
              <a:t>8-</a:t>
            </a:r>
            <a:fld id="{9988607E-CB5C-4D39-9C53-DBA17C3A9DAF}" type="slidenum">
              <a:rPr lang="en-US" sz="120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20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v"/>
        <a:defRPr sz="28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Gill Sans MT" pitchFamily="34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s://www.complexip.com/wi-fi-sniffing-legal-over-unencrypted-cafe-wireless-network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u="none" dirty="0" smtClean="0"/>
              <a:t>CSE 4905: Introduction to Network Security</a:t>
            </a:r>
            <a:endParaRPr lang="en-US" dirty="0" smtClean="0"/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599" y="3886200"/>
            <a:ext cx="7012379" cy="1752600"/>
          </a:xfrm>
        </p:spPr>
        <p:txBody>
          <a:bodyPr/>
          <a:lstStyle/>
          <a:p>
            <a:r>
              <a:rPr lang="en-US" dirty="0" smtClean="0"/>
              <a:t>Drs. Bing Wang and Ben Fuller</a:t>
            </a:r>
          </a:p>
          <a:p>
            <a:r>
              <a:rPr lang="en-US" dirty="0" smtClean="0"/>
              <a:t>Computer Science &amp; Engineering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We need help!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Ask questions</a:t>
            </a:r>
          </a:p>
          <a:p>
            <a:r>
              <a:rPr lang="en-US" altLang="zh-CN" dirty="0" smtClean="0">
                <a:ea typeface="宋体" pitchFamily="2" charset="-122"/>
              </a:rPr>
              <a:t>Correct us!  It</a:t>
            </a:r>
            <a:r>
              <a:rPr lang="mr-IN" altLang="zh-CN" dirty="0" smtClean="0">
                <a:ea typeface="宋体" pitchFamily="2" charset="-122"/>
              </a:rPr>
              <a:t>’</a:t>
            </a:r>
            <a:r>
              <a:rPr lang="en-US" altLang="zh-CN" dirty="0" smtClean="0">
                <a:ea typeface="宋体" pitchFamily="2" charset="-122"/>
              </a:rPr>
              <a:t>s a large field that moves fast</a:t>
            </a:r>
          </a:p>
          <a:p>
            <a:r>
              <a:rPr lang="en-US" altLang="zh-CN" dirty="0" smtClean="0">
                <a:ea typeface="宋体" pitchFamily="2" charset="-122"/>
              </a:rPr>
              <a:t>Make suggestions!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What issues do you want to discuss?  Topics from your experience and life are very welcome</a:t>
            </a:r>
          </a:p>
          <a:p>
            <a:r>
              <a:rPr lang="en-US" altLang="zh-CN" dirty="0" smtClean="0">
                <a:ea typeface="宋体" pitchFamily="2" charset="-122"/>
              </a:rPr>
              <a:t>Read something interesting and relevant? Post and start a discussion</a:t>
            </a:r>
            <a:endParaRPr lang="en-US" altLang="zh-CN" baseline="30000" dirty="0" smtClean="0">
              <a:solidFill>
                <a:srgbClr val="800000"/>
              </a:solidFill>
              <a:ea typeface="宋体" pitchFamily="2" charset="-122"/>
            </a:endParaRPr>
          </a:p>
          <a:p>
            <a:endParaRPr lang="en-US" altLang="zh-CN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4477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What is network security?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7772400" cy="4648200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Every day we interact with many devices that communicate with one another, usually over Internet</a:t>
            </a:r>
          </a:p>
          <a:p>
            <a:r>
              <a:rPr lang="en-US" altLang="zh-CN" dirty="0" smtClean="0">
                <a:ea typeface="宋体" pitchFamily="2" charset="-122"/>
              </a:rPr>
              <a:t>There are many malicious actors on the Internet that want to steal, subvert, harm, cheat, and expose (who? why?)</a:t>
            </a:r>
          </a:p>
          <a:p>
            <a:r>
              <a:rPr lang="en-US" altLang="zh-CN" dirty="0" smtClean="0">
                <a:ea typeface="宋体" pitchFamily="2" charset="-122"/>
              </a:rPr>
              <a:t>Network security is the interplay between malicious actors and defenders who are trying to safeguard the network</a:t>
            </a:r>
          </a:p>
          <a:p>
            <a:r>
              <a:rPr lang="en-US" altLang="zh-CN" dirty="0" smtClean="0">
                <a:ea typeface="宋体" pitchFamily="2" charset="-122"/>
              </a:rPr>
              <a:t>Internet was not built with security in mind, making many defenses ad-hoc and incomplete</a:t>
            </a:r>
          </a:p>
        </p:txBody>
      </p:sp>
    </p:spTree>
    <p:extLst>
      <p:ext uri="{BB962C8B-B14F-4D97-AF65-F5344CB8AC3E}">
        <p14:creationId xmlns="" xmlns:p14="http://schemas.microsoft.com/office/powerpoint/2010/main" val="3404477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Café Sniffing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possible to learn what other individuals are sending over the same wireless network</a:t>
            </a:r>
          </a:p>
          <a:p>
            <a:r>
              <a:rPr lang="en-US" dirty="0" smtClean="0"/>
              <a:t>This is also </a:t>
            </a:r>
            <a:r>
              <a:rPr lang="en-US" dirty="0" smtClean="0">
                <a:hlinkClick r:id="rId2"/>
              </a:rPr>
              <a:t>legal</a:t>
            </a:r>
            <a:r>
              <a:rPr lang="en-US" dirty="0" smtClean="0"/>
              <a:t> (depending on many factors)</a:t>
            </a:r>
          </a:p>
          <a:p>
            <a:r>
              <a:rPr lang="en-US" dirty="0" smtClean="0"/>
              <a:t>Common practice at cafes and </a:t>
            </a:r>
            <a:br>
              <a:rPr lang="en-US" dirty="0" smtClean="0"/>
            </a:br>
            <a:r>
              <a:rPr lang="en-US" dirty="0" smtClean="0"/>
              <a:t>hotel hotspots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6601" y="3138457"/>
            <a:ext cx="2821567" cy="3601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9079" y="4200038"/>
            <a:ext cx="3160539" cy="23865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44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Poisoning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possible to convince others that you own important addresses such as </a:t>
            </a:r>
            <a:r>
              <a:rPr lang="en-US" dirty="0" err="1" smtClean="0"/>
              <a:t>google.com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One behavior of the “Great Firewall of China”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4708" y="4037785"/>
            <a:ext cx="5918651" cy="27161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791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Denial of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to Overwhelm Online Services, making them unavailable, costing owners revenue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6443" y="3751195"/>
            <a:ext cx="5602339" cy="25856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268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Worms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to spread malicious software through the Internet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5847" y="2501326"/>
            <a:ext cx="3613049" cy="38611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451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61960" cy="1143000"/>
          </a:xfrm>
        </p:spPr>
        <p:txBody>
          <a:bodyPr/>
          <a:lstStyle/>
          <a:p>
            <a:r>
              <a:rPr lang="en-US" smtClean="0"/>
              <a:t>Other network security examples?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6099"/>
            <a:ext cx="7772400" cy="4648200"/>
          </a:xfrm>
        </p:spPr>
        <p:txBody>
          <a:bodyPr/>
          <a:lstStyle/>
          <a:p>
            <a:r>
              <a:rPr lang="en-US" dirty="0" err="1" smtClean="0"/>
              <a:t>Stuxnet</a:t>
            </a:r>
            <a:r>
              <a:rPr lang="en-US" dirty="0" smtClean="0"/>
              <a:t>, Flame, </a:t>
            </a:r>
            <a:r>
              <a:rPr lang="en-US" dirty="0" err="1" smtClean="0"/>
              <a:t>Duqu</a:t>
            </a:r>
            <a:r>
              <a:rPr lang="en-US" dirty="0" smtClean="0"/>
              <a:t>, Social Engineering, Beast,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1824" y="2552701"/>
            <a:ext cx="2865120" cy="3572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144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Security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20200"/>
            <a:ext cx="7767452" cy="5637800"/>
          </a:xfrm>
        </p:spPr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Assets </a:t>
            </a:r>
          </a:p>
          <a:p>
            <a:pPr lvl="1"/>
            <a:r>
              <a:rPr lang="en-US" altLang="zh-CN" sz="2800" dirty="0" smtClean="0">
                <a:ea typeface="宋体" pitchFamily="2" charset="-122"/>
              </a:rPr>
              <a:t>File, directory, data, service, system capability, system component (hardware, firmware, software)…</a:t>
            </a:r>
            <a:endParaRPr lang="en-US" altLang="zh-CN" dirty="0" smtClean="0">
              <a:ea typeface="宋体" pitchFamily="2" charset="-122"/>
            </a:endParaRPr>
          </a:p>
          <a:p>
            <a:r>
              <a:rPr lang="en-US" altLang="zh-CN" sz="3200" dirty="0" smtClean="0">
                <a:ea typeface="宋体" pitchFamily="2" charset="-122"/>
              </a:rPr>
              <a:t>Users</a:t>
            </a:r>
          </a:p>
          <a:p>
            <a:pPr lvl="1"/>
            <a:r>
              <a:rPr lang="en-US" altLang="zh-CN" sz="2800" dirty="0" smtClean="0">
                <a:ea typeface="宋体" pitchFamily="2" charset="-122"/>
              </a:rPr>
              <a:t>Human, systems, …</a:t>
            </a:r>
          </a:p>
          <a:p>
            <a:r>
              <a:rPr lang="en-US" altLang="zh-CN" sz="3200" dirty="0" smtClean="0">
                <a:ea typeface="宋体" pitchFamily="2" charset="-122"/>
              </a:rPr>
              <a:t>Adversary</a:t>
            </a:r>
          </a:p>
          <a:p>
            <a:pPr lvl="1"/>
            <a:r>
              <a:rPr lang="en-US" sz="2800" dirty="0" smtClean="0"/>
              <a:t>with specific capabilities</a:t>
            </a:r>
          </a:p>
          <a:p>
            <a:pPr lvl="1"/>
            <a:r>
              <a:rPr lang="en-US" sz="2800" dirty="0" smtClean="0"/>
              <a:t>No system is absolutely secure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404477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How to achieve security goals?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610600" cy="4648200"/>
          </a:xfrm>
        </p:spPr>
        <p:txBody>
          <a:bodyPr/>
          <a:lstStyle/>
          <a:p>
            <a:r>
              <a:rPr lang="en-US" sz="3200" dirty="0" smtClean="0"/>
              <a:t>Understand the adversary.</a:t>
            </a:r>
          </a:p>
          <a:p>
            <a:pPr lvl="1"/>
            <a:r>
              <a:rPr lang="en-US" sz="2800" dirty="0" smtClean="0"/>
              <a:t>what are the resources available?</a:t>
            </a:r>
          </a:p>
          <a:p>
            <a:pPr lvl="1"/>
            <a:r>
              <a:rPr lang="en-US" sz="2800" dirty="0" smtClean="0"/>
              <a:t>what is the goal of the attack?</a:t>
            </a:r>
          </a:p>
          <a:p>
            <a:r>
              <a:rPr lang="en-US" sz="3200" dirty="0" smtClean="0"/>
              <a:t>Understand the modes of attack.</a:t>
            </a:r>
          </a:p>
          <a:p>
            <a:pPr lvl="1"/>
            <a:r>
              <a:rPr lang="en-US" sz="2800" dirty="0" smtClean="0"/>
              <a:t>in what ways can the attack be launched?</a:t>
            </a:r>
          </a:p>
          <a:p>
            <a:pPr lvl="1"/>
            <a:r>
              <a:rPr lang="en-US" sz="2800" dirty="0" smtClean="0"/>
              <a:t>what are the vulnerabilities?</a:t>
            </a:r>
          </a:p>
          <a:p>
            <a:r>
              <a:rPr lang="en-US" sz="3200" dirty="0" smtClean="0"/>
              <a:t>Understand the security/usability tradeoff.</a:t>
            </a:r>
          </a:p>
        </p:txBody>
      </p:sp>
    </p:spTree>
    <p:extLst>
      <p:ext uri="{BB962C8B-B14F-4D97-AF65-F5344CB8AC3E}">
        <p14:creationId xmlns="" xmlns:p14="http://schemas.microsoft.com/office/powerpoint/2010/main" val="3404477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Security goals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61257" y="1600200"/>
            <a:ext cx="8044543" cy="4648200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NIST Computer Security Handbook (1995)</a:t>
            </a:r>
          </a:p>
          <a:p>
            <a:r>
              <a:rPr lang="en-US" sz="3200" u="sng" dirty="0" smtClean="0">
                <a:solidFill>
                  <a:srgbClr val="FF0000"/>
                </a:solidFill>
              </a:rPr>
              <a:t>C</a:t>
            </a:r>
            <a:r>
              <a:rPr lang="en-US" sz="3200" dirty="0" smtClean="0"/>
              <a:t>onfidentiality: Access of assets (viewing/printing/copying/listing) is restricted to entities that are authorized to do so.</a:t>
            </a:r>
          </a:p>
          <a:p>
            <a:r>
              <a:rPr lang="en-US" sz="3200" u="sng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/>
              <a:t>ntegrity: Assets are processed (modified/altered/created/deleted etc.) only in authorized ways by authorized parties.</a:t>
            </a:r>
          </a:p>
          <a:p>
            <a:r>
              <a:rPr lang="en-US" sz="3200" u="sng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/>
              <a:t>vailability: Assets are accessible to authorized parties at the appropriate times.</a:t>
            </a:r>
          </a:p>
        </p:txBody>
      </p:sp>
    </p:spTree>
    <p:extLst>
      <p:ext uri="{BB962C8B-B14F-4D97-AF65-F5344CB8AC3E}">
        <p14:creationId xmlns="" xmlns:p14="http://schemas.microsoft.com/office/powerpoint/2010/main" val="3404477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Course info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399" y="1600199"/>
            <a:ext cx="8028709" cy="440871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Instructors:</a:t>
            </a:r>
          </a:p>
          <a:p>
            <a:r>
              <a:rPr lang="en-US" sz="3200" dirty="0" smtClean="0"/>
              <a:t> </a:t>
            </a:r>
            <a:r>
              <a:rPr lang="en-US" sz="2800" dirty="0" smtClean="0"/>
              <a:t>Bing Wang </a:t>
            </a:r>
          </a:p>
          <a:p>
            <a:pPr lvl="1"/>
            <a:r>
              <a:rPr lang="en-US" dirty="0" smtClean="0"/>
              <a:t>bing@uconn.edu</a:t>
            </a:r>
          </a:p>
          <a:p>
            <a:pPr lvl="1"/>
            <a:r>
              <a:rPr lang="en-US" dirty="0" smtClean="0"/>
              <a:t>Office: ITEB 367</a:t>
            </a:r>
          </a:p>
          <a:p>
            <a:pPr lvl="1"/>
            <a:r>
              <a:rPr lang="en-US" dirty="0" smtClean="0"/>
              <a:t>Office hours: M </a:t>
            </a:r>
            <a:r>
              <a:rPr lang="en-US" dirty="0" err="1" smtClean="0"/>
              <a:t>Th</a:t>
            </a:r>
            <a:r>
              <a:rPr lang="en-US" dirty="0" smtClean="0"/>
              <a:t> 11-12pm</a:t>
            </a:r>
          </a:p>
          <a:p>
            <a:pPr>
              <a:defRPr/>
            </a:pPr>
            <a:r>
              <a:rPr lang="en-US" dirty="0" smtClean="0"/>
              <a:t>Benjamin Fuller</a:t>
            </a:r>
          </a:p>
          <a:p>
            <a:pPr lvl="1">
              <a:defRPr/>
            </a:pPr>
            <a:r>
              <a:rPr lang="en-US" dirty="0" err="1" smtClean="0"/>
              <a:t>benjamin.fuller@uconn.edu</a:t>
            </a:r>
            <a:r>
              <a:rPr lang="en-US" dirty="0" smtClean="0"/>
              <a:t> </a:t>
            </a:r>
          </a:p>
          <a:p>
            <a:pPr lvl="1">
              <a:defRPr/>
            </a:pPr>
            <a:r>
              <a:rPr lang="en-US" dirty="0" smtClean="0"/>
              <a:t>Office: ITEB 243</a:t>
            </a:r>
          </a:p>
          <a:p>
            <a:pPr lvl="1">
              <a:defRPr/>
            </a:pPr>
            <a:r>
              <a:rPr lang="en-US" dirty="0" smtClean="0"/>
              <a:t>Office hours: </a:t>
            </a:r>
            <a:r>
              <a:rPr lang="en-US" dirty="0" err="1" smtClean="0"/>
              <a:t>Tu</a:t>
            </a:r>
            <a:r>
              <a:rPr lang="en-US" dirty="0" smtClean="0"/>
              <a:t> 11-12pm W 1-2pm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confidentiality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Encryption</a:t>
            </a:r>
            <a:r>
              <a:rPr lang="en-US" sz="2800" dirty="0" smtClean="0"/>
              <a:t>: encrypt data using an encryption key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74875"/>
            <a:ext cx="78486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43000" y="762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307861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sz="4000" dirty="0" smtClean="0"/>
              <a:t>Tools for confidentiality (2/3)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b="1" dirty="0" smtClean="0"/>
              <a:t>Authentication:</a:t>
            </a:r>
            <a:r>
              <a:rPr lang="en-US" dirty="0" smtClean="0"/>
              <a:t> determination of the identity or role that someone has.</a:t>
            </a:r>
          </a:p>
          <a:p>
            <a:pPr lvl="1"/>
            <a:r>
              <a:rPr lang="en-US" sz="2800" dirty="0" smtClean="0"/>
              <a:t>Fingerprint, password, smart card / radio key,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943" y="2786732"/>
            <a:ext cx="598706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6432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4800" dirty="0" smtClean="0"/>
              <a:t>Tools for confidentiality (3/3)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b="1" dirty="0" smtClean="0"/>
              <a:t>Access Control: </a:t>
            </a:r>
            <a:r>
              <a:rPr lang="en-US" dirty="0" smtClean="0"/>
              <a:t>rules and policies that limit access to confidential information to those with a permission or certain level of eligibility.</a:t>
            </a:r>
          </a:p>
          <a:p>
            <a:endParaRPr lang="en-US" b="1" dirty="0" smtClean="0"/>
          </a:p>
          <a:p>
            <a:r>
              <a:rPr lang="en-US" b="1" dirty="0" smtClean="0"/>
              <a:t>Authorization:</a:t>
            </a:r>
            <a:r>
              <a:rPr lang="en-US" dirty="0" smtClean="0"/>
              <a:t> determination if a person or a system is allowed access to resources, based on an access control policy.</a:t>
            </a:r>
          </a:p>
        </p:txBody>
      </p:sp>
    </p:spTree>
    <p:extLst>
      <p:ext uri="{BB962C8B-B14F-4D97-AF65-F5344CB8AC3E}">
        <p14:creationId xmlns="" xmlns:p14="http://schemas.microsoft.com/office/powerpoint/2010/main" val="190424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4800" dirty="0" smtClean="0"/>
              <a:t>Tools for integrity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059363"/>
          </a:xfrm>
        </p:spPr>
        <p:txBody>
          <a:bodyPr/>
          <a:lstStyle/>
          <a:p>
            <a:r>
              <a:rPr lang="en-US" sz="3200" dirty="0" smtClean="0"/>
              <a:t>Prevention Mechanisms</a:t>
            </a:r>
          </a:p>
          <a:p>
            <a:pPr lvl="1"/>
            <a:r>
              <a:rPr lang="en-US" sz="2800" dirty="0" smtClean="0"/>
              <a:t>Access controls</a:t>
            </a:r>
          </a:p>
          <a:p>
            <a:pPr lvl="1"/>
            <a:r>
              <a:rPr lang="en-US" sz="2800" dirty="0" smtClean="0"/>
              <a:t>Authentication</a:t>
            </a:r>
          </a:p>
          <a:p>
            <a:r>
              <a:rPr lang="en-US" sz="3200" dirty="0" smtClean="0"/>
              <a:t>Detection Mechanisms</a:t>
            </a:r>
          </a:p>
          <a:p>
            <a:pPr lvl="1"/>
            <a:r>
              <a:rPr lang="en-US" sz="2800" dirty="0" smtClean="0"/>
              <a:t>Message authentication code: cryptographic technique to detect whether bits have been modified</a:t>
            </a:r>
          </a:p>
          <a:p>
            <a:pPr lvl="1"/>
            <a:r>
              <a:rPr lang="en-US" sz="2800" dirty="0" smtClean="0"/>
              <a:t>Data correcting codes: the ability to restore the original data if a transient error took place.</a:t>
            </a:r>
          </a:p>
          <a:p>
            <a:pPr lvl="1"/>
            <a:r>
              <a:rPr lang="en-US" sz="2800" dirty="0" smtClean="0"/>
              <a:t>Intrusion detection and prevention: try and understand normal behavior and detect anomalous </a:t>
            </a:r>
          </a:p>
          <a:p>
            <a:pPr lvl="1"/>
            <a:endParaRPr lang="en-US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190424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4800" dirty="0" smtClean="0"/>
              <a:t>Tools for availability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7538"/>
            <a:ext cx="8229600" cy="4748625"/>
          </a:xfrm>
        </p:spPr>
        <p:txBody>
          <a:bodyPr/>
          <a:lstStyle/>
          <a:p>
            <a:r>
              <a:rPr lang="en-US" sz="3200" dirty="0" smtClean="0"/>
              <a:t>Redundancies </a:t>
            </a:r>
          </a:p>
          <a:p>
            <a:pPr lvl="1"/>
            <a:r>
              <a:rPr lang="en-US" sz="2800" dirty="0" smtClean="0"/>
              <a:t>e.g., backup generators, multiple mail/DNS/DHCP servers, multiple network paths to ISP</a:t>
            </a:r>
          </a:p>
          <a:p>
            <a:pPr lvl="1"/>
            <a:r>
              <a:rPr lang="en-US" sz="2800" dirty="0" smtClean="0"/>
              <a:t>Was a major goal of Internet design (to be nuclear blast proof)</a:t>
            </a:r>
          </a:p>
          <a:p>
            <a:r>
              <a:rPr lang="en-US" sz="3200" dirty="0" smtClean="0"/>
              <a:t>Intrusion prevention/firewalls</a:t>
            </a:r>
          </a:p>
          <a:p>
            <a:pPr lvl="1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190424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solidFill>
                  <a:srgbClr val="1B07B1"/>
                </a:solidFill>
              </a:rPr>
              <a:t>Exercises</a:t>
            </a:r>
            <a:endParaRPr kumimoji="1" lang="zh-CN" altLang="en-US" dirty="0">
              <a:solidFill>
                <a:srgbClr val="1B07B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3200" dirty="0" smtClean="0"/>
              <a:t>Classify each of the following as a violation of confidentiality, of integrity, of availability, or of some combination</a:t>
            </a:r>
          </a:p>
          <a:p>
            <a:pPr lvl="1"/>
            <a:r>
              <a:rPr kumimoji="1" lang="en-US" altLang="zh-CN" sz="2800" dirty="0" smtClean="0"/>
              <a:t>Paul logs into John’s Facebook, posts a photo</a:t>
            </a:r>
          </a:p>
          <a:p>
            <a:pPr lvl="1"/>
            <a:r>
              <a:rPr kumimoji="1" lang="en-US" altLang="zh-CN" sz="2800" dirty="0" smtClean="0"/>
              <a:t>Steve sees network traffic of Apple’s earning projections and sells Apple stock</a:t>
            </a:r>
          </a:p>
          <a:p>
            <a:pPr lvl="1"/>
            <a:r>
              <a:rPr kumimoji="1" lang="en-US" altLang="zh-CN" sz="2800" dirty="0" smtClean="0"/>
              <a:t>Jenny forges an email from Ben and changes her Network Security Grade</a:t>
            </a:r>
          </a:p>
          <a:p>
            <a:pPr lvl="1"/>
            <a:r>
              <a:rPr kumimoji="1" lang="en-US" altLang="zh-CN" sz="2800" dirty="0" smtClean="0"/>
              <a:t>Allie causes the power system to fail, taking the submission server offline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7838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4800" dirty="0" smtClean="0"/>
              <a:t>Other security goals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7538"/>
            <a:ext cx="8229600" cy="4748625"/>
          </a:xfrm>
        </p:spPr>
        <p:txBody>
          <a:bodyPr/>
          <a:lstStyle/>
          <a:p>
            <a:r>
              <a:rPr lang="en-US" sz="3200" dirty="0" smtClean="0"/>
              <a:t>Authenticity</a:t>
            </a:r>
          </a:p>
          <a:p>
            <a:pPr lvl="1"/>
            <a:r>
              <a:rPr lang="en-US" dirty="0" smtClean="0"/>
              <a:t>Proof of originality (e.g., watermark)</a:t>
            </a:r>
          </a:p>
          <a:p>
            <a:r>
              <a:rPr lang="en-US" sz="3200" dirty="0" smtClean="0"/>
              <a:t>Anonymity</a:t>
            </a:r>
          </a:p>
          <a:p>
            <a:pPr lvl="1"/>
            <a:r>
              <a:rPr lang="en-US" dirty="0" smtClean="0"/>
              <a:t>Certain records or transaction not to be attributable to any individual</a:t>
            </a:r>
          </a:p>
          <a:p>
            <a:r>
              <a:rPr lang="en-US" sz="3200" dirty="0" smtClean="0"/>
              <a:t>Accountability</a:t>
            </a:r>
          </a:p>
          <a:p>
            <a:pPr lvl="1"/>
            <a:r>
              <a:rPr lang="en-US" dirty="0" smtClean="0"/>
              <a:t>Having a way to hold someone accountable</a:t>
            </a:r>
          </a:p>
          <a:p>
            <a:r>
              <a:rPr lang="en-US" sz="3200" dirty="0" smtClean="0"/>
              <a:t>Assurance</a:t>
            </a:r>
          </a:p>
          <a:p>
            <a:pPr lvl="1"/>
            <a:r>
              <a:rPr lang="en-US" dirty="0" smtClean="0"/>
              <a:t>Can you trust this software/system/application?</a:t>
            </a:r>
          </a:p>
          <a:p>
            <a:pPr lvl="1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1904240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solidFill>
                  <a:srgbClr val="1B07B1"/>
                </a:solidFill>
              </a:rPr>
              <a:t>Points to keep in mind - I</a:t>
            </a:r>
            <a:endParaRPr kumimoji="1" lang="zh-CN" altLang="en-US" dirty="0">
              <a:solidFill>
                <a:srgbClr val="1B07B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600200"/>
            <a:ext cx="8349343" cy="4648200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Security is not an “add-on” feature</a:t>
            </a:r>
          </a:p>
          <a:p>
            <a:r>
              <a:rPr lang="en-US" sz="3200" dirty="0" smtClean="0"/>
              <a:t>Security is a property of a system not a feature.  Similar to usability, reliability</a:t>
            </a:r>
          </a:p>
          <a:p>
            <a:r>
              <a:rPr lang="en-US" sz="3200" dirty="0" smtClean="0"/>
              <a:t>Lessons from Internet design</a:t>
            </a:r>
            <a:endParaRPr lang="en-US" dirty="0" smtClean="0"/>
          </a:p>
          <a:p>
            <a:pPr lvl="1"/>
            <a:r>
              <a:rPr lang="en-US" sz="2800" dirty="0" smtClean="0"/>
              <a:t>Many patches to make things work; no systematic solution</a:t>
            </a:r>
          </a:p>
          <a:p>
            <a:pPr lvl="1"/>
            <a:r>
              <a:rPr lang="en-US" sz="2800" dirty="0" smtClean="0"/>
              <a:t>New clean-slate design; how to deploy?  </a:t>
            </a:r>
          </a:p>
        </p:txBody>
      </p:sp>
    </p:spTree>
    <p:extLst>
      <p:ext uri="{BB962C8B-B14F-4D97-AF65-F5344CB8AC3E}">
        <p14:creationId xmlns="" xmlns:p14="http://schemas.microsoft.com/office/powerpoint/2010/main" val="17838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solidFill>
                  <a:srgbClr val="1B07B1"/>
                </a:solidFill>
              </a:rPr>
              <a:t>Points to keep in mind - II</a:t>
            </a:r>
            <a:endParaRPr kumimoji="1" lang="zh-CN" altLang="en-US" dirty="0">
              <a:solidFill>
                <a:srgbClr val="1B07B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274" y="1410195"/>
            <a:ext cx="8349343" cy="4648200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 system is as secure as its weakest component</a:t>
            </a:r>
          </a:p>
          <a:p>
            <a:r>
              <a:rPr lang="en-US" sz="3200" dirty="0" smtClean="0"/>
              <a:t>There is nothing that you can add to your system to “secure it”</a:t>
            </a:r>
          </a:p>
          <a:p>
            <a:r>
              <a:rPr lang="en-US" sz="3200" dirty="0" smtClean="0"/>
              <a:t>Partly why security so hard: attacker just needs to find the weakest link</a:t>
            </a:r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8898" y="4811290"/>
            <a:ext cx="2671949" cy="18863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38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solidFill>
                  <a:srgbClr val="1B07B1"/>
                </a:solidFill>
              </a:rPr>
              <a:t>Points to keep in mind - III</a:t>
            </a:r>
            <a:endParaRPr kumimoji="1" lang="zh-CN" altLang="en-US" dirty="0">
              <a:solidFill>
                <a:srgbClr val="1B07B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600200"/>
            <a:ext cx="8349343" cy="4648200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Professional paranoia/security mindset: Thinking like an adversary is essential for building secure systems</a:t>
            </a:r>
          </a:p>
          <a:p>
            <a:r>
              <a:rPr lang="en-US" dirty="0" smtClean="0"/>
              <a:t>in fact you have to think like any possible adversary!</a:t>
            </a:r>
          </a:p>
          <a:p>
            <a:r>
              <a:rPr lang="en-US" dirty="0" smtClean="0"/>
              <a:t>Always ask yourself</a:t>
            </a:r>
          </a:p>
          <a:p>
            <a:pPr lvl="1"/>
            <a:r>
              <a:rPr lang="en-US" dirty="0" smtClean="0"/>
              <a:t>Who is the adversary?</a:t>
            </a:r>
          </a:p>
          <a:p>
            <a:pPr lvl="1"/>
            <a:r>
              <a:rPr lang="en-US" dirty="0" smtClean="0"/>
              <a:t>What are the attack possibilities?</a:t>
            </a:r>
          </a:p>
          <a:p>
            <a:pPr lvl="1"/>
            <a:r>
              <a:rPr lang="en-US" dirty="0" smtClean="0"/>
              <a:t>What is at stake?</a:t>
            </a:r>
          </a:p>
          <a:p>
            <a:r>
              <a:rPr lang="en-US" dirty="0" smtClean="0"/>
              <a:t>Separate your professional life from personal life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7838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Course goals</a:t>
            </a: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25550"/>
            <a:ext cx="8002588" cy="4530725"/>
          </a:xfrm>
        </p:spPr>
        <p:txBody>
          <a:bodyPr/>
          <a:lstStyle/>
          <a:p>
            <a:r>
              <a:rPr lang="en-US" sz="3200" dirty="0" smtClean="0"/>
              <a:t>Understand concepts and practices of network security  </a:t>
            </a:r>
          </a:p>
          <a:p>
            <a:r>
              <a:rPr lang="en-US" sz="3200" dirty="0" smtClean="0"/>
              <a:t>Understand attacks that occur on the internet systems security threats  </a:t>
            </a:r>
          </a:p>
          <a:p>
            <a:r>
              <a:rPr lang="en-US" sz="3200" dirty="0" smtClean="0"/>
              <a:t>Learn defensive techniques and how to design good systems</a:t>
            </a:r>
          </a:p>
          <a:p>
            <a:r>
              <a:rPr lang="en-US" sz="3200" dirty="0" smtClean="0"/>
              <a:t>Ethical issues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Threat models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We’ll spend time trying to understand what an attacker can and cannot do, their goals, capabilities, etc.</a:t>
            </a:r>
          </a:p>
          <a:p>
            <a:r>
              <a:rPr lang="en-US" sz="3200" dirty="0" smtClean="0"/>
              <a:t>This will help focus our attention to defending the system</a:t>
            </a:r>
          </a:p>
          <a:p>
            <a:r>
              <a:rPr lang="en-US" sz="3200" dirty="0" smtClean="0"/>
              <a:t>Also provides a target for compromise, attacker does not need to obey the model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46045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how to defend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563329" y="2530823"/>
            <a:ext cx="1722612" cy="8790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Gill Sans MT" pitchFamily="34" charset="0"/>
              </a:rPr>
              <a:t>Policy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326135" y="2530823"/>
            <a:ext cx="1722612" cy="8790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Gill Sans MT" pitchFamily="34" charset="0"/>
              </a:rPr>
              <a:t>Incentives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26135" y="4506123"/>
            <a:ext cx="1722612" cy="8790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Gill Sans MT" pitchFamily="34" charset="0"/>
              </a:rPr>
              <a:t>Assurance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63329" y="4506123"/>
            <a:ext cx="1722612" cy="8790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smtClean="0">
                <a:latin typeface="Gill Sans MT" pitchFamily="34" charset="0"/>
              </a:rPr>
              <a:t>Mechanism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cxnSp>
        <p:nvCxnSpPr>
          <p:cNvPr id="9" name="Straight Arrow Connector 8"/>
          <p:cNvCxnSpPr>
            <a:stCxn id="4" idx="3"/>
            <a:endCxn id="5" idx="1"/>
          </p:cNvCxnSpPr>
          <p:nvPr/>
        </p:nvCxnSpPr>
        <p:spPr bwMode="auto">
          <a:xfrm>
            <a:off x="3285941" y="2970325"/>
            <a:ext cx="2040194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0" name="Straight Arrow Connector 9"/>
          <p:cNvCxnSpPr>
            <a:stCxn id="6" idx="0"/>
            <a:endCxn id="5" idx="2"/>
          </p:cNvCxnSpPr>
          <p:nvPr/>
        </p:nvCxnSpPr>
        <p:spPr bwMode="auto">
          <a:xfrm flipV="1">
            <a:off x="6187441" y="3409827"/>
            <a:ext cx="0" cy="109629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3"/>
            <a:endCxn id="6" idx="1"/>
          </p:cNvCxnSpPr>
          <p:nvPr/>
        </p:nvCxnSpPr>
        <p:spPr bwMode="auto">
          <a:xfrm>
            <a:off x="3285941" y="4945625"/>
            <a:ext cx="2040194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6" name="Straight Arrow Connector 15"/>
          <p:cNvCxnSpPr>
            <a:stCxn id="7" idx="0"/>
            <a:endCxn id="4" idx="2"/>
          </p:cNvCxnSpPr>
          <p:nvPr/>
        </p:nvCxnSpPr>
        <p:spPr bwMode="auto">
          <a:xfrm flipV="1">
            <a:off x="2424635" y="3409827"/>
            <a:ext cx="0" cy="109629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 flipV="1">
            <a:off x="3285941" y="3409827"/>
            <a:ext cx="2040194" cy="109629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3285941" y="3409827"/>
            <a:ext cx="2040194" cy="109629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="" xmlns:p14="http://schemas.microsoft.com/office/powerpoint/2010/main" val="177217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solidFill>
                  <a:srgbClr val="1B07B1"/>
                </a:solidFill>
              </a:rPr>
              <a:t>Points to keep in mind - IV</a:t>
            </a:r>
            <a:endParaRPr kumimoji="1" lang="zh-CN" altLang="en-US" dirty="0">
              <a:solidFill>
                <a:srgbClr val="1B07B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600200"/>
            <a:ext cx="8349343" cy="4648200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Be wary of snake-oil security products</a:t>
            </a:r>
          </a:p>
          <a:p>
            <a:r>
              <a:rPr lang="en-US" dirty="0" smtClean="0"/>
              <a:t>“Unbreakable ciphers”</a:t>
            </a:r>
          </a:p>
          <a:p>
            <a:r>
              <a:rPr lang="en-US" dirty="0" smtClean="0"/>
              <a:t>“No key cryptosystems”</a:t>
            </a:r>
          </a:p>
          <a:p>
            <a:r>
              <a:rPr lang="en-US" dirty="0" smtClean="0"/>
              <a:t>“Secret cipher”</a:t>
            </a:r>
          </a:p>
          <a:p>
            <a:r>
              <a:rPr lang="en-US" dirty="0" smtClean="0"/>
              <a:t>“1-million bit length”</a:t>
            </a:r>
          </a:p>
          <a:p>
            <a:r>
              <a:rPr lang="en-US" dirty="0" smtClean="0"/>
              <a:t>“Information-theoretic security”</a:t>
            </a:r>
          </a:p>
          <a:p>
            <a:r>
              <a:rPr lang="en-US" dirty="0" smtClean="0"/>
              <a:t>… </a:t>
            </a:r>
          </a:p>
        </p:txBody>
      </p:sp>
    </p:spTree>
    <p:extLst>
      <p:ext uri="{BB962C8B-B14F-4D97-AF65-F5344CB8AC3E}">
        <p14:creationId xmlns="" xmlns:p14="http://schemas.microsoft.com/office/powerpoint/2010/main" val="17838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solidFill>
                  <a:srgbClr val="1B07B1"/>
                </a:solidFill>
              </a:rPr>
              <a:t>Points to keep in mind - V</a:t>
            </a:r>
            <a:endParaRPr kumimoji="1" lang="zh-CN" altLang="en-US" dirty="0">
              <a:solidFill>
                <a:srgbClr val="1B07B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600200"/>
            <a:ext cx="8349343" cy="4648200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Do not implement cryptographic algorithms yourself for serious purposes</a:t>
            </a:r>
          </a:p>
          <a:p>
            <a:r>
              <a:rPr lang="en-US" sz="3200" dirty="0" smtClean="0"/>
              <a:t>Use cryptographic libraries</a:t>
            </a:r>
          </a:p>
          <a:p>
            <a:r>
              <a:rPr lang="en-US" sz="3200" dirty="0" smtClean="0"/>
              <a:t>Consulting seasoned experts pays off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218" y="4218038"/>
            <a:ext cx="4554022" cy="25866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38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solidFill>
                  <a:srgbClr val="1B07B1"/>
                </a:solidFill>
              </a:rPr>
              <a:t>Points to keep in mind - VI</a:t>
            </a:r>
            <a:endParaRPr kumimoji="1" lang="zh-CN" altLang="en-US" dirty="0">
              <a:solidFill>
                <a:srgbClr val="1B07B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9333"/>
            <a:ext cx="8349343" cy="4648200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Security holes and vulnerabilities are</a:t>
            </a:r>
          </a:p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discovered constantly</a:t>
            </a:r>
          </a:p>
          <a:p>
            <a:r>
              <a:rPr lang="en-US" sz="3200" dirty="0" smtClean="0"/>
              <a:t>The absolute transparency principle:</a:t>
            </a:r>
          </a:p>
          <a:p>
            <a:pPr lvl="1"/>
            <a:r>
              <a:rPr lang="en-US" dirty="0" smtClean="0"/>
              <a:t>publicize all attacks and reveal all details of security components.</a:t>
            </a:r>
          </a:p>
          <a:p>
            <a:pPr lvl="1"/>
            <a:r>
              <a:rPr lang="en-US" dirty="0" smtClean="0"/>
              <a:t>A discovered attack that is publicized forces positive changes (patching, upgrading, reevaluations of assets).</a:t>
            </a:r>
          </a:p>
          <a:p>
            <a:pPr lvl="1"/>
            <a:r>
              <a:rPr lang="en-US" dirty="0" smtClean="0"/>
              <a:t>A discovered attack that is kept muffled is a time-bomb.</a:t>
            </a:r>
          </a:p>
          <a:p>
            <a:pPr lvl="1"/>
            <a:r>
              <a:rPr lang="en-US" dirty="0" smtClean="0"/>
              <a:t>Responsible vs. full disclosure, bug bounties</a:t>
            </a:r>
          </a:p>
          <a:p>
            <a:r>
              <a:rPr lang="en-US" sz="3200" dirty="0" smtClean="0"/>
              <a:t>History littered with breaks of secret designs</a:t>
            </a:r>
          </a:p>
        </p:txBody>
      </p:sp>
    </p:spTree>
    <p:extLst>
      <p:ext uri="{BB962C8B-B14F-4D97-AF65-F5344CB8AC3E}">
        <p14:creationId xmlns="" xmlns:p14="http://schemas.microsoft.com/office/powerpoint/2010/main" val="17838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solidFill>
                  <a:srgbClr val="1B07B1"/>
                </a:solidFill>
              </a:rPr>
              <a:t>Topics to be covered</a:t>
            </a:r>
            <a:endParaRPr kumimoji="1" lang="zh-CN" altLang="en-US" dirty="0">
              <a:solidFill>
                <a:srgbClr val="1B07B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53804"/>
            <a:ext cx="7772400" cy="5118265"/>
          </a:xfrm>
        </p:spPr>
        <p:txBody>
          <a:bodyPr/>
          <a:lstStyle/>
          <a:p>
            <a:r>
              <a:rPr kumimoji="1" lang="en-US" altLang="zh-CN" dirty="0" smtClean="0"/>
              <a:t>Intro to practical crypto (used for many defenses)</a:t>
            </a:r>
          </a:p>
          <a:p>
            <a:r>
              <a:rPr kumimoji="1" lang="en-US" dirty="0" smtClean="0"/>
              <a:t>Authentication, Public Key Infrastructure (PKI )</a:t>
            </a:r>
          </a:p>
          <a:p>
            <a:r>
              <a:rPr kumimoji="1" lang="en-US" dirty="0" smtClean="0"/>
              <a:t>Wireless network security</a:t>
            </a:r>
          </a:p>
          <a:p>
            <a:r>
              <a:rPr kumimoji="1" lang="en-US" dirty="0" err="1" smtClean="0"/>
              <a:t>IPSec</a:t>
            </a:r>
            <a:endParaRPr kumimoji="1" lang="en-US" dirty="0" smtClean="0"/>
          </a:p>
          <a:p>
            <a:r>
              <a:rPr kumimoji="1" lang="en-US" dirty="0" smtClean="0"/>
              <a:t>Border Gateway Protocol (BGP)</a:t>
            </a:r>
          </a:p>
          <a:p>
            <a:r>
              <a:rPr kumimoji="1" lang="en-US" dirty="0" smtClean="0"/>
              <a:t>Transmission Control Protocol (TCP) and Transport Layer Security (TLS)</a:t>
            </a:r>
          </a:p>
          <a:p>
            <a:r>
              <a:rPr kumimoji="1" lang="en-US" dirty="0" smtClean="0"/>
              <a:t>Domain Name System</a:t>
            </a:r>
          </a:p>
          <a:p>
            <a:r>
              <a:rPr kumimoji="1" lang="en-US" dirty="0" smtClean="0"/>
              <a:t>Denial of Service</a:t>
            </a:r>
          </a:p>
          <a:p>
            <a:r>
              <a:rPr kumimoji="1" lang="en-US" dirty="0" smtClean="0"/>
              <a:t>Network defenses</a:t>
            </a:r>
          </a:p>
          <a:p>
            <a:r>
              <a:rPr kumimoji="1" lang="en-US" dirty="0" err="1" smtClean="0"/>
              <a:t>Blockchains</a:t>
            </a:r>
            <a:endParaRPr kumimoji="1"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7838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solidFill>
                  <a:srgbClr val="1B07B1"/>
                </a:solidFill>
              </a:rPr>
              <a:t>Student conduct</a:t>
            </a:r>
            <a:endParaRPr kumimoji="1" lang="zh-CN" altLang="en-US" dirty="0">
              <a:solidFill>
                <a:srgbClr val="1B07B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600200"/>
            <a:ext cx="8028709" cy="4648200"/>
          </a:xfrm>
        </p:spPr>
        <p:txBody>
          <a:bodyPr/>
          <a:lstStyle/>
          <a:p>
            <a:r>
              <a:rPr lang="en-US" sz="3200" dirty="0" smtClean="0"/>
              <a:t>The class will touch on sensitive issues (including attacks, vulnerabilities, …)</a:t>
            </a:r>
          </a:p>
          <a:p>
            <a:r>
              <a:rPr lang="en-US" sz="3200" dirty="0" smtClean="0"/>
              <a:t>If a student is found to employ acquired knowledge with the purpose of launching an attack (beyond the ones that will be asked as a homework :-) he/she will be immediately given an ‘F’ with possible disciplinary action</a:t>
            </a:r>
          </a:p>
          <a:p>
            <a:r>
              <a:rPr lang="en-US" sz="3200" dirty="0" smtClean="0"/>
              <a:t>Furthermore, legal action may be pursued, be very careful</a:t>
            </a:r>
          </a:p>
        </p:txBody>
      </p:sp>
    </p:spTree>
    <p:extLst>
      <p:ext uri="{BB962C8B-B14F-4D97-AF65-F5344CB8AC3E}">
        <p14:creationId xmlns="" xmlns:p14="http://schemas.microsoft.com/office/powerpoint/2010/main" val="17838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Grade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You’ve reached the end of the class and don’t think you’re going to like your grade</a:t>
            </a:r>
          </a:p>
          <a:p>
            <a:r>
              <a:rPr lang="en-US" dirty="0" smtClean="0"/>
              <a:t>Brainstorm what actions you could take to override your grade, these actions can be over the network, in person, anything</a:t>
            </a:r>
          </a:p>
          <a:p>
            <a:r>
              <a:rPr lang="en-US" dirty="0" smtClean="0"/>
              <a:t>Spend ten minutes discussing a plan</a:t>
            </a:r>
          </a:p>
          <a:p>
            <a:r>
              <a:rPr lang="en-US" dirty="0" smtClean="0"/>
              <a:t>Be explicit about: </a:t>
            </a:r>
          </a:p>
          <a:p>
            <a:pPr lvl="1"/>
            <a:r>
              <a:rPr lang="en-US" dirty="0" smtClean="0"/>
              <a:t>What are you assuming you can do?</a:t>
            </a:r>
          </a:p>
          <a:p>
            <a:pPr lvl="1"/>
            <a:r>
              <a:rPr lang="en-US" dirty="0" smtClean="0"/>
              <a:t>What is the risk of your actions?</a:t>
            </a:r>
          </a:p>
          <a:p>
            <a:pPr lvl="1"/>
            <a:r>
              <a:rPr lang="en-US" dirty="0" smtClean="0"/>
              <a:t>What are you assuming about the grade submission process?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803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Kerckhoff’s</a:t>
            </a:r>
            <a:r>
              <a:rPr lang="en-US" dirty="0" smtClean="0"/>
              <a:t>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should assume the only unknown thing about system design is the cryptographic key</a:t>
            </a:r>
          </a:p>
          <a:p>
            <a:r>
              <a:rPr lang="en-US" dirty="0" smtClean="0"/>
              <a:t>“One </a:t>
            </a:r>
            <a:r>
              <a:rPr lang="en-US" dirty="0"/>
              <a:t>ought to design systems under the assumption that the enemy will immediately gain full familiarity with </a:t>
            </a:r>
            <a:r>
              <a:rPr lang="en-US" dirty="0" smtClean="0"/>
              <a:t>them” </a:t>
            </a:r>
            <a:r>
              <a:rPr lang="mr-IN" dirty="0" smtClean="0"/>
              <a:t>–</a:t>
            </a:r>
            <a:r>
              <a:rPr lang="en-US" dirty="0" smtClean="0"/>
              <a:t> Claude Shannon</a:t>
            </a:r>
          </a:p>
          <a:p>
            <a:r>
              <a:rPr lang="en-US" dirty="0" smtClean="0"/>
              <a:t>Put differently, the system designer should know what needs to be private for their system to be “secure”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63845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</a:t>
            </a:r>
            <a:r>
              <a:rPr lang="en-US" dirty="0" err="1" smtClean="0"/>
              <a:t>Kerckhoff’s</a:t>
            </a:r>
            <a:r>
              <a:rPr lang="en-US" dirty="0" smtClean="0"/>
              <a:t>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gmail</a:t>
            </a:r>
            <a:r>
              <a:rPr lang="en-US" dirty="0" smtClean="0"/>
              <a:t> counting on being private to verify your identity?</a:t>
            </a:r>
          </a:p>
          <a:p>
            <a:r>
              <a:rPr lang="en-US" dirty="0" smtClean="0"/>
              <a:t>What am I assuming is private to prevent exam cheating?</a:t>
            </a:r>
          </a:p>
          <a:p>
            <a:r>
              <a:rPr lang="en-US" dirty="0" smtClean="0"/>
              <a:t>Prevent bad people from entering your dorm?  Your apartment?</a:t>
            </a:r>
          </a:p>
          <a:p>
            <a:r>
              <a:rPr lang="en-US" dirty="0" smtClean="0"/>
              <a:t>An employer when requesting a transcript from UConn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9976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Textbook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360488"/>
            <a:ext cx="8397606" cy="5129212"/>
          </a:xfrm>
        </p:spPr>
        <p:txBody>
          <a:bodyPr/>
          <a:lstStyle/>
          <a:p>
            <a:pPr>
              <a:buNone/>
            </a:pPr>
            <a:r>
              <a:rPr lang="en-US" altLang="zh-CN" sz="2000" b="1" dirty="0" smtClean="0"/>
              <a:t>No required or suggested textbook</a:t>
            </a:r>
          </a:p>
          <a:p>
            <a:r>
              <a:rPr lang="en-US" sz="2000" dirty="0"/>
              <a:t>Ross J. Anderson, </a:t>
            </a:r>
            <a:r>
              <a:rPr lang="en-US" sz="2000" i="1" dirty="0">
                <a:solidFill>
                  <a:srgbClr val="C00000"/>
                </a:solidFill>
              </a:rPr>
              <a:t>Security Engineering</a:t>
            </a:r>
            <a:r>
              <a:rPr lang="en-US" sz="2000" dirty="0"/>
              <a:t>. [Covers security in general, with many non-computing examples.] </a:t>
            </a:r>
          </a:p>
          <a:p>
            <a:r>
              <a:rPr lang="en-US" altLang="zh-CN" sz="2000" dirty="0" smtClean="0"/>
              <a:t>William Stallings and Lawrie Brown, </a:t>
            </a:r>
            <a:r>
              <a:rPr lang="en-US" altLang="zh-CN" sz="2000" i="1" dirty="0" smtClean="0">
                <a:solidFill>
                  <a:srgbClr val="C00000"/>
                </a:solidFill>
              </a:rPr>
              <a:t>Computer Security Principles and Practice</a:t>
            </a:r>
            <a:r>
              <a:rPr lang="en-US" altLang="zh-CN" sz="2000" dirty="0" smtClean="0"/>
              <a:t>. [Introduction. not deep]</a:t>
            </a:r>
          </a:p>
          <a:p>
            <a:endParaRPr lang="en-US" altLang="zh-CN" sz="2000" dirty="0" smtClean="0"/>
          </a:p>
          <a:p>
            <a:r>
              <a:rPr lang="en-US" sz="2000" dirty="0" smtClean="0"/>
              <a:t>Bruce </a:t>
            </a:r>
            <a:r>
              <a:rPr lang="en-US" sz="2000" dirty="0" err="1" smtClean="0"/>
              <a:t>Schneier</a:t>
            </a:r>
            <a:r>
              <a:rPr lang="en-US" sz="2000" dirty="0" smtClean="0"/>
              <a:t>, </a:t>
            </a:r>
            <a:r>
              <a:rPr lang="en-US" sz="2000" i="1" dirty="0" smtClean="0">
                <a:solidFill>
                  <a:srgbClr val="C00000"/>
                </a:solidFill>
              </a:rPr>
              <a:t>Applied Cryptography</a:t>
            </a:r>
            <a:r>
              <a:rPr lang="en-US" sz="2000" dirty="0" smtClean="0"/>
              <a:t>. [Very broad coverage of crypto and its applications. Approachable but not as rigorous as other texts.] </a:t>
            </a:r>
          </a:p>
          <a:p>
            <a:r>
              <a:rPr lang="en-US" sz="2000" dirty="0" err="1" smtClean="0"/>
              <a:t>Niels</a:t>
            </a:r>
            <a:r>
              <a:rPr lang="en-US" sz="2000" dirty="0" smtClean="0"/>
              <a:t> Ferguson and Bruce </a:t>
            </a:r>
            <a:r>
              <a:rPr lang="en-US" sz="2000" dirty="0" err="1" smtClean="0"/>
              <a:t>Schneier</a:t>
            </a:r>
            <a:r>
              <a:rPr lang="en-US" sz="2000" dirty="0" smtClean="0"/>
              <a:t>, </a:t>
            </a:r>
            <a:r>
              <a:rPr lang="en-US" sz="2000" i="1" dirty="0" smtClean="0">
                <a:solidFill>
                  <a:srgbClr val="C00000"/>
                </a:solidFill>
              </a:rPr>
              <a:t>Practical Cryptography</a:t>
            </a:r>
            <a:r>
              <a:rPr lang="en-US" sz="2000" dirty="0" smtClean="0"/>
              <a:t>. [Focused coverage of applied cryptography, not the most rigorous source.]  A more recent version is called </a:t>
            </a:r>
            <a:r>
              <a:rPr lang="en-US" sz="2000" i="1" dirty="0" smtClean="0">
                <a:solidFill>
                  <a:srgbClr val="CC0000"/>
                </a:solidFill>
              </a:rPr>
              <a:t>Cryptography Engineering</a:t>
            </a:r>
          </a:p>
          <a:p>
            <a:r>
              <a:rPr lang="en-US" sz="2000" dirty="0" smtClean="0"/>
              <a:t>Jonathan Katz and </a:t>
            </a:r>
            <a:r>
              <a:rPr lang="en-US" sz="2000" dirty="0" err="1" smtClean="0"/>
              <a:t>Yehuda</a:t>
            </a:r>
            <a:r>
              <a:rPr lang="en-US" sz="2000" dirty="0" smtClean="0"/>
              <a:t> </a:t>
            </a:r>
            <a:r>
              <a:rPr lang="en-US" sz="2000" dirty="0" err="1" smtClean="0"/>
              <a:t>Lindell</a:t>
            </a:r>
            <a:r>
              <a:rPr lang="en-US" sz="2000" dirty="0" smtClean="0"/>
              <a:t>, </a:t>
            </a:r>
            <a:r>
              <a:rPr lang="en-US" sz="2000" i="1" dirty="0" smtClean="0">
                <a:solidFill>
                  <a:srgbClr val="C00000"/>
                </a:solidFill>
              </a:rPr>
              <a:t>Introduction to Modern Cryptography</a:t>
            </a:r>
            <a:r>
              <a:rPr lang="en-US" sz="2000" dirty="0" smtClean="0"/>
              <a:t> [A technical introduction to crypto.] </a:t>
            </a:r>
          </a:p>
          <a:p>
            <a:r>
              <a:rPr lang="en-US" sz="2000" dirty="0" smtClean="0"/>
              <a:t>Douglas R. Stinson, </a:t>
            </a:r>
            <a:r>
              <a:rPr lang="en-US" sz="2000" i="1" dirty="0" smtClean="0">
                <a:solidFill>
                  <a:srgbClr val="C00000"/>
                </a:solidFill>
              </a:rPr>
              <a:t>Cryptography Theory and Practice</a:t>
            </a:r>
            <a:r>
              <a:rPr lang="en-US" sz="2000" dirty="0" smtClean="0"/>
              <a:t> (2nd edition). [Cryptography textbook. Math-intensive.] 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432"/>
            <a:ext cx="7772400" cy="1143000"/>
          </a:xfrm>
        </p:spPr>
        <p:txBody>
          <a:bodyPr/>
          <a:lstStyle/>
          <a:p>
            <a:r>
              <a:rPr lang="en-US" sz="4000" dirty="0" smtClean="0"/>
              <a:t>Textbook (cont’d)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136320"/>
            <a:ext cx="8207601" cy="5129212"/>
          </a:xfrm>
        </p:spPr>
        <p:txBody>
          <a:bodyPr/>
          <a:lstStyle/>
          <a:p>
            <a:pPr>
              <a:buNone/>
            </a:pPr>
            <a:r>
              <a:rPr lang="en-US" altLang="zh-CN" sz="2000" b="1" dirty="0" smtClean="0"/>
              <a:t>No required or suggested textbook</a:t>
            </a:r>
          </a:p>
          <a:p>
            <a:r>
              <a:rPr lang="nl-NL" sz="2000" dirty="0"/>
              <a:t>Alfred J. </a:t>
            </a:r>
            <a:r>
              <a:rPr lang="nl-NL" sz="2000" dirty="0" err="1"/>
              <a:t>Menezes</a:t>
            </a:r>
            <a:r>
              <a:rPr lang="nl-NL" sz="2000" dirty="0"/>
              <a:t>, Paul C. van Oorschot </a:t>
            </a:r>
            <a:r>
              <a:rPr lang="nl-NL" sz="2000" dirty="0" err="1"/>
              <a:t>and</a:t>
            </a:r>
            <a:r>
              <a:rPr lang="nl-NL" sz="2000" dirty="0"/>
              <a:t> Scott A. </a:t>
            </a:r>
            <a:r>
              <a:rPr lang="nl-NL" sz="2000" dirty="0" err="1"/>
              <a:t>Vanstone</a:t>
            </a:r>
            <a:r>
              <a:rPr lang="nl-NL" sz="2000" dirty="0"/>
              <a:t>, </a:t>
            </a:r>
            <a:r>
              <a:rPr lang="en-US" sz="2000" i="1" dirty="0">
                <a:solidFill>
                  <a:srgbClr val="C00000"/>
                </a:solidFill>
              </a:rPr>
              <a:t>Handbook of Applied Cryptography </a:t>
            </a:r>
            <a:r>
              <a:rPr lang="en-US" sz="2000" dirty="0"/>
              <a:t>(Discrete Mathematics and Its Applications). [A good reference book on the details of algorithms, math, and implementation</a:t>
            </a:r>
            <a:r>
              <a:rPr lang="en-US" sz="2000" dirty="0" smtClean="0"/>
              <a:t>].</a:t>
            </a:r>
          </a:p>
          <a:p>
            <a:r>
              <a:rPr lang="en-US" sz="2000" dirty="0" smtClean="0"/>
              <a:t>Dieter </a:t>
            </a:r>
            <a:r>
              <a:rPr lang="en-US" sz="2000" dirty="0" err="1" smtClean="0"/>
              <a:t>Gollmann</a:t>
            </a:r>
            <a:r>
              <a:rPr lang="en-US" sz="2000" dirty="0" smtClean="0"/>
              <a:t>, </a:t>
            </a:r>
            <a:r>
              <a:rPr lang="en-US" sz="2000" i="1" dirty="0" smtClean="0">
                <a:solidFill>
                  <a:srgbClr val="C00000"/>
                </a:solidFill>
              </a:rPr>
              <a:t>Computer Security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r>
              <a:rPr lang="en-US" sz="2000" dirty="0" smtClean="0"/>
              <a:t> [General security textbook. Good for what it covers, but doesn't cover everything.] </a:t>
            </a:r>
          </a:p>
          <a:p>
            <a:r>
              <a:rPr lang="en-US" sz="2000" dirty="0" smtClean="0"/>
              <a:t>David Kahn, </a:t>
            </a:r>
            <a:r>
              <a:rPr lang="en-US" sz="2000" i="1" dirty="0" smtClean="0">
                <a:solidFill>
                  <a:srgbClr val="C00000"/>
                </a:solidFill>
              </a:rPr>
              <a:t>The </a:t>
            </a:r>
            <a:r>
              <a:rPr lang="en-US" sz="2000" i="1" dirty="0" err="1" smtClean="0">
                <a:solidFill>
                  <a:srgbClr val="C00000"/>
                </a:solidFill>
              </a:rPr>
              <a:t>Codebreakers</a:t>
            </a:r>
            <a:r>
              <a:rPr lang="en-US" sz="2000" dirty="0" smtClean="0"/>
              <a:t>. [History of cryptography. Not very technical] </a:t>
            </a:r>
          </a:p>
          <a:p>
            <a:r>
              <a:rPr lang="en-US" sz="2000" dirty="0" smtClean="0"/>
              <a:t>Steven Levy, </a:t>
            </a:r>
            <a:r>
              <a:rPr lang="en-US" sz="2000" i="1" dirty="0" smtClean="0">
                <a:solidFill>
                  <a:srgbClr val="C00000"/>
                </a:solidFill>
              </a:rPr>
              <a:t>Crypto</a:t>
            </a:r>
            <a:r>
              <a:rPr lang="en-US" sz="2000" dirty="0" smtClean="0"/>
              <a:t>. [History of cryptography since 1970. Non-technical] </a:t>
            </a:r>
          </a:p>
          <a:p>
            <a:r>
              <a:rPr lang="en-US" sz="2000" dirty="0" smtClean="0"/>
              <a:t>M. </a:t>
            </a:r>
            <a:r>
              <a:rPr lang="en-US" sz="2000" dirty="0" err="1" smtClean="0"/>
              <a:t>Ciampa</a:t>
            </a:r>
            <a:r>
              <a:rPr lang="en-US" sz="2000" dirty="0" smtClean="0"/>
              <a:t>, </a:t>
            </a:r>
            <a:r>
              <a:rPr lang="en-US" sz="2000" i="1" dirty="0" smtClean="0">
                <a:solidFill>
                  <a:srgbClr val="C00000"/>
                </a:solidFill>
              </a:rPr>
              <a:t>Security Awareness: Applying Practical Security in Your World</a:t>
            </a:r>
            <a:r>
              <a:rPr lang="en-US" sz="2000" dirty="0" smtClean="0"/>
              <a:t>, [Cover background. Useful tips]</a:t>
            </a:r>
          </a:p>
          <a:p>
            <a:r>
              <a:rPr lang="en-US" sz="2000" dirty="0" smtClean="0"/>
              <a:t>John </a:t>
            </a:r>
            <a:r>
              <a:rPr lang="en-US" sz="2000" dirty="0" err="1" smtClean="0"/>
              <a:t>Viega</a:t>
            </a:r>
            <a:r>
              <a:rPr lang="en-US" sz="2000" dirty="0" smtClean="0"/>
              <a:t> and Gary McGraw, </a:t>
            </a:r>
            <a:r>
              <a:rPr lang="en-US" sz="2000" i="1" dirty="0" smtClean="0">
                <a:solidFill>
                  <a:srgbClr val="C00000"/>
                </a:solidFill>
              </a:rPr>
              <a:t>Building Secure Software</a:t>
            </a:r>
            <a:r>
              <a:rPr lang="en-US" sz="2000" dirty="0" smtClean="0"/>
              <a:t>. [How to write software that has fewer security bugs] </a:t>
            </a:r>
          </a:p>
          <a:p>
            <a:r>
              <a:rPr lang="en-US" sz="2000" dirty="0" smtClean="0"/>
              <a:t>Matt Bishop, </a:t>
            </a:r>
            <a:r>
              <a:rPr lang="en-US" sz="2000" i="1" dirty="0" smtClean="0">
                <a:solidFill>
                  <a:srgbClr val="C00000"/>
                </a:solidFill>
              </a:rPr>
              <a:t>Introduction to Computer Security</a:t>
            </a:r>
            <a:r>
              <a:rPr lang="en-US" sz="2000" dirty="0" smtClean="0"/>
              <a:t>. [Intro level] </a:t>
            </a:r>
          </a:p>
          <a:p>
            <a:r>
              <a:rPr lang="en-US" sz="2000" dirty="0" smtClean="0"/>
              <a:t>Matt Bishop, </a:t>
            </a:r>
            <a:r>
              <a:rPr lang="en-US" sz="2000" i="1" dirty="0" smtClean="0">
                <a:solidFill>
                  <a:srgbClr val="C00000"/>
                </a:solidFill>
              </a:rPr>
              <a:t>Computer Security: Art and Science</a:t>
            </a:r>
            <a:r>
              <a:rPr lang="en-US" sz="2000" dirty="0" smtClean="0"/>
              <a:t> [deeper than the previous one by the same author] </a:t>
            </a:r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HuskyCT</a:t>
            </a:r>
            <a:r>
              <a:rPr lang="en-US" dirty="0" smtClean="0"/>
              <a:t> website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360488"/>
            <a:ext cx="7666037" cy="512921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200" dirty="0" smtClean="0"/>
              <a:t>All relevant information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/>
              <a:t>Slides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/>
              <a:t>Relevant reading (papers, from the Internet)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/>
              <a:t>Announcement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/>
              <a:t>Written &amp; lab assignments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/>
              <a:t>Exam information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/>
              <a:t>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1159125"/>
            <a:ext cx="7861300" cy="4924425"/>
          </a:xfrm>
        </p:spPr>
        <p:txBody>
          <a:bodyPr/>
          <a:lstStyle/>
          <a:p>
            <a:r>
              <a:rPr lang="en-US" sz="2400" dirty="0" smtClean="0"/>
              <a:t>6 projects (70%)</a:t>
            </a:r>
          </a:p>
          <a:p>
            <a:pPr lvl="1"/>
            <a:r>
              <a:rPr lang="en-US" dirty="0" smtClean="0"/>
              <a:t>2 written</a:t>
            </a:r>
          </a:p>
          <a:p>
            <a:pPr lvl="2"/>
            <a:r>
              <a:rPr lang="en-US" dirty="0" smtClean="0">
                <a:latin typeface="Gill Sans MT" pitchFamily="34" charset="0"/>
              </a:rPr>
              <a:t>Basic cryptography with OpenSSL, PKI</a:t>
            </a:r>
          </a:p>
          <a:p>
            <a:pPr lvl="2"/>
            <a:r>
              <a:rPr lang="en-US" dirty="0" smtClean="0">
                <a:latin typeface="Gill Sans MT" pitchFamily="34" charset="0"/>
              </a:rPr>
              <a:t>DNS and </a:t>
            </a:r>
            <a:r>
              <a:rPr lang="en-US" dirty="0" err="1" smtClean="0">
                <a:latin typeface="Gill Sans MT" pitchFamily="34" charset="0"/>
              </a:rPr>
              <a:t>DoS</a:t>
            </a:r>
            <a:endParaRPr lang="en-US" dirty="0" smtClean="0">
              <a:latin typeface="Gill Sans MT" pitchFamily="34" charset="0"/>
            </a:endParaRPr>
          </a:p>
          <a:p>
            <a:pPr lvl="1"/>
            <a:r>
              <a:rPr lang="en-US" dirty="0"/>
              <a:t>4 </a:t>
            </a:r>
            <a:r>
              <a:rPr lang="en-US" dirty="0" smtClean="0"/>
              <a:t>practical</a:t>
            </a:r>
          </a:p>
          <a:p>
            <a:pPr lvl="2"/>
            <a:r>
              <a:rPr lang="en-US" dirty="0" smtClean="0">
                <a:latin typeface="Gill Sans MT" pitchFamily="34" charset="0"/>
              </a:rPr>
              <a:t>Hacking a web server</a:t>
            </a:r>
          </a:p>
          <a:p>
            <a:pPr lvl="2"/>
            <a:r>
              <a:rPr lang="en-US" dirty="0" smtClean="0">
                <a:latin typeface="Gill Sans MT" pitchFamily="34" charset="0"/>
              </a:rPr>
              <a:t>Wireless sniffing</a:t>
            </a:r>
          </a:p>
          <a:p>
            <a:pPr lvl="2"/>
            <a:r>
              <a:rPr lang="en-US" dirty="0" smtClean="0">
                <a:latin typeface="Gill Sans MT" pitchFamily="34" charset="0"/>
              </a:rPr>
              <a:t>Understanding TLS</a:t>
            </a:r>
          </a:p>
          <a:p>
            <a:pPr lvl="2"/>
            <a:r>
              <a:rPr lang="en-US" dirty="0" smtClean="0">
                <a:latin typeface="Gill Sans MT" pitchFamily="34" charset="0"/>
              </a:rPr>
              <a:t>Intrusion detection systems</a:t>
            </a:r>
          </a:p>
          <a:p>
            <a:pPr lvl="1"/>
            <a:r>
              <a:rPr lang="en-US" dirty="0" smtClean="0"/>
              <a:t>You’ll have 2-3 weeks for each project</a:t>
            </a:r>
          </a:p>
          <a:p>
            <a:pPr lvl="1"/>
            <a:r>
              <a:rPr lang="en-US" dirty="0" smtClean="0"/>
              <a:t>You have a total of 7 late days for all the projects</a:t>
            </a:r>
          </a:p>
          <a:p>
            <a:r>
              <a:rPr lang="en-US" sz="2400" dirty="0" smtClean="0"/>
              <a:t>Final exam (30%)</a:t>
            </a:r>
          </a:p>
          <a:p>
            <a:r>
              <a:rPr lang="en-US" sz="2400" dirty="0" smtClean="0"/>
              <a:t>Random quizzes (3% extra) </a:t>
            </a:r>
          </a:p>
          <a:p>
            <a:pPr lvl="1"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Honor codes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>
                <a:solidFill>
                  <a:srgbClr val="800000"/>
                </a:solidFill>
                <a:ea typeface="宋体" pitchFamily="2" charset="-122"/>
              </a:rPr>
              <a:t>All submitted work should be yours!  </a:t>
            </a:r>
          </a:p>
          <a:p>
            <a:r>
              <a:rPr lang="en-US" altLang="zh-CN" sz="3200" dirty="0" smtClean="0">
                <a:solidFill>
                  <a:srgbClr val="800000"/>
                </a:solidFill>
                <a:ea typeface="宋体" pitchFamily="2" charset="-122"/>
              </a:rPr>
              <a:t>NO sharing of project reports</a:t>
            </a:r>
          </a:p>
          <a:p>
            <a:r>
              <a:rPr lang="en-US" altLang="zh-CN" sz="3200" dirty="0" smtClean="0">
                <a:solidFill>
                  <a:srgbClr val="800000"/>
                </a:solidFill>
                <a:ea typeface="宋体" pitchFamily="2" charset="-122"/>
              </a:rPr>
              <a:t>Do not copy answer from Internet</a:t>
            </a:r>
          </a:p>
          <a:p>
            <a:r>
              <a:rPr lang="en-US" altLang="zh-CN" sz="3200" dirty="0" smtClean="0">
                <a:solidFill>
                  <a:srgbClr val="800000"/>
                </a:solidFill>
                <a:ea typeface="宋体" pitchFamily="2" charset="-122"/>
              </a:rPr>
              <a:t>Cite sources properly</a:t>
            </a:r>
          </a:p>
          <a:p>
            <a:r>
              <a:rPr lang="en-US" altLang="zh-CN" sz="3200" dirty="0" smtClean="0">
                <a:solidFill>
                  <a:srgbClr val="800000"/>
                </a:solidFill>
                <a:ea typeface="宋体" pitchFamily="2" charset="-122"/>
              </a:rPr>
              <a:t>Discussion is encouraged!</a:t>
            </a:r>
          </a:p>
          <a:p>
            <a:r>
              <a:rPr lang="en-US" altLang="zh-CN" sz="3200" dirty="0" smtClean="0">
                <a:solidFill>
                  <a:srgbClr val="800000"/>
                </a:solidFill>
                <a:ea typeface="宋体" pitchFamily="2" charset="-122"/>
              </a:rPr>
              <a:t>Be sure of the ethical and legal actions you take, check with instructors if unsure (more later)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28168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Your best strategy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33399" y="1600200"/>
            <a:ext cx="7957457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zh-CN" sz="3200" dirty="0" smtClean="0">
                <a:ea typeface="宋体" pitchFamily="2" charset="-122"/>
              </a:rPr>
              <a:t>Come to every lecture</a:t>
            </a:r>
          </a:p>
          <a:p>
            <a:pPr lvl="1">
              <a:lnSpc>
                <a:spcPct val="90000"/>
              </a:lnSpc>
            </a:pPr>
            <a:r>
              <a:rPr lang="en-US" altLang="zh-CN" sz="2800" dirty="0" smtClean="0">
                <a:ea typeface="宋体" pitchFamily="2" charset="-122"/>
              </a:rPr>
              <a:t>Quizzes</a:t>
            </a:r>
          </a:p>
          <a:p>
            <a:pPr lvl="1">
              <a:lnSpc>
                <a:spcPct val="90000"/>
              </a:lnSpc>
            </a:pPr>
            <a:r>
              <a:rPr lang="en-US" altLang="zh-CN" sz="2800" dirty="0" smtClean="0">
                <a:ea typeface="宋体" pitchFamily="2" charset="-122"/>
              </a:rPr>
              <a:t>Understand more</a:t>
            </a:r>
          </a:p>
          <a:p>
            <a:pPr lvl="1">
              <a:lnSpc>
                <a:spcPct val="90000"/>
              </a:lnSpc>
            </a:pPr>
            <a:r>
              <a:rPr lang="en-US" altLang="zh-CN" sz="2800" dirty="0" smtClean="0">
                <a:ea typeface="宋体" pitchFamily="2" charset="-122"/>
              </a:rPr>
              <a:t>Class interaction will save your time</a:t>
            </a:r>
            <a:endParaRPr lang="en-US" altLang="zh-CN" sz="3200" dirty="0" smtClean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3200" dirty="0" smtClean="0">
                <a:ea typeface="宋体" pitchFamily="2" charset="-122"/>
              </a:rPr>
              <a:t>Do </a:t>
            </a:r>
            <a:r>
              <a:rPr lang="en-US" altLang="zh-CN" sz="3200" dirty="0">
                <a:ea typeface="宋体" pitchFamily="2" charset="-122"/>
              </a:rPr>
              <a:t>not wait till last minute to </a:t>
            </a:r>
            <a:r>
              <a:rPr lang="en-US" altLang="zh-CN" sz="3200" dirty="0" smtClean="0">
                <a:ea typeface="宋体" pitchFamily="2" charset="-122"/>
              </a:rPr>
              <a:t>work </a:t>
            </a:r>
            <a:r>
              <a:rPr lang="en-US" altLang="zh-CN" sz="3200" dirty="0">
                <a:ea typeface="宋体" pitchFamily="2" charset="-122"/>
              </a:rPr>
              <a:t>on </a:t>
            </a:r>
            <a:r>
              <a:rPr lang="en-US" altLang="zh-CN" sz="3200" dirty="0" smtClean="0">
                <a:ea typeface="宋体" pitchFamily="2" charset="-122"/>
              </a:rPr>
              <a:t>projects</a:t>
            </a:r>
          </a:p>
          <a:p>
            <a:pPr>
              <a:lnSpc>
                <a:spcPct val="90000"/>
              </a:lnSpc>
            </a:pPr>
            <a:r>
              <a:rPr lang="en-US" altLang="zh-CN" sz="3200" dirty="0" smtClean="0">
                <a:ea typeface="宋体" pitchFamily="2" charset="-122"/>
              </a:rPr>
              <a:t>Read books/articles related to computer security</a:t>
            </a:r>
          </a:p>
          <a:p>
            <a:pPr>
              <a:lnSpc>
                <a:spcPct val="90000"/>
              </a:lnSpc>
            </a:pPr>
            <a:r>
              <a:rPr lang="en-US" altLang="zh-CN" sz="3200" dirty="0" smtClean="0">
                <a:ea typeface="宋体" pitchFamily="2" charset="-122"/>
              </a:rPr>
              <a:t>Check graded homework and projects</a:t>
            </a:r>
          </a:p>
          <a:p>
            <a:pPr>
              <a:lnSpc>
                <a:spcPct val="90000"/>
              </a:lnSpc>
            </a:pPr>
            <a:r>
              <a:rPr lang="en-US" altLang="zh-CN" sz="3200" dirty="0" smtClean="0">
                <a:ea typeface="宋体" pitchFamily="2" charset="-122"/>
              </a:rPr>
              <a:t>Have fun!</a:t>
            </a:r>
          </a:p>
          <a:p>
            <a:pPr>
              <a:lnSpc>
                <a:spcPct val="90000"/>
              </a:lnSpc>
            </a:pPr>
            <a:endParaRPr lang="en-US" altLang="zh-CN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9520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10035</TotalTime>
  <Words>1904</Words>
  <Application>Microsoft Office PowerPoint</Application>
  <PresentationFormat>On-screen Show (4:3)</PresentationFormat>
  <Paragraphs>258</Paragraphs>
  <Slides>39</Slides>
  <Notes>12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Default Design</vt:lpstr>
      <vt:lpstr>CSE 4905: Introduction to Network Security</vt:lpstr>
      <vt:lpstr>Course info</vt:lpstr>
      <vt:lpstr>Course goals</vt:lpstr>
      <vt:lpstr>Textbook</vt:lpstr>
      <vt:lpstr>Textbook (cont’d)</vt:lpstr>
      <vt:lpstr>HuskyCT website</vt:lpstr>
      <vt:lpstr>Grading</vt:lpstr>
      <vt:lpstr>Honor codes</vt:lpstr>
      <vt:lpstr>Your best strategy</vt:lpstr>
      <vt:lpstr>We need help!</vt:lpstr>
      <vt:lpstr>What is network security?</vt:lpstr>
      <vt:lpstr>Café Sniffing</vt:lpstr>
      <vt:lpstr>DNS Poisoning</vt:lpstr>
      <vt:lpstr>Denial of Service</vt:lpstr>
      <vt:lpstr>Network Worms</vt:lpstr>
      <vt:lpstr>Other network security examples?</vt:lpstr>
      <vt:lpstr>Security</vt:lpstr>
      <vt:lpstr>How to achieve security goals?</vt:lpstr>
      <vt:lpstr>Security goals</vt:lpstr>
      <vt:lpstr>Tools for confidentiality (1/3)</vt:lpstr>
      <vt:lpstr>Tools for confidentiality (2/3)</vt:lpstr>
      <vt:lpstr>Tools for confidentiality (3/3)</vt:lpstr>
      <vt:lpstr>Tools for integrity</vt:lpstr>
      <vt:lpstr>Tools for availability</vt:lpstr>
      <vt:lpstr>Exercises</vt:lpstr>
      <vt:lpstr>Other security goals</vt:lpstr>
      <vt:lpstr>Points to keep in mind - I</vt:lpstr>
      <vt:lpstr>Points to keep in mind - II</vt:lpstr>
      <vt:lpstr>Points to keep in mind - III</vt:lpstr>
      <vt:lpstr>Threat models</vt:lpstr>
      <vt:lpstr>Understanding how to defend</vt:lpstr>
      <vt:lpstr>Points to keep in mind - IV</vt:lpstr>
      <vt:lpstr>Points to keep in mind - V</vt:lpstr>
      <vt:lpstr>Points to keep in mind - VI</vt:lpstr>
      <vt:lpstr>Topics to be covered</vt:lpstr>
      <vt:lpstr>Student conduct</vt:lpstr>
      <vt:lpstr>Exercise: Grade Change</vt:lpstr>
      <vt:lpstr>Kerckhoff’s Principle</vt:lpstr>
      <vt:lpstr>Exercise: Kerckhoff’s principle</vt:lpstr>
    </vt:vector>
  </TitlesOfParts>
  <Company>Polytechnic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I: Introduction</dc:title>
  <dc:creator>Keith W. Ross</dc:creator>
  <cp:lastModifiedBy>bing</cp:lastModifiedBy>
  <cp:revision>423</cp:revision>
  <cp:lastPrinted>2011-11-30T14:38:01Z</cp:lastPrinted>
  <dcterms:created xsi:type="dcterms:W3CDTF">1999-10-08T19:08:27Z</dcterms:created>
  <dcterms:modified xsi:type="dcterms:W3CDTF">2017-01-18T19:45:33Z</dcterms:modified>
</cp:coreProperties>
</file>