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7"/>
  </p:notesMasterIdLst>
  <p:sldIdLst>
    <p:sldId id="260" r:id="rId2"/>
    <p:sldId id="308" r:id="rId3"/>
    <p:sldId id="317" r:id="rId4"/>
    <p:sldId id="318" r:id="rId5"/>
    <p:sldId id="309" r:id="rId6"/>
    <p:sldId id="311" r:id="rId7"/>
    <p:sldId id="310" r:id="rId8"/>
    <p:sldId id="316" r:id="rId9"/>
    <p:sldId id="312" r:id="rId10"/>
    <p:sldId id="314" r:id="rId11"/>
    <p:sldId id="294" r:id="rId12"/>
    <p:sldId id="295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19" r:id="rId21"/>
    <p:sldId id="304" r:id="rId22"/>
    <p:sldId id="305" r:id="rId23"/>
    <p:sldId id="306" r:id="rId24"/>
    <p:sldId id="307" r:id="rId25"/>
    <p:sldId id="32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94660"/>
  </p:normalViewPr>
  <p:slideViewPr>
    <p:cSldViewPr>
      <p:cViewPr varScale="1">
        <p:scale>
          <a:sx n="64" d="100"/>
          <a:sy n="64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B296-2133-40F6-8720-3E13FA38C0F0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F9AEA-68E4-40B2-8DC4-35C37716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01017-ADF1-4404-92FB-B874094C14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8-</a:t>
            </a:r>
            <a:fld id="{9988607E-CB5C-4D39-9C53-DBA17C3A9DAF}" type="slidenum">
              <a:rPr lang="en-US" sz="1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8077200" cy="2821403"/>
          </a:xfrm>
        </p:spPr>
        <p:txBody>
          <a:bodyPr/>
          <a:lstStyle/>
          <a:p>
            <a:pPr algn="ctr"/>
            <a:r>
              <a:rPr lang="en-US" dirty="0" smtClean="0"/>
              <a:t>CSE 4905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IPsec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 dirty="0"/>
              <a:t>Encapsulating Security Payload (ESP)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648200"/>
          </a:xfrm>
        </p:spPr>
        <p:txBody>
          <a:bodyPr/>
          <a:lstStyle/>
          <a:p>
            <a:r>
              <a:rPr lang="en-US" sz="3200" dirty="0"/>
              <a:t>Provides all that AH offers, and</a:t>
            </a:r>
          </a:p>
          <a:p>
            <a:r>
              <a:rPr lang="en-US" sz="3200" dirty="0"/>
              <a:t>in addition provides </a:t>
            </a:r>
            <a:r>
              <a:rPr lang="en-US" sz="3200" dirty="0">
                <a:solidFill>
                  <a:srgbClr val="FF0000"/>
                </a:solidFill>
              </a:rPr>
              <a:t>data confidentiality</a:t>
            </a:r>
          </a:p>
          <a:p>
            <a:pPr lvl="1"/>
            <a:r>
              <a:rPr lang="en-US" sz="2800" dirty="0"/>
              <a:t>Uses symmetric key </a:t>
            </a:r>
            <a:r>
              <a:rPr lang="en-US" sz="2800" dirty="0" smtClean="0"/>
              <a:t>encryption</a:t>
            </a:r>
          </a:p>
          <a:p>
            <a:pPr lvl="1"/>
            <a:r>
              <a:rPr lang="en-US" sz="2800" dirty="0" smtClean="0"/>
              <a:t>3-DES, …</a:t>
            </a:r>
          </a:p>
          <a:p>
            <a:r>
              <a:rPr lang="en-US" sz="3200" dirty="0" smtClean="0"/>
              <a:t>ESP is much more widely used than AH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IPsec transport mode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33863"/>
            <a:ext cx="8169275" cy="1209675"/>
          </a:xfrm>
        </p:spPr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 emitted and received by end-system</a:t>
            </a:r>
          </a:p>
          <a:p>
            <a:r>
              <a:rPr lang="en-US" dirty="0" smtClean="0"/>
              <a:t>protects upper level protocols (not IP header)</a:t>
            </a:r>
          </a:p>
        </p:txBody>
      </p:sp>
      <p:sp>
        <p:nvSpPr>
          <p:cNvPr id="124933" name="Freeform 7"/>
          <p:cNvSpPr>
            <a:spLocks/>
          </p:cNvSpPr>
          <p:nvPr/>
        </p:nvSpPr>
        <p:spPr bwMode="auto">
          <a:xfrm>
            <a:off x="2617788" y="1652588"/>
            <a:ext cx="3348037" cy="2049462"/>
          </a:xfrm>
          <a:custGeom>
            <a:avLst/>
            <a:gdLst>
              <a:gd name="T0" fmla="*/ 2147483647 w 1292"/>
              <a:gd name="T1" fmla="*/ 18667251 h 1255"/>
              <a:gd name="T2" fmla="*/ 2147483647 w 1292"/>
              <a:gd name="T3" fmla="*/ 485359960 h 1255"/>
              <a:gd name="T4" fmla="*/ 2147483647 w 1292"/>
              <a:gd name="T5" fmla="*/ 1605421154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1368075491 h 1255"/>
              <a:gd name="T18" fmla="*/ 2147483647 w 1292"/>
              <a:gd name="T19" fmla="*/ 648034985 h 1255"/>
              <a:gd name="T20" fmla="*/ 2147483647 w 1292"/>
              <a:gd name="T21" fmla="*/ 352019186 h 1255"/>
              <a:gd name="T22" fmla="*/ 2147483647 w 1292"/>
              <a:gd name="T23" fmla="*/ 18667251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Line 45"/>
          <p:cNvSpPr>
            <a:spLocks noChangeShapeType="1"/>
          </p:cNvSpPr>
          <p:nvPr/>
        </p:nvSpPr>
        <p:spPr bwMode="auto">
          <a:xfrm flipH="1">
            <a:off x="6245225" y="2665413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35" name="Line 46"/>
          <p:cNvSpPr>
            <a:spLocks noChangeShapeType="1"/>
          </p:cNvSpPr>
          <p:nvPr/>
        </p:nvSpPr>
        <p:spPr bwMode="auto">
          <a:xfrm flipV="1">
            <a:off x="1419225" y="3013075"/>
            <a:ext cx="0" cy="50006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36" name="Line 47"/>
          <p:cNvSpPr>
            <a:spLocks noChangeShapeType="1"/>
          </p:cNvSpPr>
          <p:nvPr/>
        </p:nvSpPr>
        <p:spPr bwMode="auto">
          <a:xfrm flipV="1">
            <a:off x="7353300" y="3046413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4937" name="Text Box 48"/>
          <p:cNvSpPr txBox="1">
            <a:spLocks noChangeArrowheads="1"/>
          </p:cNvSpPr>
          <p:nvPr/>
        </p:nvSpPr>
        <p:spPr bwMode="auto">
          <a:xfrm>
            <a:off x="1022350" y="344646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IPsec</a:t>
            </a:r>
          </a:p>
        </p:txBody>
      </p:sp>
      <p:sp>
        <p:nvSpPr>
          <p:cNvPr id="124938" name="Text Box 49"/>
          <p:cNvSpPr txBox="1">
            <a:spLocks noChangeArrowheads="1"/>
          </p:cNvSpPr>
          <p:nvPr/>
        </p:nvSpPr>
        <p:spPr bwMode="auto">
          <a:xfrm>
            <a:off x="6929438" y="352266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IPsec</a:t>
            </a:r>
          </a:p>
        </p:txBody>
      </p:sp>
      <p:grpSp>
        <p:nvGrpSpPr>
          <p:cNvPr id="2" name="Group 542"/>
          <p:cNvGrpSpPr>
            <a:grpSpLocks/>
          </p:cNvGrpSpPr>
          <p:nvPr/>
        </p:nvGrpSpPr>
        <p:grpSpPr bwMode="auto">
          <a:xfrm flipH="1">
            <a:off x="6918325" y="2206625"/>
            <a:ext cx="933450" cy="919163"/>
            <a:chOff x="-44" y="1473"/>
            <a:chExt cx="981" cy="1105"/>
          </a:xfrm>
        </p:grpSpPr>
        <p:pic>
          <p:nvPicPr>
            <p:cNvPr id="124964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4965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71538" y="2216150"/>
            <a:ext cx="2259012" cy="919163"/>
            <a:chOff x="871369" y="2216074"/>
            <a:chExt cx="2259107" cy="919069"/>
          </a:xfrm>
        </p:grpSpPr>
        <p:grpSp>
          <p:nvGrpSpPr>
            <p:cNvPr id="4" name="Group 542"/>
            <p:cNvGrpSpPr>
              <a:grpSpLocks/>
            </p:cNvGrpSpPr>
            <p:nvPr/>
          </p:nvGrpSpPr>
          <p:grpSpPr bwMode="auto">
            <a:xfrm>
              <a:off x="871369" y="2216074"/>
              <a:ext cx="933394" cy="919069"/>
              <a:chOff x="-44" y="1473"/>
              <a:chExt cx="981" cy="1105"/>
            </a:xfrm>
          </p:grpSpPr>
          <p:pic>
            <p:nvPicPr>
              <p:cNvPr id="124962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4963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1"/>
            <p:cNvGrpSpPr>
              <a:grpSpLocks/>
            </p:cNvGrpSpPr>
            <p:nvPr/>
          </p:nvGrpSpPr>
          <p:grpSpPr bwMode="auto">
            <a:xfrm>
              <a:off x="1725613" y="2431228"/>
              <a:ext cx="1404863" cy="380720"/>
              <a:chOff x="1725613" y="2431228"/>
              <a:chExt cx="1404863" cy="380720"/>
            </a:xfrm>
          </p:grpSpPr>
          <p:sp>
            <p:nvSpPr>
              <p:cNvPr id="124952" name="Line 40"/>
              <p:cNvSpPr>
                <a:spLocks noChangeShapeType="1"/>
              </p:cNvSpPr>
              <p:nvPr/>
            </p:nvSpPr>
            <p:spPr bwMode="auto">
              <a:xfrm>
                <a:off x="1725613" y="2619376"/>
                <a:ext cx="6064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4954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4955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4956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grpSp>
              <p:nvGrpSpPr>
                <p:cNvPr id="7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4960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4961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8095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88096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</p:grpSp>
      </p:grpSp>
      <p:grpSp>
        <p:nvGrpSpPr>
          <p:cNvPr id="8" name="Group 332"/>
          <p:cNvGrpSpPr>
            <a:grpSpLocks/>
          </p:cNvGrpSpPr>
          <p:nvPr/>
        </p:nvGrpSpPr>
        <p:grpSpPr bwMode="auto">
          <a:xfrm>
            <a:off x="5424488" y="2486025"/>
            <a:ext cx="849312" cy="381000"/>
            <a:chOff x="2356" y="1300"/>
            <a:chExt cx="555" cy="194"/>
          </a:xfrm>
        </p:grpSpPr>
        <p:sp>
          <p:nvSpPr>
            <p:cNvPr id="124942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943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4944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9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4948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49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83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8084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447800" y="5410200"/>
            <a:ext cx="6172200" cy="990600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1600200" y="5715000"/>
            <a:ext cx="136287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IP header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5091914" y="5715000"/>
            <a:ext cx="168988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MT" pitchFamily="34" charset="0"/>
              </a:rPr>
              <a:t>TCP header</a:t>
            </a: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6912755" y="5715000"/>
            <a:ext cx="7072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MT" pitchFamily="34" charset="0"/>
              </a:rPr>
              <a:t>data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3090734" y="5715000"/>
            <a:ext cx="17860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Gill Sans MT" pitchFamily="34" charset="0"/>
              </a:rPr>
              <a:t>IPsec</a:t>
            </a:r>
            <a:r>
              <a:rPr lang="en-US" sz="2400" dirty="0" smtClean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ill Sans MT" pitchFamily="34" charset="0"/>
              </a:rPr>
              <a:t>header</a:t>
            </a:r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>
            <a:off x="2971800" y="5410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13"/>
          <p:cNvSpPr>
            <a:spLocks noChangeShapeType="1"/>
          </p:cNvSpPr>
          <p:nvPr/>
        </p:nvSpPr>
        <p:spPr bwMode="auto">
          <a:xfrm>
            <a:off x="4953000" y="5410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>
            <a:off x="6858000" y="5410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– tunneling mode </a:t>
            </a: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581400"/>
            <a:ext cx="4092575" cy="1295400"/>
          </a:xfrm>
        </p:spPr>
        <p:txBody>
          <a:bodyPr/>
          <a:lstStyle/>
          <a:p>
            <a:r>
              <a:rPr lang="en-US" dirty="0" smtClean="0"/>
              <a:t>edge routers </a:t>
            </a:r>
            <a:r>
              <a:rPr lang="en-US" dirty="0" err="1" smtClean="0"/>
              <a:t>IPsec</a:t>
            </a:r>
            <a:r>
              <a:rPr lang="en-US" dirty="0" smtClean="0"/>
              <a:t>-aware </a:t>
            </a:r>
          </a:p>
        </p:txBody>
      </p:sp>
      <p:sp>
        <p:nvSpPr>
          <p:cNvPr id="125957" name="Freeform 8"/>
          <p:cNvSpPr>
            <a:spLocks/>
          </p:cNvSpPr>
          <p:nvPr/>
        </p:nvSpPr>
        <p:spPr bwMode="auto">
          <a:xfrm>
            <a:off x="1509713" y="1641475"/>
            <a:ext cx="1325562" cy="20494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58" name="Line 43"/>
          <p:cNvSpPr>
            <a:spLocks noChangeShapeType="1"/>
          </p:cNvSpPr>
          <p:nvPr/>
        </p:nvSpPr>
        <p:spPr bwMode="auto">
          <a:xfrm flipV="1">
            <a:off x="1463675" y="2693988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959" name="Line 44"/>
          <p:cNvSpPr>
            <a:spLocks noChangeShapeType="1"/>
          </p:cNvSpPr>
          <p:nvPr/>
        </p:nvSpPr>
        <p:spPr bwMode="auto">
          <a:xfrm flipV="1">
            <a:off x="2944813" y="2703513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960" name="Text Box 45"/>
          <p:cNvSpPr txBox="1">
            <a:spLocks noChangeArrowheads="1"/>
          </p:cNvSpPr>
          <p:nvPr/>
        </p:nvSpPr>
        <p:spPr bwMode="auto">
          <a:xfrm>
            <a:off x="1085850" y="3194050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IPsec</a:t>
            </a:r>
          </a:p>
        </p:txBody>
      </p:sp>
      <p:sp>
        <p:nvSpPr>
          <p:cNvPr id="125961" name="Text Box 46"/>
          <p:cNvSpPr txBox="1">
            <a:spLocks noChangeArrowheads="1"/>
          </p:cNvSpPr>
          <p:nvPr/>
        </p:nvSpPr>
        <p:spPr bwMode="auto">
          <a:xfrm>
            <a:off x="2655888" y="3203575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IPsec</a:t>
            </a:r>
          </a:p>
        </p:txBody>
      </p:sp>
      <p:sp>
        <p:nvSpPr>
          <p:cNvPr id="125962" name="Freeform 8"/>
          <p:cNvSpPr>
            <a:spLocks/>
          </p:cNvSpPr>
          <p:nvPr/>
        </p:nvSpPr>
        <p:spPr bwMode="auto">
          <a:xfrm>
            <a:off x="6107113" y="1620838"/>
            <a:ext cx="1325562" cy="20494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3" name="Line 43"/>
          <p:cNvSpPr>
            <a:spLocks noChangeShapeType="1"/>
          </p:cNvSpPr>
          <p:nvPr/>
        </p:nvSpPr>
        <p:spPr bwMode="auto">
          <a:xfrm flipV="1">
            <a:off x="5419725" y="2916238"/>
            <a:ext cx="0" cy="5000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964" name="Line 44"/>
          <p:cNvSpPr>
            <a:spLocks noChangeShapeType="1"/>
          </p:cNvSpPr>
          <p:nvPr/>
        </p:nvSpPr>
        <p:spPr bwMode="auto">
          <a:xfrm flipV="1">
            <a:off x="8224838" y="2870200"/>
            <a:ext cx="0" cy="50006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965" name="Text Box 45"/>
          <p:cNvSpPr txBox="1">
            <a:spLocks noChangeArrowheads="1"/>
          </p:cNvSpPr>
          <p:nvPr/>
        </p:nvSpPr>
        <p:spPr bwMode="auto">
          <a:xfrm>
            <a:off x="5149850" y="3362325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IPsec</a:t>
            </a:r>
          </a:p>
        </p:txBody>
      </p:sp>
      <p:sp>
        <p:nvSpPr>
          <p:cNvPr id="125966" name="Text Box 46"/>
          <p:cNvSpPr txBox="1">
            <a:spLocks noChangeArrowheads="1"/>
          </p:cNvSpPr>
          <p:nvPr/>
        </p:nvSpPr>
        <p:spPr bwMode="auto">
          <a:xfrm>
            <a:off x="7720013" y="33385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IPsec</a:t>
            </a:r>
          </a:p>
        </p:txBody>
      </p:sp>
      <p:sp>
        <p:nvSpPr>
          <p:cNvPr id="125967" name="Rectangle 3"/>
          <p:cNvSpPr>
            <a:spLocks noChangeArrowheads="1"/>
          </p:cNvSpPr>
          <p:nvPr/>
        </p:nvSpPr>
        <p:spPr bwMode="auto">
          <a:xfrm>
            <a:off x="4913313" y="3581400"/>
            <a:ext cx="40925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 dirty="0">
                <a:latin typeface="Gill Sans MT" pitchFamily="34" charset="0"/>
              </a:rPr>
              <a:t>hosts </a:t>
            </a:r>
            <a:r>
              <a:rPr lang="en-US" sz="2800" dirty="0" err="1">
                <a:latin typeface="Gill Sans MT" pitchFamily="34" charset="0"/>
              </a:rPr>
              <a:t>IPsec</a:t>
            </a:r>
            <a:r>
              <a:rPr lang="en-US" sz="2800" dirty="0">
                <a:latin typeface="Gill Sans MT" pitchFamily="34" charset="0"/>
              </a:rPr>
              <a:t>-aware 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948238" y="2227263"/>
            <a:ext cx="1647825" cy="747712"/>
            <a:chOff x="4690335" y="5723068"/>
            <a:chExt cx="1647710" cy="748738"/>
          </a:xfrm>
        </p:grpSpPr>
        <p:grpSp>
          <p:nvGrpSpPr>
            <p:cNvPr id="3" name="Group 99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6018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6020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602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6022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grpSp>
              <p:nvGrpSpPr>
                <p:cNvPr id="5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6026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27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9161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89162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6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6016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6017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7" name="Group 114"/>
          <p:cNvGrpSpPr>
            <a:grpSpLocks/>
          </p:cNvGrpSpPr>
          <p:nvPr/>
        </p:nvGrpSpPr>
        <p:grpSpPr bwMode="auto">
          <a:xfrm>
            <a:off x="152400" y="2109788"/>
            <a:ext cx="1647825" cy="749300"/>
            <a:chOff x="4690335" y="5723068"/>
            <a:chExt cx="1647710" cy="748738"/>
          </a:xfrm>
        </p:grpSpPr>
        <p:grpSp>
          <p:nvGrpSpPr>
            <p:cNvPr id="8" name="Group 115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6004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6006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6007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6008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grpSp>
              <p:nvGrpSpPr>
                <p:cNvPr id="10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6012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6013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9147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89148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1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6002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6003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2" name="Group 129"/>
          <p:cNvGrpSpPr>
            <a:grpSpLocks/>
          </p:cNvGrpSpPr>
          <p:nvPr/>
        </p:nvGrpSpPr>
        <p:grpSpPr bwMode="auto">
          <a:xfrm flipH="1">
            <a:off x="2593975" y="2128838"/>
            <a:ext cx="1646238" cy="749300"/>
            <a:chOff x="4690335" y="5723068"/>
            <a:chExt cx="1647710" cy="748738"/>
          </a:xfrm>
        </p:grpSpPr>
        <p:grpSp>
          <p:nvGrpSpPr>
            <p:cNvPr id="13" name="Group 130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5990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5992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5993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5994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grpSp>
              <p:nvGrpSpPr>
                <p:cNvPr id="15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5998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5999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9133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89134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16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5988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5989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7" name="Group 144"/>
          <p:cNvGrpSpPr>
            <a:grpSpLocks/>
          </p:cNvGrpSpPr>
          <p:nvPr/>
        </p:nvGrpSpPr>
        <p:grpSpPr bwMode="auto">
          <a:xfrm flipH="1">
            <a:off x="7005638" y="2173288"/>
            <a:ext cx="1647825" cy="749300"/>
            <a:chOff x="4690335" y="5723068"/>
            <a:chExt cx="1647710" cy="748738"/>
          </a:xfrm>
        </p:grpSpPr>
        <p:grpSp>
          <p:nvGrpSpPr>
            <p:cNvPr id="18" name="Group 145"/>
            <p:cNvGrpSpPr>
              <a:grpSpLocks/>
            </p:cNvGrpSpPr>
            <p:nvPr/>
          </p:nvGrpSpPr>
          <p:grpSpPr bwMode="auto">
            <a:xfrm>
              <a:off x="5253179" y="5930622"/>
              <a:ext cx="1084866" cy="310161"/>
              <a:chOff x="1725613" y="2431228"/>
              <a:chExt cx="1404863" cy="380720"/>
            </a:xfrm>
          </p:grpSpPr>
          <p:sp>
            <p:nvSpPr>
              <p:cNvPr id="125976" name="Line 40"/>
              <p:cNvSpPr>
                <a:spLocks noChangeShapeType="1"/>
              </p:cNvSpPr>
              <p:nvPr/>
            </p:nvSpPr>
            <p:spPr bwMode="auto">
              <a:xfrm>
                <a:off x="1725613" y="2619374"/>
                <a:ext cx="552762" cy="19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" name="Group 332"/>
              <p:cNvGrpSpPr>
                <a:grpSpLocks/>
              </p:cNvGrpSpPr>
              <p:nvPr/>
            </p:nvGrpSpPr>
            <p:grpSpPr bwMode="auto">
              <a:xfrm>
                <a:off x="2281639" y="2431228"/>
                <a:ext cx="848837" cy="380720"/>
                <a:chOff x="2356" y="1300"/>
                <a:chExt cx="555" cy="194"/>
              </a:xfrm>
            </p:grpSpPr>
            <p:sp>
              <p:nvSpPr>
                <p:cNvPr id="125978" name="Oval 407"/>
                <p:cNvSpPr>
                  <a:spLocks noChangeArrowheads="1"/>
                </p:cNvSpPr>
                <p:nvPr/>
              </p:nvSpPr>
              <p:spPr bwMode="auto">
                <a:xfrm>
                  <a:off x="2357" y="1385"/>
                  <a:ext cx="551" cy="10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5979" name="Rectangle 410"/>
                <p:cNvSpPr>
                  <a:spLocks noChangeArrowheads="1"/>
                </p:cNvSpPr>
                <p:nvPr/>
              </p:nvSpPr>
              <p:spPr bwMode="auto">
                <a:xfrm>
                  <a:off x="2357" y="1374"/>
                  <a:ext cx="554" cy="6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25980" name="Oval 411"/>
                <p:cNvSpPr>
                  <a:spLocks noChangeArrowheads="1"/>
                </p:cNvSpPr>
                <p:nvPr/>
              </p:nvSpPr>
              <p:spPr bwMode="auto">
                <a:xfrm>
                  <a:off x="2356" y="1300"/>
                  <a:ext cx="551" cy="1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  <p:grpSp>
              <p:nvGrpSpPr>
                <p:cNvPr id="20" name="Group 329"/>
                <p:cNvGrpSpPr>
                  <a:grpSpLocks/>
                </p:cNvGrpSpPr>
                <p:nvPr/>
              </p:nvGrpSpPr>
              <p:grpSpPr bwMode="auto">
                <a:xfrm>
                  <a:off x="2468" y="1332"/>
                  <a:ext cx="310" cy="60"/>
                  <a:chOff x="2468" y="1332"/>
                  <a:chExt cx="310" cy="60"/>
                </a:xfrm>
              </p:grpSpPr>
              <p:sp>
                <p:nvSpPr>
                  <p:cNvPr id="125984" name="Freeform 32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5985" name="Freeform 32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9119" name="Line 330"/>
                <p:cNvSpPr>
                  <a:spLocks noChangeShapeType="1"/>
                </p:cNvSpPr>
                <p:nvPr/>
              </p:nvSpPr>
              <p:spPr bwMode="auto">
                <a:xfrm>
                  <a:off x="2357" y="1361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89120" name="Line 331"/>
                <p:cNvSpPr>
                  <a:spLocks noChangeShapeType="1"/>
                </p:cNvSpPr>
                <p:nvPr/>
              </p:nvSpPr>
              <p:spPr bwMode="auto">
                <a:xfrm>
                  <a:off x="2907" y="1363"/>
                  <a:ext cx="0" cy="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1" name="Group 542"/>
            <p:cNvGrpSpPr>
              <a:grpSpLocks/>
            </p:cNvGrpSpPr>
            <p:nvPr/>
          </p:nvGrpSpPr>
          <p:grpSpPr bwMode="auto">
            <a:xfrm>
              <a:off x="4690335" y="5723068"/>
              <a:ext cx="720787" cy="748738"/>
              <a:chOff x="-44" y="1473"/>
              <a:chExt cx="981" cy="1105"/>
            </a:xfrm>
          </p:grpSpPr>
          <p:pic>
            <p:nvPicPr>
              <p:cNvPr id="125974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5975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381000" y="5334000"/>
            <a:ext cx="7848600" cy="9906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828800" y="533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>
            <a:off x="3810000" y="533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79" name="Line 17"/>
          <p:cNvSpPr>
            <a:spLocks noChangeShapeType="1"/>
          </p:cNvSpPr>
          <p:nvPr/>
        </p:nvSpPr>
        <p:spPr bwMode="auto">
          <a:xfrm>
            <a:off x="5181600" y="533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80" name="Text Box 21"/>
          <p:cNvSpPr txBox="1">
            <a:spLocks noChangeArrowheads="1"/>
          </p:cNvSpPr>
          <p:nvPr/>
        </p:nvSpPr>
        <p:spPr bwMode="auto">
          <a:xfrm>
            <a:off x="457200" y="5410200"/>
            <a:ext cx="136287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Gill Sans MT" pitchFamily="34" charset="0"/>
              </a:rPr>
              <a:t>new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Gill Sans MT" pitchFamily="34" charset="0"/>
              </a:rPr>
              <a:t>IP </a:t>
            </a:r>
            <a:r>
              <a:rPr lang="en-US" sz="2400" dirty="0">
                <a:solidFill>
                  <a:srgbClr val="000000"/>
                </a:solidFill>
                <a:latin typeface="Gill Sans MT" pitchFamily="34" charset="0"/>
              </a:rPr>
              <a:t>header</a:t>
            </a:r>
          </a:p>
        </p:txBody>
      </p:sp>
      <p:sp>
        <p:nvSpPr>
          <p:cNvPr id="81" name="Text Box 24"/>
          <p:cNvSpPr txBox="1">
            <a:spLocks noChangeArrowheads="1"/>
          </p:cNvSpPr>
          <p:nvPr/>
        </p:nvSpPr>
        <p:spPr bwMode="auto">
          <a:xfrm>
            <a:off x="5181600" y="5638800"/>
            <a:ext cx="168988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MT" pitchFamily="34" charset="0"/>
              </a:rPr>
              <a:t>TCP header</a:t>
            </a:r>
          </a:p>
        </p:txBody>
      </p:sp>
      <p:sp>
        <p:nvSpPr>
          <p:cNvPr id="82" name="Line 25"/>
          <p:cNvSpPr>
            <a:spLocks noChangeShapeType="1"/>
          </p:cNvSpPr>
          <p:nvPr/>
        </p:nvSpPr>
        <p:spPr bwMode="auto">
          <a:xfrm>
            <a:off x="7239000" y="533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83" name="Text Box 29"/>
          <p:cNvSpPr txBox="1">
            <a:spLocks noChangeArrowheads="1"/>
          </p:cNvSpPr>
          <p:nvPr/>
        </p:nvSpPr>
        <p:spPr bwMode="auto">
          <a:xfrm>
            <a:off x="7293755" y="5638800"/>
            <a:ext cx="7072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MT" pitchFamily="34" charset="0"/>
              </a:rPr>
              <a:t>data</a:t>
            </a:r>
          </a:p>
        </p:txBody>
      </p:sp>
      <p:sp>
        <p:nvSpPr>
          <p:cNvPr id="84" name="Text Box 31"/>
          <p:cNvSpPr txBox="1">
            <a:spLocks noChangeArrowheads="1"/>
          </p:cNvSpPr>
          <p:nvPr/>
        </p:nvSpPr>
        <p:spPr bwMode="auto">
          <a:xfrm>
            <a:off x="1905000" y="5638800"/>
            <a:ext cx="17860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Gill Sans MT" pitchFamily="34" charset="0"/>
              </a:rPr>
              <a:t>IPsec</a:t>
            </a:r>
            <a:r>
              <a:rPr lang="en-US" sz="2400" dirty="0" smtClean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ill Sans MT" pitchFamily="34" charset="0"/>
              </a:rPr>
              <a:t>header</a:t>
            </a:r>
          </a:p>
        </p:txBody>
      </p:sp>
      <p:sp>
        <p:nvSpPr>
          <p:cNvPr id="85" name="Text Box 32"/>
          <p:cNvSpPr txBox="1">
            <a:spLocks noChangeArrowheads="1"/>
          </p:cNvSpPr>
          <p:nvPr/>
        </p:nvSpPr>
        <p:spPr bwMode="auto">
          <a:xfrm>
            <a:off x="3886200" y="5638800"/>
            <a:ext cx="136287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Gill Sans MT" pitchFamily="34" charset="0"/>
              </a:rPr>
              <a:t>IP header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57200" y="450598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</a:pPr>
            <a:r>
              <a:rPr lang="en-US" sz="2800" kern="0" dirty="0" smtClean="0">
                <a:solidFill>
                  <a:srgbClr val="000000"/>
                </a:solidFill>
                <a:latin typeface="Gill Sans MT" pitchFamily="34" charset="0"/>
                <a:ea typeface="MS PGothic" pitchFamily="34" charset="-128"/>
              </a:rPr>
              <a:t>protects entire IP packet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Four combinations are possible!</a:t>
            </a:r>
          </a:p>
        </p:txBody>
      </p:sp>
      <p:graphicFrame>
        <p:nvGraphicFramePr>
          <p:cNvPr id="667664" name="Group 16"/>
          <p:cNvGraphicFramePr>
            <a:graphicFrameLocks noGrp="1"/>
          </p:cNvGraphicFramePr>
          <p:nvPr/>
        </p:nvGraphicFramePr>
        <p:xfrm>
          <a:off x="1558925" y="1627188"/>
          <a:ext cx="5473700" cy="3165476"/>
        </p:xfrm>
        <a:graphic>
          <a:graphicData uri="http://schemas.openxmlformats.org/drawingml/2006/table">
            <a:tbl>
              <a:tblPr/>
              <a:tblGrid>
                <a:gridCol w="2736850"/>
                <a:gridCol w="2736850"/>
              </a:tblGrid>
              <a:tr h="158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Host mode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Host mode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Tunnel mode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Tunnel mode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with 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015" name="Line 18"/>
          <p:cNvSpPr>
            <a:spLocks noChangeShapeType="1"/>
          </p:cNvSpPr>
          <p:nvPr/>
        </p:nvSpPr>
        <p:spPr bwMode="auto">
          <a:xfrm flipH="1" flipV="1">
            <a:off x="5624513" y="4418013"/>
            <a:ext cx="817562" cy="95726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8016" name="Text Box 19"/>
          <p:cNvSpPr txBox="1">
            <a:spLocks noChangeArrowheads="1"/>
          </p:cNvSpPr>
          <p:nvPr/>
        </p:nvSpPr>
        <p:spPr bwMode="auto">
          <a:xfrm>
            <a:off x="5448300" y="5365750"/>
            <a:ext cx="22907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most common and</a:t>
            </a:r>
            <a:b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most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71450"/>
            <a:ext cx="7772400" cy="1143000"/>
          </a:xfrm>
        </p:spPr>
        <p:txBody>
          <a:bodyPr/>
          <a:lstStyle/>
          <a:p>
            <a:r>
              <a:rPr lang="en-US" smtClean="0"/>
              <a:t>Security associations (SAs) 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530350"/>
            <a:ext cx="8035925" cy="4510088"/>
          </a:xfrm>
        </p:spPr>
        <p:txBody>
          <a:bodyPr/>
          <a:lstStyle/>
          <a:p>
            <a:r>
              <a:rPr lang="en-US" sz="3200" dirty="0" smtClean="0"/>
              <a:t>before sending data, SA (logical network-layer connection)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altLang="ja-JP" sz="3200" dirty="0" smtClean="0"/>
              <a:t>established from sending to receiving entity </a:t>
            </a:r>
          </a:p>
          <a:p>
            <a:pPr lvl="1"/>
            <a:r>
              <a:rPr lang="en-US" sz="2800" dirty="0" smtClean="0"/>
              <a:t>SAs are simplex: for only one direction</a:t>
            </a:r>
          </a:p>
          <a:p>
            <a:r>
              <a:rPr lang="en-US" sz="3200" dirty="0" smtClean="0"/>
              <a:t>sending and receiving entitles maintain </a:t>
            </a:r>
            <a:r>
              <a:rPr lang="en-US" sz="3200" i="1" dirty="0" smtClean="0"/>
              <a:t>state information</a:t>
            </a:r>
            <a:r>
              <a:rPr lang="en-US" sz="3200" dirty="0" smtClean="0"/>
              <a:t> about SA</a:t>
            </a:r>
          </a:p>
          <a:p>
            <a:pPr lvl="1"/>
            <a:r>
              <a:rPr lang="en-US" sz="2800" dirty="0" smtClean="0"/>
              <a:t>recall: TCP endpoints also maintain state info</a:t>
            </a:r>
          </a:p>
          <a:p>
            <a:pPr lvl="1"/>
            <a:r>
              <a:rPr lang="en-US" sz="2800" dirty="0" smtClean="0"/>
              <a:t>IP is connectionless; </a:t>
            </a:r>
            <a:r>
              <a:rPr lang="en-US" sz="2800" dirty="0" err="1" smtClean="0"/>
              <a:t>IPsec</a:t>
            </a:r>
            <a:r>
              <a:rPr lang="en-US" sz="2800" dirty="0" smtClean="0"/>
              <a:t> is connection-oriented!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58"/>
          <p:cNvSpPr>
            <a:spLocks noGrp="1" noChangeArrowheads="1"/>
          </p:cNvSpPr>
          <p:nvPr>
            <p:ph type="title"/>
          </p:nvPr>
        </p:nvSpPr>
        <p:spPr>
          <a:xfrm>
            <a:off x="512763" y="-61913"/>
            <a:ext cx="7772400" cy="1143001"/>
          </a:xfrm>
        </p:spPr>
        <p:txBody>
          <a:bodyPr/>
          <a:lstStyle/>
          <a:p>
            <a:r>
              <a:rPr lang="en-US" smtClean="0"/>
              <a:t>Example SA from R1 to R2</a:t>
            </a:r>
          </a:p>
        </p:txBody>
      </p:sp>
      <p:sp>
        <p:nvSpPr>
          <p:cNvPr id="130051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738188" y="3519488"/>
            <a:ext cx="8161337" cy="31670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R1 </a:t>
            </a:r>
            <a:r>
              <a:rPr lang="en-US" i="1" dirty="0" smtClean="0">
                <a:solidFill>
                  <a:srgbClr val="CC0000"/>
                </a:solidFill>
              </a:rPr>
              <a:t>stores </a:t>
            </a:r>
            <a:r>
              <a:rPr lang="en-US" i="1" dirty="0" smtClean="0">
                <a:solidFill>
                  <a:srgbClr val="C00000"/>
                </a:solidFill>
              </a:rPr>
              <a:t>for SA: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32-bit SA identifier: </a:t>
            </a:r>
            <a:r>
              <a:rPr lang="en-US" sz="2000" i="1" dirty="0" smtClean="0"/>
              <a:t>Security Parameter Index (SPI)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origin SA interface (200.168.1.100)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destination SA interface (193.68.2.23)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type of encryption used (e.g., 3DES with CBC)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encryption key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type of integrity check used (e.g., HMAC with MD5)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authentication key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03275" y="938213"/>
            <a:ext cx="7435850" cy="2630487"/>
            <a:chOff x="803275" y="938213"/>
            <a:chExt cx="7435850" cy="2630487"/>
          </a:xfrm>
        </p:grpSpPr>
        <p:sp>
          <p:nvSpPr>
            <p:cNvPr id="130054" name="Freeform 2"/>
            <p:cNvSpPr>
              <a:spLocks/>
            </p:cNvSpPr>
            <p:nvPr/>
          </p:nvSpPr>
          <p:spPr bwMode="auto">
            <a:xfrm>
              <a:off x="6213475" y="1670050"/>
              <a:ext cx="2025650" cy="1633537"/>
            </a:xfrm>
            <a:custGeom>
              <a:avLst/>
              <a:gdLst>
                <a:gd name="T0" fmla="*/ 346493 w 1292"/>
                <a:gd name="T1" fmla="*/ 2603 h 1255"/>
                <a:gd name="T2" fmla="*/ 54874 w 1292"/>
                <a:gd name="T3" fmla="*/ 62478 h 1255"/>
                <a:gd name="T4" fmla="*/ 45467 w 1292"/>
                <a:gd name="T5" fmla="*/ 206958 h 1255"/>
                <a:gd name="T6" fmla="*/ 73689 w 1292"/>
                <a:gd name="T7" fmla="*/ 329311 h 1255"/>
                <a:gd name="T8" fmla="*/ 355900 w 1292"/>
                <a:gd name="T9" fmla="*/ 344930 h 1255"/>
                <a:gd name="T10" fmla="*/ 939136 w 1292"/>
                <a:gd name="T11" fmla="*/ 446457 h 1255"/>
                <a:gd name="T12" fmla="*/ 1447117 w 1292"/>
                <a:gd name="T13" fmla="*/ 489410 h 1255"/>
                <a:gd name="T14" fmla="*/ 1745007 w 1292"/>
                <a:gd name="T15" fmla="*/ 403503 h 1255"/>
                <a:gd name="T16" fmla="*/ 1848484 w 1292"/>
                <a:gd name="T17" fmla="*/ 175719 h 1255"/>
                <a:gd name="T18" fmla="*/ 1752846 w 1292"/>
                <a:gd name="T19" fmla="*/ 83304 h 1255"/>
                <a:gd name="T20" fmla="*/ 1089649 w 1292"/>
                <a:gd name="T21" fmla="*/ 45557 h 1255"/>
                <a:gd name="T22" fmla="*/ 346493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5" name="Freeform 3"/>
            <p:cNvSpPr>
              <a:spLocks/>
            </p:cNvSpPr>
            <p:nvPr/>
          </p:nvSpPr>
          <p:spPr bwMode="auto">
            <a:xfrm>
              <a:off x="803275" y="1546225"/>
              <a:ext cx="2133600" cy="1633537"/>
            </a:xfrm>
            <a:custGeom>
              <a:avLst/>
              <a:gdLst>
                <a:gd name="T0" fmla="*/ 500372 w 1292"/>
                <a:gd name="T1" fmla="*/ 2603 h 1255"/>
                <a:gd name="T2" fmla="*/ 72661 w 1292"/>
                <a:gd name="T3" fmla="*/ 62478 h 1255"/>
                <a:gd name="T4" fmla="*/ 57799 w 1292"/>
                <a:gd name="T5" fmla="*/ 206958 h 1255"/>
                <a:gd name="T6" fmla="*/ 108992 w 1292"/>
                <a:gd name="T7" fmla="*/ 329311 h 1255"/>
                <a:gd name="T8" fmla="*/ 513583 w 1292"/>
                <a:gd name="T9" fmla="*/ 344930 h 1255"/>
                <a:gd name="T10" fmla="*/ 1352491 w 1292"/>
                <a:gd name="T11" fmla="*/ 446457 h 1255"/>
                <a:gd name="T12" fmla="*/ 2082407 w 1292"/>
                <a:gd name="T13" fmla="*/ 489410 h 1255"/>
                <a:gd name="T14" fmla="*/ 2506815 w 1292"/>
                <a:gd name="T15" fmla="*/ 403503 h 1255"/>
                <a:gd name="T16" fmla="*/ 2658743 w 1292"/>
                <a:gd name="T17" fmla="*/ 175719 h 1255"/>
                <a:gd name="T18" fmla="*/ 2520026 w 1292"/>
                <a:gd name="T19" fmla="*/ 83304 h 1255"/>
                <a:gd name="T20" fmla="*/ 1567172 w 1292"/>
                <a:gd name="T21" fmla="*/ 45557 h 1255"/>
                <a:gd name="T22" fmla="*/ 500372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6" name="Freeform 4"/>
            <p:cNvSpPr>
              <a:spLocks/>
            </p:cNvSpPr>
            <p:nvPr/>
          </p:nvSpPr>
          <p:spPr bwMode="auto">
            <a:xfrm>
              <a:off x="3394075" y="1435100"/>
              <a:ext cx="2362200" cy="2133600"/>
            </a:xfrm>
            <a:custGeom>
              <a:avLst/>
              <a:gdLst>
                <a:gd name="T0" fmla="*/ 1018379 w 1292"/>
                <a:gd name="T1" fmla="*/ 11901 h 1255"/>
                <a:gd name="T2" fmla="*/ 148095 w 1292"/>
                <a:gd name="T3" fmla="*/ 404619 h 1255"/>
                <a:gd name="T4" fmla="*/ 124326 w 1292"/>
                <a:gd name="T5" fmla="*/ 1343063 h 1255"/>
                <a:gd name="T6" fmla="*/ 224884 w 1292"/>
                <a:gd name="T7" fmla="*/ 2125100 h 1255"/>
                <a:gd name="T8" fmla="*/ 1043975 w 1292"/>
                <a:gd name="T9" fmla="*/ 2233905 h 1255"/>
                <a:gd name="T10" fmla="*/ 2760776 w 1292"/>
                <a:gd name="T11" fmla="*/ 2895236 h 1255"/>
                <a:gd name="T12" fmla="*/ 4247206 w 1292"/>
                <a:gd name="T13" fmla="*/ 3174049 h 1255"/>
                <a:gd name="T14" fmla="*/ 5117491 w 1292"/>
                <a:gd name="T15" fmla="*/ 2618123 h 1255"/>
                <a:gd name="T16" fmla="*/ 5424650 w 1292"/>
                <a:gd name="T17" fmla="*/ 1144154 h 1255"/>
                <a:gd name="T18" fmla="*/ 5144915 w 1292"/>
                <a:gd name="T19" fmla="*/ 540625 h 1255"/>
                <a:gd name="T20" fmla="*/ 3197746 w 1292"/>
                <a:gd name="T21" fmla="*/ 294114 h 1255"/>
                <a:gd name="T22" fmla="*/ 1018379 w 1292"/>
                <a:gd name="T23" fmla="*/ 11901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7" name="Line 39"/>
            <p:cNvSpPr>
              <a:spLocks noChangeShapeType="1"/>
            </p:cNvSpPr>
            <p:nvPr/>
          </p:nvSpPr>
          <p:spPr bwMode="auto">
            <a:xfrm>
              <a:off x="1898650" y="2238375"/>
              <a:ext cx="8032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58" name="Line 40"/>
            <p:cNvSpPr>
              <a:spLocks noChangeShapeType="1"/>
            </p:cNvSpPr>
            <p:nvPr/>
          </p:nvSpPr>
          <p:spPr bwMode="auto">
            <a:xfrm>
              <a:off x="6373813" y="2376488"/>
              <a:ext cx="692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59" name="Line 41"/>
            <p:cNvSpPr>
              <a:spLocks noChangeShapeType="1"/>
            </p:cNvSpPr>
            <p:nvPr/>
          </p:nvSpPr>
          <p:spPr bwMode="auto">
            <a:xfrm>
              <a:off x="3284538" y="2279650"/>
              <a:ext cx="387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60" name="Line 42"/>
            <p:cNvSpPr>
              <a:spLocks noChangeShapeType="1"/>
            </p:cNvSpPr>
            <p:nvPr/>
          </p:nvSpPr>
          <p:spPr bwMode="auto">
            <a:xfrm flipH="1">
              <a:off x="5453433" y="2303754"/>
              <a:ext cx="2905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61" name="Text Box 43"/>
            <p:cNvSpPr txBox="1">
              <a:spLocks noChangeArrowheads="1"/>
            </p:cNvSpPr>
            <p:nvPr/>
          </p:nvSpPr>
          <p:spPr bwMode="auto">
            <a:xfrm>
              <a:off x="4840118" y="1954213"/>
              <a:ext cx="11525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193.68.2.23</a:t>
              </a:r>
            </a:p>
          </p:txBody>
        </p:sp>
        <p:sp>
          <p:nvSpPr>
            <p:cNvPr id="130062" name="Text Box 44"/>
            <p:cNvSpPr txBox="1">
              <a:spLocks noChangeArrowheads="1"/>
            </p:cNvSpPr>
            <p:nvPr/>
          </p:nvSpPr>
          <p:spPr bwMode="auto">
            <a:xfrm>
              <a:off x="3337682" y="1942287"/>
              <a:ext cx="13328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200.168.1.100</a:t>
              </a:r>
            </a:p>
          </p:txBody>
        </p:sp>
        <p:sp>
          <p:nvSpPr>
            <p:cNvPr id="130063" name="Text Box 45"/>
            <p:cNvSpPr txBox="1">
              <a:spLocks noChangeArrowheads="1"/>
            </p:cNvSpPr>
            <p:nvPr/>
          </p:nvSpPr>
          <p:spPr bwMode="auto">
            <a:xfrm>
              <a:off x="1184275" y="2730500"/>
              <a:ext cx="11414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172.16.1/24</a:t>
              </a:r>
            </a:p>
          </p:txBody>
        </p:sp>
        <p:sp>
          <p:nvSpPr>
            <p:cNvPr id="130064" name="Text Box 46"/>
            <p:cNvSpPr txBox="1">
              <a:spLocks noChangeArrowheads="1"/>
            </p:cNvSpPr>
            <p:nvPr/>
          </p:nvSpPr>
          <p:spPr bwMode="auto">
            <a:xfrm>
              <a:off x="6823075" y="2882900"/>
              <a:ext cx="11699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172.16.2/24</a:t>
              </a:r>
            </a:p>
          </p:txBody>
        </p:sp>
        <p:sp>
          <p:nvSpPr>
            <p:cNvPr id="130065" name="Text Box 48"/>
            <p:cNvSpPr txBox="1">
              <a:spLocks noChangeArrowheads="1"/>
            </p:cNvSpPr>
            <p:nvPr/>
          </p:nvSpPr>
          <p:spPr bwMode="auto">
            <a:xfrm>
              <a:off x="3625901" y="2391586"/>
              <a:ext cx="227660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security association </a:t>
              </a:r>
            </a:p>
          </p:txBody>
        </p:sp>
        <p:sp>
          <p:nvSpPr>
            <p:cNvPr id="130066" name="Text Box 49"/>
            <p:cNvSpPr txBox="1">
              <a:spLocks noChangeArrowheads="1"/>
            </p:cNvSpPr>
            <p:nvPr/>
          </p:nvSpPr>
          <p:spPr bwMode="auto">
            <a:xfrm>
              <a:off x="4325673" y="1210025"/>
              <a:ext cx="9588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Arial" pitchFamily="34" charset="0"/>
                </a:rPr>
                <a:t>Internet</a:t>
              </a:r>
            </a:p>
          </p:txBody>
        </p:sp>
        <p:sp>
          <p:nvSpPr>
            <p:cNvPr id="130067" name="Text Box 50"/>
            <p:cNvSpPr txBox="1">
              <a:spLocks noChangeArrowheads="1"/>
            </p:cNvSpPr>
            <p:nvPr/>
          </p:nvSpPr>
          <p:spPr bwMode="auto">
            <a:xfrm>
              <a:off x="939800" y="938213"/>
              <a:ext cx="184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30068" name="Text Box 51"/>
            <p:cNvSpPr txBox="1">
              <a:spLocks noChangeArrowheads="1"/>
            </p:cNvSpPr>
            <p:nvPr/>
          </p:nvSpPr>
          <p:spPr bwMode="auto">
            <a:xfrm>
              <a:off x="1361796" y="1245263"/>
              <a:ext cx="156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Arial" pitchFamily="34" charset="0"/>
                </a:rPr>
                <a:t>headquarters</a:t>
              </a:r>
            </a:p>
          </p:txBody>
        </p:sp>
        <p:sp>
          <p:nvSpPr>
            <p:cNvPr id="130069" name="Text Box 52"/>
            <p:cNvSpPr txBox="1">
              <a:spLocks noChangeArrowheads="1"/>
            </p:cNvSpPr>
            <p:nvPr/>
          </p:nvSpPr>
          <p:spPr bwMode="auto">
            <a:xfrm>
              <a:off x="6531930" y="1384010"/>
              <a:ext cx="15277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Arial" pitchFamily="34" charset="0"/>
                </a:rPr>
                <a:t>branch office</a:t>
              </a:r>
            </a:p>
          </p:txBody>
        </p:sp>
        <p:sp>
          <p:nvSpPr>
            <p:cNvPr id="130070" name="Text Box 53"/>
            <p:cNvSpPr txBox="1">
              <a:spLocks noChangeArrowheads="1"/>
            </p:cNvSpPr>
            <p:nvPr/>
          </p:nvSpPr>
          <p:spPr bwMode="auto">
            <a:xfrm>
              <a:off x="2784475" y="2425700"/>
              <a:ext cx="476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Arial" pitchFamily="34" charset="0"/>
                </a:rPr>
                <a:t>R1</a:t>
              </a:r>
            </a:p>
          </p:txBody>
        </p:sp>
        <p:sp>
          <p:nvSpPr>
            <p:cNvPr id="130071" name="Text Box 54"/>
            <p:cNvSpPr txBox="1">
              <a:spLocks noChangeArrowheads="1"/>
            </p:cNvSpPr>
            <p:nvPr/>
          </p:nvSpPr>
          <p:spPr bwMode="auto">
            <a:xfrm>
              <a:off x="5832475" y="2578100"/>
              <a:ext cx="476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Arial" pitchFamily="34" charset="0"/>
                </a:rPr>
                <a:t>R2</a:t>
              </a:r>
            </a:p>
          </p:txBody>
        </p:sp>
        <p:grpSp>
          <p:nvGrpSpPr>
            <p:cNvPr id="3" name="Group 542"/>
            <p:cNvGrpSpPr>
              <a:grpSpLocks/>
            </p:cNvGrpSpPr>
            <p:nvPr/>
          </p:nvGrpSpPr>
          <p:grpSpPr bwMode="auto">
            <a:xfrm>
              <a:off x="1119743" y="1870674"/>
              <a:ext cx="874568" cy="829136"/>
              <a:chOff x="-44" y="1473"/>
              <a:chExt cx="981" cy="1105"/>
            </a:xfrm>
          </p:grpSpPr>
          <p:pic>
            <p:nvPicPr>
              <p:cNvPr id="130095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0096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542"/>
            <p:cNvGrpSpPr>
              <a:grpSpLocks/>
            </p:cNvGrpSpPr>
            <p:nvPr/>
          </p:nvGrpSpPr>
          <p:grpSpPr bwMode="auto">
            <a:xfrm flipH="1">
              <a:off x="6816238" y="2036728"/>
              <a:ext cx="874568" cy="829136"/>
              <a:chOff x="-44" y="1473"/>
              <a:chExt cx="981" cy="1105"/>
            </a:xfrm>
          </p:grpSpPr>
          <p:pic>
            <p:nvPicPr>
              <p:cNvPr id="130093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0094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32"/>
            <p:cNvGrpSpPr>
              <a:grpSpLocks/>
            </p:cNvGrpSpPr>
            <p:nvPr/>
          </p:nvGrpSpPr>
          <p:grpSpPr bwMode="auto">
            <a:xfrm>
              <a:off x="5734462" y="2176433"/>
              <a:ext cx="693963" cy="287263"/>
              <a:chOff x="2356" y="1300"/>
              <a:chExt cx="555" cy="194"/>
            </a:xfrm>
          </p:grpSpPr>
          <p:sp>
            <p:nvSpPr>
              <p:cNvPr id="13008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008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008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6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0091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92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3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74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7" name="Group 332"/>
            <p:cNvGrpSpPr>
              <a:grpSpLocks/>
            </p:cNvGrpSpPr>
            <p:nvPr/>
          </p:nvGrpSpPr>
          <p:grpSpPr bwMode="auto">
            <a:xfrm>
              <a:off x="2675447" y="2110629"/>
              <a:ext cx="693963" cy="287263"/>
              <a:chOff x="2356" y="1300"/>
              <a:chExt cx="555" cy="194"/>
            </a:xfrm>
          </p:grpSpPr>
          <p:sp>
            <p:nvSpPr>
              <p:cNvPr id="13007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007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007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8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0083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084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" name="Line 33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3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30076" name="Right Arrow 2"/>
            <p:cNvSpPr>
              <a:spLocks noChangeArrowheads="1"/>
            </p:cNvSpPr>
            <p:nvPr/>
          </p:nvSpPr>
          <p:spPr bwMode="auto">
            <a:xfrm>
              <a:off x="3390448" y="2327496"/>
              <a:ext cx="2361006" cy="151063"/>
            </a:xfrm>
            <a:prstGeom prst="rightArrow">
              <a:avLst>
                <a:gd name="adj1" fmla="val 50000"/>
                <a:gd name="adj2" fmla="val 49999"/>
              </a:avLst>
            </a:prstGeom>
            <a:gradFill rotWithShape="1">
              <a:gsLst>
                <a:gs pos="0">
                  <a:srgbClr val="CC0000"/>
                </a:gs>
                <a:gs pos="100000">
                  <a:srgbClr val="FFFFFF"/>
                </a:gs>
              </a:gsLst>
              <a:lin ang="360000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4"/>
          <p:cNvSpPr>
            <a:spLocks noChangeArrowheads="1"/>
          </p:cNvSpPr>
          <p:nvPr/>
        </p:nvSpPr>
        <p:spPr bwMode="auto">
          <a:xfrm>
            <a:off x="333375" y="381000"/>
            <a:ext cx="835342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dirty="0">
                <a:solidFill>
                  <a:schemeClr val="accent2"/>
                </a:solidFill>
                <a:latin typeface="Gill Sans MT" pitchFamily="34" charset="0"/>
              </a:rPr>
              <a:t>Security Association Database (SAD)</a:t>
            </a:r>
          </a:p>
        </p:txBody>
      </p:sp>
      <p:sp>
        <p:nvSpPr>
          <p:cNvPr id="131076" name="Rectangle 5"/>
          <p:cNvSpPr>
            <a:spLocks noChangeArrowheads="1"/>
          </p:cNvSpPr>
          <p:nvPr/>
        </p:nvSpPr>
        <p:spPr bwMode="auto">
          <a:xfrm>
            <a:off x="449263" y="1584325"/>
            <a:ext cx="7772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 dirty="0">
                <a:latin typeface="Gill Sans MT" pitchFamily="34" charset="0"/>
              </a:rPr>
              <a:t>endpoint holds SA state in </a:t>
            </a:r>
            <a:r>
              <a:rPr lang="en-US" sz="2800" i="1" dirty="0">
                <a:solidFill>
                  <a:srgbClr val="CC0000"/>
                </a:solidFill>
                <a:latin typeface="Gill Sans MT" pitchFamily="34" charset="0"/>
              </a:rPr>
              <a:t>security association database (SAD)</a:t>
            </a:r>
            <a:r>
              <a:rPr lang="en-US" sz="2800" dirty="0">
                <a:latin typeface="Gill Sans MT" pitchFamily="34" charset="0"/>
              </a:rPr>
              <a:t>, where it can locate them during processing.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 dirty="0" smtClean="0">
                <a:latin typeface="Gill Sans MT" pitchFamily="34" charset="0"/>
              </a:rPr>
              <a:t>between headquarter and n </a:t>
            </a:r>
            <a:r>
              <a:rPr lang="en-US" sz="2800" dirty="0">
                <a:latin typeface="Gill Sans MT" pitchFamily="34" charset="0"/>
              </a:rPr>
              <a:t>salespersons, </a:t>
            </a:r>
            <a:r>
              <a:rPr lang="en-US" sz="2800" dirty="0" smtClean="0">
                <a:latin typeface="Gill Sans MT" pitchFamily="34" charset="0"/>
              </a:rPr>
              <a:t>2n </a:t>
            </a:r>
            <a:r>
              <a:rPr lang="en-US" sz="2800" dirty="0">
                <a:latin typeface="Gill Sans MT" pitchFamily="34" charset="0"/>
              </a:rPr>
              <a:t>SAs in R1</a:t>
            </a:r>
            <a:r>
              <a:rPr lang="ja-JP" altLang="en-US" sz="2800">
                <a:latin typeface="Gill Sans MT" pitchFamily="34" charset="0"/>
              </a:rPr>
              <a:t>’</a:t>
            </a:r>
            <a:r>
              <a:rPr lang="en-US" altLang="ja-JP" sz="2800" dirty="0">
                <a:latin typeface="Gill Sans MT" pitchFamily="34" charset="0"/>
              </a:rPr>
              <a:t>s SAD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 dirty="0">
                <a:latin typeface="Gill Sans MT" pitchFamily="34" charset="0"/>
              </a:rPr>
              <a:t>when sending </a:t>
            </a:r>
            <a:r>
              <a:rPr lang="en-US" sz="2800" dirty="0" err="1">
                <a:latin typeface="Gill Sans MT" pitchFamily="34" charset="0"/>
              </a:rPr>
              <a:t>IPsec</a:t>
            </a:r>
            <a:r>
              <a:rPr lang="en-US" sz="2800" dirty="0">
                <a:latin typeface="Gill Sans MT" pitchFamily="34" charset="0"/>
              </a:rPr>
              <a:t> datagram, R1 accesses SAD to determine how to process datagram.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 dirty="0">
                <a:latin typeface="Gill Sans MT" pitchFamily="34" charset="0"/>
              </a:rPr>
              <a:t>when </a:t>
            </a:r>
            <a:r>
              <a:rPr lang="en-US" sz="2800" dirty="0" err="1">
                <a:latin typeface="Gill Sans MT" pitchFamily="34" charset="0"/>
              </a:rPr>
              <a:t>IPsec</a:t>
            </a:r>
            <a:r>
              <a:rPr lang="en-US" sz="2800" dirty="0">
                <a:latin typeface="Gill Sans MT" pitchFamily="34" charset="0"/>
              </a:rPr>
              <a:t> datagram arrives to R2, R2 examines SPI in </a:t>
            </a:r>
            <a:r>
              <a:rPr lang="en-US" sz="2800" dirty="0" err="1">
                <a:latin typeface="Gill Sans MT" pitchFamily="34" charset="0"/>
              </a:rPr>
              <a:t>IPsec</a:t>
            </a:r>
            <a:r>
              <a:rPr lang="en-US" sz="2800" dirty="0">
                <a:latin typeface="Gill Sans MT" pitchFamily="34" charset="0"/>
              </a:rPr>
              <a:t> datagram, indexes SAD with SPI, and processes datagram </a:t>
            </a:r>
            <a:r>
              <a:rPr lang="en-US" sz="2800" dirty="0" smtClean="0">
                <a:latin typeface="Gill Sans MT" pitchFamily="34" charset="0"/>
              </a:rPr>
              <a:t>accordingly</a:t>
            </a:r>
            <a:endParaRPr lang="en-US" sz="2800" dirty="0"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IPsec datagram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531938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focus for now on tunnel mode with ESP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8688" y="2655888"/>
            <a:ext cx="6484937" cy="2603500"/>
            <a:chOff x="672" y="1044"/>
            <a:chExt cx="4085" cy="1640"/>
          </a:xfrm>
        </p:grpSpPr>
        <p:sp>
          <p:nvSpPr>
            <p:cNvPr id="132102" name="Rectangle 5"/>
            <p:cNvSpPr>
              <a:spLocks noChangeArrowheads="1"/>
            </p:cNvSpPr>
            <p:nvPr/>
          </p:nvSpPr>
          <p:spPr bwMode="auto">
            <a:xfrm>
              <a:off x="672" y="1590"/>
              <a:ext cx="711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new IP</a:t>
              </a:r>
              <a:br>
                <a:rPr lang="en-US" sz="1600">
                  <a:latin typeface="Arial" pitchFamily="34" charset="0"/>
                </a:rPr>
              </a:br>
              <a:r>
                <a:rPr lang="en-US" sz="1600">
                  <a:latin typeface="Arial" pitchFamily="34" charset="0"/>
                </a:rPr>
                <a:t>header</a:t>
              </a:r>
            </a:p>
          </p:txBody>
        </p:sp>
        <p:sp>
          <p:nvSpPr>
            <p:cNvPr id="132103" name="Rectangle 6"/>
            <p:cNvSpPr>
              <a:spLocks noChangeArrowheads="1"/>
            </p:cNvSpPr>
            <p:nvPr/>
          </p:nvSpPr>
          <p:spPr bwMode="auto">
            <a:xfrm>
              <a:off x="1383" y="1590"/>
              <a:ext cx="441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ESP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hdr</a:t>
              </a:r>
            </a:p>
          </p:txBody>
        </p:sp>
        <p:sp>
          <p:nvSpPr>
            <p:cNvPr id="132104" name="Rectangle 7"/>
            <p:cNvSpPr>
              <a:spLocks noChangeArrowheads="1"/>
            </p:cNvSpPr>
            <p:nvPr/>
          </p:nvSpPr>
          <p:spPr bwMode="auto">
            <a:xfrm>
              <a:off x="1824" y="1590"/>
              <a:ext cx="615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original</a:t>
              </a:r>
              <a:br>
                <a:rPr lang="en-US" sz="1600">
                  <a:latin typeface="Arial" pitchFamily="34" charset="0"/>
                </a:rPr>
              </a:br>
              <a:r>
                <a:rPr lang="en-US" sz="1600">
                  <a:latin typeface="Arial" pitchFamily="34" charset="0"/>
                </a:rPr>
                <a:t>IP hdr</a:t>
              </a:r>
            </a:p>
          </p:txBody>
        </p:sp>
        <p:sp>
          <p:nvSpPr>
            <p:cNvPr id="132105" name="Rectangle 8"/>
            <p:cNvSpPr>
              <a:spLocks noChangeArrowheads="1"/>
            </p:cNvSpPr>
            <p:nvPr/>
          </p:nvSpPr>
          <p:spPr bwMode="auto">
            <a:xfrm>
              <a:off x="2439" y="1590"/>
              <a:ext cx="140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Original IP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datagram payload</a:t>
              </a:r>
            </a:p>
          </p:txBody>
        </p:sp>
        <p:sp>
          <p:nvSpPr>
            <p:cNvPr id="132106" name="Rectangle 9"/>
            <p:cNvSpPr>
              <a:spLocks noChangeArrowheads="1"/>
            </p:cNvSpPr>
            <p:nvPr/>
          </p:nvSpPr>
          <p:spPr bwMode="auto">
            <a:xfrm>
              <a:off x="3840" y="1593"/>
              <a:ext cx="44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ESP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trl</a:t>
              </a:r>
            </a:p>
          </p:txBody>
        </p:sp>
        <p:sp>
          <p:nvSpPr>
            <p:cNvPr id="132107" name="Rectangle 10"/>
            <p:cNvSpPr>
              <a:spLocks noChangeArrowheads="1"/>
            </p:cNvSpPr>
            <p:nvPr/>
          </p:nvSpPr>
          <p:spPr bwMode="auto">
            <a:xfrm>
              <a:off x="4285" y="1593"/>
              <a:ext cx="441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ESP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auth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370" y="1044"/>
              <a:ext cx="2871" cy="501"/>
              <a:chOff x="1388" y="992"/>
              <a:chExt cx="2871" cy="501"/>
            </a:xfrm>
          </p:grpSpPr>
          <p:sp>
            <p:nvSpPr>
              <p:cNvPr id="132121" name="Text Box 12"/>
              <p:cNvSpPr txBox="1">
                <a:spLocks noChangeArrowheads="1"/>
              </p:cNvSpPr>
              <p:nvPr/>
            </p:nvSpPr>
            <p:spPr bwMode="auto">
              <a:xfrm>
                <a:off x="2664" y="1262"/>
                <a:ext cx="7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latin typeface="Arial" pitchFamily="34" charset="0"/>
                  </a:rPr>
                  <a:t>encrypted</a:t>
                </a:r>
              </a:p>
            </p:txBody>
          </p:sp>
          <p:sp>
            <p:nvSpPr>
              <p:cNvPr id="132122" name="Line 13"/>
              <p:cNvSpPr>
                <a:spLocks noChangeShapeType="1"/>
              </p:cNvSpPr>
              <p:nvPr/>
            </p:nvSpPr>
            <p:spPr bwMode="auto">
              <a:xfrm>
                <a:off x="3422" y="1379"/>
                <a:ext cx="8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123" name="Line 14"/>
              <p:cNvSpPr>
                <a:spLocks noChangeShapeType="1"/>
              </p:cNvSpPr>
              <p:nvPr/>
            </p:nvSpPr>
            <p:spPr bwMode="auto">
              <a:xfrm flipH="1" flipV="1">
                <a:off x="1876" y="1379"/>
                <a:ext cx="7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124" name="Text Box 15"/>
              <p:cNvSpPr txBox="1">
                <a:spLocks noChangeArrowheads="1"/>
              </p:cNvSpPr>
              <p:nvPr/>
            </p:nvSpPr>
            <p:spPr bwMode="auto">
              <a:xfrm>
                <a:off x="2018" y="992"/>
                <a:ext cx="17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ja-JP" altLang="en-US" sz="1800">
                    <a:latin typeface="Arial" pitchFamily="34" charset="0"/>
                  </a:rPr>
                  <a:t>“</a:t>
                </a:r>
                <a:r>
                  <a:rPr lang="en-US" altLang="ja-JP" sz="1800" dirty="0">
                    <a:latin typeface="Arial" pitchFamily="34" charset="0"/>
                  </a:rPr>
                  <a:t>enchilada</a:t>
                </a:r>
                <a:r>
                  <a:rPr lang="ja-JP" altLang="en-US" sz="1800">
                    <a:latin typeface="Arial" pitchFamily="34" charset="0"/>
                  </a:rPr>
                  <a:t>”</a:t>
                </a:r>
                <a:r>
                  <a:rPr lang="en-US" altLang="ja-JP" sz="1800" dirty="0">
                    <a:latin typeface="Arial" pitchFamily="34" charset="0"/>
                  </a:rPr>
                  <a:t> authenticated</a:t>
                </a:r>
                <a:endParaRPr lang="en-US" sz="1800" dirty="0">
                  <a:latin typeface="Arial" pitchFamily="34" charset="0"/>
                </a:endParaRPr>
              </a:p>
            </p:txBody>
          </p:sp>
          <p:sp>
            <p:nvSpPr>
              <p:cNvPr id="132125" name="Line 16"/>
              <p:cNvSpPr>
                <a:spLocks noChangeShapeType="1"/>
              </p:cNvSpPr>
              <p:nvPr/>
            </p:nvSpPr>
            <p:spPr bwMode="auto">
              <a:xfrm>
                <a:off x="3761" y="1108"/>
                <a:ext cx="498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126" name="Line 17"/>
              <p:cNvSpPr>
                <a:spLocks noChangeShapeType="1"/>
              </p:cNvSpPr>
              <p:nvPr/>
            </p:nvSpPr>
            <p:spPr bwMode="auto">
              <a:xfrm flipH="1" flipV="1">
                <a:off x="1388" y="1091"/>
                <a:ext cx="6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20" y="2288"/>
              <a:ext cx="1437" cy="384"/>
              <a:chOff x="3346" y="2367"/>
              <a:chExt cx="1437" cy="384"/>
            </a:xfrm>
          </p:grpSpPr>
          <p:sp>
            <p:nvSpPr>
              <p:cNvPr id="132118" name="Rectangle 19"/>
              <p:cNvSpPr>
                <a:spLocks noChangeArrowheads="1"/>
              </p:cNvSpPr>
              <p:nvPr/>
            </p:nvSpPr>
            <p:spPr bwMode="auto">
              <a:xfrm>
                <a:off x="3346" y="2367"/>
                <a:ext cx="529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padding</a:t>
                </a:r>
              </a:p>
            </p:txBody>
          </p:sp>
          <p:sp>
            <p:nvSpPr>
              <p:cNvPr id="132119" name="Rectangle 20"/>
              <p:cNvSpPr>
                <a:spLocks noChangeArrowheads="1"/>
              </p:cNvSpPr>
              <p:nvPr/>
            </p:nvSpPr>
            <p:spPr bwMode="auto">
              <a:xfrm>
                <a:off x="3878" y="2367"/>
                <a:ext cx="46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pad</a:t>
                </a:r>
                <a:br>
                  <a:rPr lang="en-US" sz="1600">
                    <a:latin typeface="Arial" pitchFamily="34" charset="0"/>
                  </a:rPr>
                </a:br>
                <a:r>
                  <a:rPr lang="en-US" sz="1600">
                    <a:latin typeface="Arial" pitchFamily="34" charset="0"/>
                  </a:rPr>
                  <a:t>length</a:t>
                </a:r>
              </a:p>
            </p:txBody>
          </p:sp>
          <p:sp>
            <p:nvSpPr>
              <p:cNvPr id="132120" name="Rectangle 21"/>
              <p:cNvSpPr>
                <a:spLocks noChangeArrowheads="1"/>
              </p:cNvSpPr>
              <p:nvPr/>
            </p:nvSpPr>
            <p:spPr bwMode="auto">
              <a:xfrm>
                <a:off x="4341" y="2367"/>
                <a:ext cx="44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next</a:t>
                </a:r>
                <a:br>
                  <a:rPr lang="en-US" sz="1600">
                    <a:latin typeface="Arial" pitchFamily="34" charset="0"/>
                  </a:rPr>
                </a:br>
                <a:r>
                  <a:rPr lang="en-US" sz="1600">
                    <a:latin typeface="Arial" pitchFamily="34" charset="0"/>
                  </a:rPr>
                  <a:t>header</a:t>
                </a:r>
              </a:p>
            </p:txBody>
          </p:sp>
        </p:grpSp>
        <p:sp>
          <p:nvSpPr>
            <p:cNvPr id="132110" name="Line 22"/>
            <p:cNvSpPr>
              <a:spLocks noChangeShapeType="1"/>
            </p:cNvSpPr>
            <p:nvPr/>
          </p:nvSpPr>
          <p:spPr bwMode="auto">
            <a:xfrm flipV="1">
              <a:off x="3334" y="2007"/>
              <a:ext cx="506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11" name="Line 23"/>
            <p:cNvSpPr>
              <a:spLocks noChangeShapeType="1"/>
            </p:cNvSpPr>
            <p:nvPr/>
          </p:nvSpPr>
          <p:spPr bwMode="auto">
            <a:xfrm flipH="1" flipV="1">
              <a:off x="4277" y="1998"/>
              <a:ext cx="471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182" y="2290"/>
              <a:ext cx="877" cy="394"/>
              <a:chOff x="1409" y="2193"/>
              <a:chExt cx="877" cy="386"/>
            </a:xfrm>
          </p:grpSpPr>
          <p:sp>
            <p:nvSpPr>
              <p:cNvPr id="132116" name="Rectangle 25"/>
              <p:cNvSpPr>
                <a:spLocks noChangeArrowheads="1"/>
              </p:cNvSpPr>
              <p:nvPr/>
            </p:nvSpPr>
            <p:spPr bwMode="auto">
              <a:xfrm>
                <a:off x="1409" y="2193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SPI</a:t>
                </a:r>
              </a:p>
            </p:txBody>
          </p:sp>
          <p:sp>
            <p:nvSpPr>
              <p:cNvPr id="132117" name="Rectangle 26"/>
              <p:cNvSpPr>
                <a:spLocks noChangeArrowheads="1"/>
              </p:cNvSpPr>
              <p:nvPr/>
            </p:nvSpPr>
            <p:spPr bwMode="auto">
              <a:xfrm>
                <a:off x="1845" y="2195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Seq</a:t>
                </a:r>
              </a:p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#</a:t>
                </a:r>
              </a:p>
            </p:txBody>
          </p:sp>
        </p:grpSp>
        <p:sp>
          <p:nvSpPr>
            <p:cNvPr id="132113" name="Line 27"/>
            <p:cNvSpPr>
              <a:spLocks noChangeShapeType="1"/>
            </p:cNvSpPr>
            <p:nvPr/>
          </p:nvSpPr>
          <p:spPr bwMode="auto">
            <a:xfrm flipV="1">
              <a:off x="1178" y="1999"/>
              <a:ext cx="201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14" name="Line 28"/>
            <p:cNvSpPr>
              <a:spLocks noChangeShapeType="1"/>
            </p:cNvSpPr>
            <p:nvPr/>
          </p:nvSpPr>
          <p:spPr bwMode="auto">
            <a:xfrm>
              <a:off x="1824" y="202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15" name="Line 29"/>
            <p:cNvSpPr>
              <a:spLocks noChangeShapeType="1"/>
            </p:cNvSpPr>
            <p:nvPr/>
          </p:nvSpPr>
          <p:spPr bwMode="auto">
            <a:xfrm>
              <a:off x="1815" y="1999"/>
              <a:ext cx="227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What happens?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928688" y="3875088"/>
            <a:ext cx="6484937" cy="2603500"/>
            <a:chOff x="672" y="1044"/>
            <a:chExt cx="4085" cy="1640"/>
          </a:xfrm>
        </p:grpSpPr>
        <p:sp>
          <p:nvSpPr>
            <p:cNvPr id="133169" name="Rectangle 60"/>
            <p:cNvSpPr>
              <a:spLocks noChangeArrowheads="1"/>
            </p:cNvSpPr>
            <p:nvPr/>
          </p:nvSpPr>
          <p:spPr bwMode="auto">
            <a:xfrm>
              <a:off x="672" y="1590"/>
              <a:ext cx="711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new IP</a:t>
              </a:r>
              <a:br>
                <a:rPr lang="en-US" sz="1600">
                  <a:latin typeface="Arial" pitchFamily="34" charset="0"/>
                </a:rPr>
              </a:br>
              <a:r>
                <a:rPr lang="en-US" sz="1600">
                  <a:latin typeface="Arial" pitchFamily="34" charset="0"/>
                </a:rPr>
                <a:t>header</a:t>
              </a:r>
            </a:p>
          </p:txBody>
        </p:sp>
        <p:sp>
          <p:nvSpPr>
            <p:cNvPr id="133170" name="Rectangle 61"/>
            <p:cNvSpPr>
              <a:spLocks noChangeArrowheads="1"/>
            </p:cNvSpPr>
            <p:nvPr/>
          </p:nvSpPr>
          <p:spPr bwMode="auto">
            <a:xfrm>
              <a:off x="1383" y="1590"/>
              <a:ext cx="441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ESP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hdr</a:t>
              </a:r>
            </a:p>
          </p:txBody>
        </p:sp>
        <p:sp>
          <p:nvSpPr>
            <p:cNvPr id="133171" name="Rectangle 62"/>
            <p:cNvSpPr>
              <a:spLocks noChangeArrowheads="1"/>
            </p:cNvSpPr>
            <p:nvPr/>
          </p:nvSpPr>
          <p:spPr bwMode="auto">
            <a:xfrm>
              <a:off x="1824" y="1590"/>
              <a:ext cx="615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original</a:t>
              </a:r>
              <a:br>
                <a:rPr lang="en-US" sz="1600">
                  <a:latin typeface="Arial" pitchFamily="34" charset="0"/>
                </a:rPr>
              </a:br>
              <a:r>
                <a:rPr lang="en-US" sz="1600">
                  <a:latin typeface="Arial" pitchFamily="34" charset="0"/>
                </a:rPr>
                <a:t>IP hdr</a:t>
              </a:r>
            </a:p>
          </p:txBody>
        </p:sp>
        <p:sp>
          <p:nvSpPr>
            <p:cNvPr id="133172" name="Rectangle 63"/>
            <p:cNvSpPr>
              <a:spLocks noChangeArrowheads="1"/>
            </p:cNvSpPr>
            <p:nvPr/>
          </p:nvSpPr>
          <p:spPr bwMode="auto">
            <a:xfrm>
              <a:off x="2439" y="1590"/>
              <a:ext cx="140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Original IP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datagram payload</a:t>
              </a:r>
            </a:p>
          </p:txBody>
        </p:sp>
        <p:sp>
          <p:nvSpPr>
            <p:cNvPr id="133173" name="Rectangle 64"/>
            <p:cNvSpPr>
              <a:spLocks noChangeArrowheads="1"/>
            </p:cNvSpPr>
            <p:nvPr/>
          </p:nvSpPr>
          <p:spPr bwMode="auto">
            <a:xfrm>
              <a:off x="3840" y="1593"/>
              <a:ext cx="44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ESP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trl</a:t>
              </a:r>
            </a:p>
          </p:txBody>
        </p:sp>
        <p:sp>
          <p:nvSpPr>
            <p:cNvPr id="133174" name="Rectangle 65"/>
            <p:cNvSpPr>
              <a:spLocks noChangeArrowheads="1"/>
            </p:cNvSpPr>
            <p:nvPr/>
          </p:nvSpPr>
          <p:spPr bwMode="auto">
            <a:xfrm>
              <a:off x="4285" y="1593"/>
              <a:ext cx="441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ESP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auth</a:t>
              </a:r>
            </a:p>
          </p:txBody>
        </p:sp>
        <p:grpSp>
          <p:nvGrpSpPr>
            <p:cNvPr id="3" name="Group 66"/>
            <p:cNvGrpSpPr>
              <a:grpSpLocks/>
            </p:cNvGrpSpPr>
            <p:nvPr/>
          </p:nvGrpSpPr>
          <p:grpSpPr bwMode="auto">
            <a:xfrm>
              <a:off x="1370" y="1044"/>
              <a:ext cx="2871" cy="501"/>
              <a:chOff x="1388" y="992"/>
              <a:chExt cx="2871" cy="501"/>
            </a:xfrm>
          </p:grpSpPr>
          <p:sp>
            <p:nvSpPr>
              <p:cNvPr id="133188" name="Text Box 67"/>
              <p:cNvSpPr txBox="1">
                <a:spLocks noChangeArrowheads="1"/>
              </p:cNvSpPr>
              <p:nvPr/>
            </p:nvSpPr>
            <p:spPr bwMode="auto">
              <a:xfrm>
                <a:off x="2664" y="1262"/>
                <a:ext cx="7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latin typeface="Arial" pitchFamily="34" charset="0"/>
                  </a:rPr>
                  <a:t>encrypted</a:t>
                </a:r>
              </a:p>
            </p:txBody>
          </p:sp>
          <p:sp>
            <p:nvSpPr>
              <p:cNvPr id="133189" name="Line 68"/>
              <p:cNvSpPr>
                <a:spLocks noChangeShapeType="1"/>
              </p:cNvSpPr>
              <p:nvPr/>
            </p:nvSpPr>
            <p:spPr bwMode="auto">
              <a:xfrm>
                <a:off x="3422" y="1379"/>
                <a:ext cx="8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0" name="Line 69"/>
              <p:cNvSpPr>
                <a:spLocks noChangeShapeType="1"/>
              </p:cNvSpPr>
              <p:nvPr/>
            </p:nvSpPr>
            <p:spPr bwMode="auto">
              <a:xfrm flipH="1" flipV="1">
                <a:off x="1876" y="1379"/>
                <a:ext cx="7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1" name="Text Box 70"/>
              <p:cNvSpPr txBox="1">
                <a:spLocks noChangeArrowheads="1"/>
              </p:cNvSpPr>
              <p:nvPr/>
            </p:nvSpPr>
            <p:spPr bwMode="auto">
              <a:xfrm>
                <a:off x="2018" y="992"/>
                <a:ext cx="17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ja-JP" altLang="en-US" sz="1800">
                    <a:latin typeface="Arial" pitchFamily="34" charset="0"/>
                  </a:rPr>
                  <a:t>“</a:t>
                </a:r>
                <a:r>
                  <a:rPr lang="en-US" altLang="ja-JP" sz="1800">
                    <a:latin typeface="Arial" pitchFamily="34" charset="0"/>
                  </a:rPr>
                  <a:t>enchilada</a:t>
                </a:r>
                <a:r>
                  <a:rPr lang="ja-JP" altLang="en-US" sz="1800">
                    <a:latin typeface="Arial" pitchFamily="34" charset="0"/>
                  </a:rPr>
                  <a:t>”</a:t>
                </a:r>
                <a:r>
                  <a:rPr lang="en-US" altLang="ja-JP" sz="1800">
                    <a:latin typeface="Arial" pitchFamily="34" charset="0"/>
                  </a:rPr>
                  <a:t> authenticated</a:t>
                </a: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33192" name="Line 71"/>
              <p:cNvSpPr>
                <a:spLocks noChangeShapeType="1"/>
              </p:cNvSpPr>
              <p:nvPr/>
            </p:nvSpPr>
            <p:spPr bwMode="auto">
              <a:xfrm>
                <a:off x="3761" y="1108"/>
                <a:ext cx="498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3" name="Line 72"/>
              <p:cNvSpPr>
                <a:spLocks noChangeShapeType="1"/>
              </p:cNvSpPr>
              <p:nvPr/>
            </p:nvSpPr>
            <p:spPr bwMode="auto">
              <a:xfrm flipH="1" flipV="1">
                <a:off x="1388" y="1091"/>
                <a:ext cx="6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3320" y="2288"/>
              <a:ext cx="1437" cy="384"/>
              <a:chOff x="3346" y="2367"/>
              <a:chExt cx="1437" cy="384"/>
            </a:xfrm>
          </p:grpSpPr>
          <p:sp>
            <p:nvSpPr>
              <p:cNvPr id="133185" name="Rectangle 74"/>
              <p:cNvSpPr>
                <a:spLocks noChangeArrowheads="1"/>
              </p:cNvSpPr>
              <p:nvPr/>
            </p:nvSpPr>
            <p:spPr bwMode="auto">
              <a:xfrm>
                <a:off x="3346" y="2367"/>
                <a:ext cx="529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padding</a:t>
                </a:r>
              </a:p>
            </p:txBody>
          </p:sp>
          <p:sp>
            <p:nvSpPr>
              <p:cNvPr id="133186" name="Rectangle 75"/>
              <p:cNvSpPr>
                <a:spLocks noChangeArrowheads="1"/>
              </p:cNvSpPr>
              <p:nvPr/>
            </p:nvSpPr>
            <p:spPr bwMode="auto">
              <a:xfrm>
                <a:off x="3878" y="2367"/>
                <a:ext cx="46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pad</a:t>
                </a:r>
                <a:br>
                  <a:rPr lang="en-US" sz="1600">
                    <a:latin typeface="Arial" pitchFamily="34" charset="0"/>
                  </a:rPr>
                </a:br>
                <a:r>
                  <a:rPr lang="en-US" sz="1600">
                    <a:latin typeface="Arial" pitchFamily="34" charset="0"/>
                  </a:rPr>
                  <a:t>length</a:t>
                </a:r>
              </a:p>
            </p:txBody>
          </p:sp>
          <p:sp>
            <p:nvSpPr>
              <p:cNvPr id="133187" name="Rectangle 76"/>
              <p:cNvSpPr>
                <a:spLocks noChangeArrowheads="1"/>
              </p:cNvSpPr>
              <p:nvPr/>
            </p:nvSpPr>
            <p:spPr bwMode="auto">
              <a:xfrm>
                <a:off x="4341" y="2367"/>
                <a:ext cx="44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next</a:t>
                </a:r>
                <a:br>
                  <a:rPr lang="en-US" sz="1600">
                    <a:latin typeface="Arial" pitchFamily="34" charset="0"/>
                  </a:rPr>
                </a:br>
                <a:r>
                  <a:rPr lang="en-US" sz="1600">
                    <a:latin typeface="Arial" pitchFamily="34" charset="0"/>
                  </a:rPr>
                  <a:t>header</a:t>
                </a:r>
              </a:p>
            </p:txBody>
          </p:sp>
        </p:grpSp>
        <p:sp>
          <p:nvSpPr>
            <p:cNvPr id="133177" name="Line 77"/>
            <p:cNvSpPr>
              <a:spLocks noChangeShapeType="1"/>
            </p:cNvSpPr>
            <p:nvPr/>
          </p:nvSpPr>
          <p:spPr bwMode="auto">
            <a:xfrm flipV="1">
              <a:off x="3334" y="2007"/>
              <a:ext cx="506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8" name="Line 78"/>
            <p:cNvSpPr>
              <a:spLocks noChangeShapeType="1"/>
            </p:cNvSpPr>
            <p:nvPr/>
          </p:nvSpPr>
          <p:spPr bwMode="auto">
            <a:xfrm flipH="1" flipV="1">
              <a:off x="4277" y="1998"/>
              <a:ext cx="471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1182" y="2290"/>
              <a:ext cx="877" cy="394"/>
              <a:chOff x="1409" y="2193"/>
              <a:chExt cx="877" cy="386"/>
            </a:xfrm>
          </p:grpSpPr>
          <p:sp>
            <p:nvSpPr>
              <p:cNvPr id="133183" name="Rectangle 80"/>
              <p:cNvSpPr>
                <a:spLocks noChangeArrowheads="1"/>
              </p:cNvSpPr>
              <p:nvPr/>
            </p:nvSpPr>
            <p:spPr bwMode="auto">
              <a:xfrm>
                <a:off x="1409" y="2193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SPI</a:t>
                </a:r>
              </a:p>
            </p:txBody>
          </p:sp>
          <p:sp>
            <p:nvSpPr>
              <p:cNvPr id="133184" name="Rectangle 81"/>
              <p:cNvSpPr>
                <a:spLocks noChangeArrowheads="1"/>
              </p:cNvSpPr>
              <p:nvPr/>
            </p:nvSpPr>
            <p:spPr bwMode="auto">
              <a:xfrm>
                <a:off x="1845" y="2195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Seq</a:t>
                </a:r>
              </a:p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#</a:t>
                </a:r>
              </a:p>
            </p:txBody>
          </p:sp>
        </p:grpSp>
        <p:sp>
          <p:nvSpPr>
            <p:cNvPr id="133180" name="Line 82"/>
            <p:cNvSpPr>
              <a:spLocks noChangeShapeType="1"/>
            </p:cNvSpPr>
            <p:nvPr/>
          </p:nvSpPr>
          <p:spPr bwMode="auto">
            <a:xfrm flipV="1">
              <a:off x="1178" y="1999"/>
              <a:ext cx="201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1" name="Line 83"/>
            <p:cNvSpPr>
              <a:spLocks noChangeShapeType="1"/>
            </p:cNvSpPr>
            <p:nvPr/>
          </p:nvSpPr>
          <p:spPr bwMode="auto">
            <a:xfrm>
              <a:off x="1824" y="202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2" name="Line 84"/>
            <p:cNvSpPr>
              <a:spLocks noChangeShapeType="1"/>
            </p:cNvSpPr>
            <p:nvPr/>
          </p:nvSpPr>
          <p:spPr bwMode="auto">
            <a:xfrm>
              <a:off x="1815" y="1999"/>
              <a:ext cx="227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803275" y="938213"/>
            <a:ext cx="7435850" cy="2630487"/>
            <a:chOff x="803275" y="938213"/>
            <a:chExt cx="7435850" cy="2630487"/>
          </a:xfrm>
        </p:grpSpPr>
        <p:sp>
          <p:nvSpPr>
            <p:cNvPr id="133126" name="Freeform 2"/>
            <p:cNvSpPr>
              <a:spLocks/>
            </p:cNvSpPr>
            <p:nvPr/>
          </p:nvSpPr>
          <p:spPr bwMode="auto">
            <a:xfrm>
              <a:off x="6213475" y="1670050"/>
              <a:ext cx="2025650" cy="1633537"/>
            </a:xfrm>
            <a:custGeom>
              <a:avLst/>
              <a:gdLst>
                <a:gd name="T0" fmla="*/ 346493 w 1292"/>
                <a:gd name="T1" fmla="*/ 2603 h 1255"/>
                <a:gd name="T2" fmla="*/ 54874 w 1292"/>
                <a:gd name="T3" fmla="*/ 62478 h 1255"/>
                <a:gd name="T4" fmla="*/ 45467 w 1292"/>
                <a:gd name="T5" fmla="*/ 206958 h 1255"/>
                <a:gd name="T6" fmla="*/ 73689 w 1292"/>
                <a:gd name="T7" fmla="*/ 329311 h 1255"/>
                <a:gd name="T8" fmla="*/ 355900 w 1292"/>
                <a:gd name="T9" fmla="*/ 344930 h 1255"/>
                <a:gd name="T10" fmla="*/ 939136 w 1292"/>
                <a:gd name="T11" fmla="*/ 446457 h 1255"/>
                <a:gd name="T12" fmla="*/ 1447117 w 1292"/>
                <a:gd name="T13" fmla="*/ 489410 h 1255"/>
                <a:gd name="T14" fmla="*/ 1745007 w 1292"/>
                <a:gd name="T15" fmla="*/ 403503 h 1255"/>
                <a:gd name="T16" fmla="*/ 1848484 w 1292"/>
                <a:gd name="T17" fmla="*/ 175719 h 1255"/>
                <a:gd name="T18" fmla="*/ 1752846 w 1292"/>
                <a:gd name="T19" fmla="*/ 83304 h 1255"/>
                <a:gd name="T20" fmla="*/ 1089649 w 1292"/>
                <a:gd name="T21" fmla="*/ 45557 h 1255"/>
                <a:gd name="T22" fmla="*/ 346493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7" name="Freeform 3"/>
            <p:cNvSpPr>
              <a:spLocks/>
            </p:cNvSpPr>
            <p:nvPr/>
          </p:nvSpPr>
          <p:spPr bwMode="auto">
            <a:xfrm>
              <a:off x="803275" y="1546225"/>
              <a:ext cx="2133600" cy="1633537"/>
            </a:xfrm>
            <a:custGeom>
              <a:avLst/>
              <a:gdLst>
                <a:gd name="T0" fmla="*/ 500372 w 1292"/>
                <a:gd name="T1" fmla="*/ 2603 h 1255"/>
                <a:gd name="T2" fmla="*/ 72661 w 1292"/>
                <a:gd name="T3" fmla="*/ 62478 h 1255"/>
                <a:gd name="T4" fmla="*/ 57799 w 1292"/>
                <a:gd name="T5" fmla="*/ 206958 h 1255"/>
                <a:gd name="T6" fmla="*/ 108992 w 1292"/>
                <a:gd name="T7" fmla="*/ 329311 h 1255"/>
                <a:gd name="T8" fmla="*/ 513583 w 1292"/>
                <a:gd name="T9" fmla="*/ 344930 h 1255"/>
                <a:gd name="T10" fmla="*/ 1352491 w 1292"/>
                <a:gd name="T11" fmla="*/ 446457 h 1255"/>
                <a:gd name="T12" fmla="*/ 2082407 w 1292"/>
                <a:gd name="T13" fmla="*/ 489410 h 1255"/>
                <a:gd name="T14" fmla="*/ 2506815 w 1292"/>
                <a:gd name="T15" fmla="*/ 403503 h 1255"/>
                <a:gd name="T16" fmla="*/ 2658743 w 1292"/>
                <a:gd name="T17" fmla="*/ 175719 h 1255"/>
                <a:gd name="T18" fmla="*/ 2520026 w 1292"/>
                <a:gd name="T19" fmla="*/ 83304 h 1255"/>
                <a:gd name="T20" fmla="*/ 1567172 w 1292"/>
                <a:gd name="T21" fmla="*/ 45557 h 1255"/>
                <a:gd name="T22" fmla="*/ 500372 w 1292"/>
                <a:gd name="T23" fmla="*/ 2603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8" name="Freeform 4"/>
            <p:cNvSpPr>
              <a:spLocks/>
            </p:cNvSpPr>
            <p:nvPr/>
          </p:nvSpPr>
          <p:spPr bwMode="auto">
            <a:xfrm>
              <a:off x="3394075" y="1435100"/>
              <a:ext cx="2362200" cy="2133600"/>
            </a:xfrm>
            <a:custGeom>
              <a:avLst/>
              <a:gdLst>
                <a:gd name="T0" fmla="*/ 1018379 w 1292"/>
                <a:gd name="T1" fmla="*/ 11901 h 1255"/>
                <a:gd name="T2" fmla="*/ 148095 w 1292"/>
                <a:gd name="T3" fmla="*/ 404619 h 1255"/>
                <a:gd name="T4" fmla="*/ 124326 w 1292"/>
                <a:gd name="T5" fmla="*/ 1343063 h 1255"/>
                <a:gd name="T6" fmla="*/ 224884 w 1292"/>
                <a:gd name="T7" fmla="*/ 2125100 h 1255"/>
                <a:gd name="T8" fmla="*/ 1043975 w 1292"/>
                <a:gd name="T9" fmla="*/ 2233905 h 1255"/>
                <a:gd name="T10" fmla="*/ 2760776 w 1292"/>
                <a:gd name="T11" fmla="*/ 2895236 h 1255"/>
                <a:gd name="T12" fmla="*/ 4247206 w 1292"/>
                <a:gd name="T13" fmla="*/ 3174049 h 1255"/>
                <a:gd name="T14" fmla="*/ 5117491 w 1292"/>
                <a:gd name="T15" fmla="*/ 2618123 h 1255"/>
                <a:gd name="T16" fmla="*/ 5424650 w 1292"/>
                <a:gd name="T17" fmla="*/ 1144154 h 1255"/>
                <a:gd name="T18" fmla="*/ 5144915 w 1292"/>
                <a:gd name="T19" fmla="*/ 540625 h 1255"/>
                <a:gd name="T20" fmla="*/ 3197746 w 1292"/>
                <a:gd name="T21" fmla="*/ 294114 h 1255"/>
                <a:gd name="T22" fmla="*/ 1018379 w 1292"/>
                <a:gd name="T23" fmla="*/ 11901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9" name="Line 39"/>
            <p:cNvSpPr>
              <a:spLocks noChangeShapeType="1"/>
            </p:cNvSpPr>
            <p:nvPr/>
          </p:nvSpPr>
          <p:spPr bwMode="auto">
            <a:xfrm>
              <a:off x="1898650" y="2238375"/>
              <a:ext cx="8032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0" name="Line 40"/>
            <p:cNvSpPr>
              <a:spLocks noChangeShapeType="1"/>
            </p:cNvSpPr>
            <p:nvPr/>
          </p:nvSpPr>
          <p:spPr bwMode="auto">
            <a:xfrm>
              <a:off x="6373813" y="2376488"/>
              <a:ext cx="692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1" name="Line 41"/>
            <p:cNvSpPr>
              <a:spLocks noChangeShapeType="1"/>
            </p:cNvSpPr>
            <p:nvPr/>
          </p:nvSpPr>
          <p:spPr bwMode="auto">
            <a:xfrm>
              <a:off x="3284538" y="2279650"/>
              <a:ext cx="387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2" name="Line 42"/>
            <p:cNvSpPr>
              <a:spLocks noChangeShapeType="1"/>
            </p:cNvSpPr>
            <p:nvPr/>
          </p:nvSpPr>
          <p:spPr bwMode="auto">
            <a:xfrm flipH="1">
              <a:off x="5453433" y="2303754"/>
              <a:ext cx="2905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3" name="Text Box 43"/>
            <p:cNvSpPr txBox="1">
              <a:spLocks noChangeArrowheads="1"/>
            </p:cNvSpPr>
            <p:nvPr/>
          </p:nvSpPr>
          <p:spPr bwMode="auto">
            <a:xfrm>
              <a:off x="4840118" y="1954213"/>
              <a:ext cx="11525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193.68.2.23</a:t>
              </a:r>
            </a:p>
          </p:txBody>
        </p:sp>
        <p:sp>
          <p:nvSpPr>
            <p:cNvPr id="133134" name="Text Box 44"/>
            <p:cNvSpPr txBox="1">
              <a:spLocks noChangeArrowheads="1"/>
            </p:cNvSpPr>
            <p:nvPr/>
          </p:nvSpPr>
          <p:spPr bwMode="auto">
            <a:xfrm>
              <a:off x="3337682" y="1942287"/>
              <a:ext cx="13328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200.168.1.100</a:t>
              </a:r>
            </a:p>
          </p:txBody>
        </p:sp>
        <p:sp>
          <p:nvSpPr>
            <p:cNvPr id="133135" name="Text Box 45"/>
            <p:cNvSpPr txBox="1">
              <a:spLocks noChangeArrowheads="1"/>
            </p:cNvSpPr>
            <p:nvPr/>
          </p:nvSpPr>
          <p:spPr bwMode="auto">
            <a:xfrm>
              <a:off x="1184275" y="2730500"/>
              <a:ext cx="11414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172.16.1/24</a:t>
              </a:r>
            </a:p>
          </p:txBody>
        </p:sp>
        <p:sp>
          <p:nvSpPr>
            <p:cNvPr id="133136" name="Text Box 46"/>
            <p:cNvSpPr txBox="1">
              <a:spLocks noChangeArrowheads="1"/>
            </p:cNvSpPr>
            <p:nvPr/>
          </p:nvSpPr>
          <p:spPr bwMode="auto">
            <a:xfrm>
              <a:off x="6823075" y="2882900"/>
              <a:ext cx="11699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172.16.2/24</a:t>
              </a:r>
            </a:p>
          </p:txBody>
        </p:sp>
        <p:sp>
          <p:nvSpPr>
            <p:cNvPr id="133137" name="Text Box 48"/>
            <p:cNvSpPr txBox="1">
              <a:spLocks noChangeArrowheads="1"/>
            </p:cNvSpPr>
            <p:nvPr/>
          </p:nvSpPr>
          <p:spPr bwMode="auto">
            <a:xfrm>
              <a:off x="3625901" y="2391586"/>
              <a:ext cx="227660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security association </a:t>
              </a:r>
            </a:p>
          </p:txBody>
        </p:sp>
        <p:sp>
          <p:nvSpPr>
            <p:cNvPr id="133138" name="Text Box 49"/>
            <p:cNvSpPr txBox="1">
              <a:spLocks noChangeArrowheads="1"/>
            </p:cNvSpPr>
            <p:nvPr/>
          </p:nvSpPr>
          <p:spPr bwMode="auto">
            <a:xfrm>
              <a:off x="4325673" y="1210025"/>
              <a:ext cx="9588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Arial" pitchFamily="34" charset="0"/>
                </a:rPr>
                <a:t>Internet</a:t>
              </a:r>
            </a:p>
          </p:txBody>
        </p:sp>
        <p:sp>
          <p:nvSpPr>
            <p:cNvPr id="133139" name="Text Box 50"/>
            <p:cNvSpPr txBox="1">
              <a:spLocks noChangeArrowheads="1"/>
            </p:cNvSpPr>
            <p:nvPr/>
          </p:nvSpPr>
          <p:spPr bwMode="auto">
            <a:xfrm>
              <a:off x="939800" y="938213"/>
              <a:ext cx="184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endParaRPr lang="en-US" sz="1800">
                <a:latin typeface="Arial" pitchFamily="34" charset="0"/>
              </a:endParaRPr>
            </a:p>
          </p:txBody>
        </p:sp>
        <p:sp>
          <p:nvSpPr>
            <p:cNvPr id="133140" name="Text Box 51"/>
            <p:cNvSpPr txBox="1">
              <a:spLocks noChangeArrowheads="1"/>
            </p:cNvSpPr>
            <p:nvPr/>
          </p:nvSpPr>
          <p:spPr bwMode="auto">
            <a:xfrm>
              <a:off x="1361796" y="1245263"/>
              <a:ext cx="156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Arial" pitchFamily="34" charset="0"/>
                </a:rPr>
                <a:t>headquarters</a:t>
              </a:r>
            </a:p>
          </p:txBody>
        </p:sp>
        <p:sp>
          <p:nvSpPr>
            <p:cNvPr id="133141" name="Text Box 52"/>
            <p:cNvSpPr txBox="1">
              <a:spLocks noChangeArrowheads="1"/>
            </p:cNvSpPr>
            <p:nvPr/>
          </p:nvSpPr>
          <p:spPr bwMode="auto">
            <a:xfrm>
              <a:off x="6531930" y="1384010"/>
              <a:ext cx="15277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Arial" pitchFamily="34" charset="0"/>
                </a:rPr>
                <a:t>branch office</a:t>
              </a:r>
            </a:p>
          </p:txBody>
        </p:sp>
        <p:sp>
          <p:nvSpPr>
            <p:cNvPr id="133142" name="Text Box 53"/>
            <p:cNvSpPr txBox="1">
              <a:spLocks noChangeArrowheads="1"/>
            </p:cNvSpPr>
            <p:nvPr/>
          </p:nvSpPr>
          <p:spPr bwMode="auto">
            <a:xfrm>
              <a:off x="2784475" y="2425700"/>
              <a:ext cx="476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Arial" pitchFamily="34" charset="0"/>
                </a:rPr>
                <a:t>R1</a:t>
              </a:r>
            </a:p>
          </p:txBody>
        </p:sp>
        <p:sp>
          <p:nvSpPr>
            <p:cNvPr id="133143" name="Text Box 54"/>
            <p:cNvSpPr txBox="1">
              <a:spLocks noChangeArrowheads="1"/>
            </p:cNvSpPr>
            <p:nvPr/>
          </p:nvSpPr>
          <p:spPr bwMode="auto">
            <a:xfrm>
              <a:off x="5832475" y="2578100"/>
              <a:ext cx="476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>
                  <a:latin typeface="Arial" pitchFamily="34" charset="0"/>
                </a:rPr>
                <a:t>R2</a:t>
              </a:r>
            </a:p>
          </p:txBody>
        </p:sp>
        <p:grpSp>
          <p:nvGrpSpPr>
            <p:cNvPr id="7" name="Group 542"/>
            <p:cNvGrpSpPr>
              <a:grpSpLocks/>
            </p:cNvGrpSpPr>
            <p:nvPr/>
          </p:nvGrpSpPr>
          <p:grpSpPr bwMode="auto">
            <a:xfrm>
              <a:off x="1119743" y="1870674"/>
              <a:ext cx="874568" cy="829136"/>
              <a:chOff x="-44" y="1473"/>
              <a:chExt cx="981" cy="1105"/>
            </a:xfrm>
          </p:grpSpPr>
          <p:pic>
            <p:nvPicPr>
              <p:cNvPr id="133167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168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42"/>
            <p:cNvGrpSpPr>
              <a:grpSpLocks/>
            </p:cNvGrpSpPr>
            <p:nvPr/>
          </p:nvGrpSpPr>
          <p:grpSpPr bwMode="auto">
            <a:xfrm flipH="1">
              <a:off x="6816238" y="2036728"/>
              <a:ext cx="874568" cy="829136"/>
              <a:chOff x="-44" y="1473"/>
              <a:chExt cx="981" cy="1105"/>
            </a:xfrm>
          </p:grpSpPr>
          <p:pic>
            <p:nvPicPr>
              <p:cNvPr id="133165" name="Picture 52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166" name="Freeform 53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722 w 356"/>
                  <a:gd name="T3" fmla="*/ 36 h 368"/>
                  <a:gd name="T4" fmla="*/ 856 w 356"/>
                  <a:gd name="T5" fmla="*/ 765 h 368"/>
                  <a:gd name="T6" fmla="*/ 189 w 356"/>
                  <a:gd name="T7" fmla="*/ 95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332"/>
            <p:cNvGrpSpPr>
              <a:grpSpLocks/>
            </p:cNvGrpSpPr>
            <p:nvPr/>
          </p:nvGrpSpPr>
          <p:grpSpPr bwMode="auto">
            <a:xfrm>
              <a:off x="5734462" y="2176433"/>
              <a:ext cx="693963" cy="287263"/>
              <a:chOff x="2356" y="1300"/>
              <a:chExt cx="555" cy="194"/>
            </a:xfrm>
          </p:grpSpPr>
          <p:sp>
            <p:nvSpPr>
              <p:cNvPr id="13315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15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15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10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3163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64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1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2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11" name="Group 332"/>
            <p:cNvGrpSpPr>
              <a:grpSpLocks/>
            </p:cNvGrpSpPr>
            <p:nvPr/>
          </p:nvGrpSpPr>
          <p:grpSpPr bwMode="auto">
            <a:xfrm>
              <a:off x="2675447" y="2110629"/>
              <a:ext cx="693963" cy="287263"/>
              <a:chOff x="2356" y="1300"/>
              <a:chExt cx="555" cy="194"/>
            </a:xfrm>
          </p:grpSpPr>
          <p:sp>
            <p:nvSpPr>
              <p:cNvPr id="13314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15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15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12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33155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156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" name="Line 33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4" name="Line 33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33148" name="Right Arrow 107"/>
            <p:cNvSpPr>
              <a:spLocks noChangeArrowheads="1"/>
            </p:cNvSpPr>
            <p:nvPr/>
          </p:nvSpPr>
          <p:spPr bwMode="auto">
            <a:xfrm>
              <a:off x="3390448" y="2327496"/>
              <a:ext cx="2361006" cy="151063"/>
            </a:xfrm>
            <a:prstGeom prst="rightArrow">
              <a:avLst>
                <a:gd name="adj1" fmla="val 50000"/>
                <a:gd name="adj2" fmla="val 49999"/>
              </a:avLst>
            </a:prstGeom>
            <a:gradFill rotWithShape="1">
              <a:gsLst>
                <a:gs pos="0">
                  <a:srgbClr val="CC0000"/>
                </a:gs>
                <a:gs pos="100000">
                  <a:srgbClr val="FFFFFF"/>
                </a:gs>
              </a:gsLst>
              <a:lin ang="360000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0"/>
            <a:ext cx="9197975" cy="1143000"/>
          </a:xfrm>
        </p:spPr>
        <p:txBody>
          <a:bodyPr/>
          <a:lstStyle/>
          <a:p>
            <a:r>
              <a:rPr lang="en-US" sz="3600" smtClean="0"/>
              <a:t>R1: </a:t>
            </a:r>
            <a:r>
              <a:rPr lang="en-US" sz="3200" smtClean="0"/>
              <a:t>convert original datagram to IPsec datagram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28025" cy="4648200"/>
          </a:xfrm>
        </p:spPr>
        <p:txBody>
          <a:bodyPr/>
          <a:lstStyle/>
          <a:p>
            <a:r>
              <a:rPr lang="en-US" sz="2400" smtClean="0"/>
              <a:t>appends to back of original datagram (which includes original header fields!) an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ESP trailer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field. </a:t>
            </a:r>
          </a:p>
          <a:p>
            <a:r>
              <a:rPr lang="en-US" sz="2400" smtClean="0"/>
              <a:t>encrypts result using algorithm &amp; key specified by SA.</a:t>
            </a:r>
          </a:p>
          <a:p>
            <a:r>
              <a:rPr lang="en-US" sz="2400" smtClean="0"/>
              <a:t>appends to front of this encrypted quantity the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ESP header, creating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enchilada</a:t>
            </a:r>
            <a:r>
              <a:rPr lang="ja-JP" altLang="en-US" sz="2400" smtClean="0"/>
              <a:t>”</a:t>
            </a:r>
            <a:r>
              <a:rPr lang="en-US" altLang="ja-JP" sz="2400" smtClean="0"/>
              <a:t>. </a:t>
            </a:r>
          </a:p>
          <a:p>
            <a:r>
              <a:rPr lang="en-US" sz="2400" smtClean="0"/>
              <a:t>creates authentication MAC over the </a:t>
            </a:r>
            <a:r>
              <a:rPr lang="en-US" sz="2400" i="1" smtClean="0"/>
              <a:t>whole enchilada</a:t>
            </a:r>
            <a:r>
              <a:rPr lang="en-US" sz="2400" smtClean="0"/>
              <a:t>, using algorithm and key specified in SA; </a:t>
            </a:r>
          </a:p>
          <a:p>
            <a:r>
              <a:rPr lang="en-US" sz="2400" smtClean="0"/>
              <a:t>appends MAC to back of enchilada, forming </a:t>
            </a:r>
            <a:r>
              <a:rPr lang="en-US" sz="2400" i="1" smtClean="0"/>
              <a:t>payload</a:t>
            </a:r>
            <a:r>
              <a:rPr lang="en-US" sz="2400" smtClean="0"/>
              <a:t>;</a:t>
            </a:r>
          </a:p>
          <a:p>
            <a:r>
              <a:rPr lang="en-US" sz="2400" smtClean="0"/>
              <a:t>creates brand new IP header, with all the classic IPv4 header fields, which it appends before payload. 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470900" cy="1143000"/>
          </a:xfrm>
        </p:spPr>
        <p:txBody>
          <a:bodyPr/>
          <a:lstStyle/>
          <a:p>
            <a:r>
              <a:rPr lang="en-US" sz="4000" dirty="0" err="1" smtClean="0"/>
              <a:t>IPsec</a:t>
            </a:r>
            <a:endParaRPr lang="en-US" sz="4000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066800"/>
            <a:ext cx="8839200" cy="5486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security protocol for network layer</a:t>
            </a:r>
            <a:endParaRPr lang="en-US" sz="3200" dirty="0" smtClean="0"/>
          </a:p>
          <a:p>
            <a:pPr lvl="1">
              <a:spcBef>
                <a:spcPts val="600"/>
              </a:spcBef>
            </a:pPr>
            <a:r>
              <a:rPr lang="en-US" sz="2800" dirty="0" smtClean="0"/>
              <a:t>Between two network entities </a:t>
            </a:r>
          </a:p>
          <a:p>
            <a:pPr lvl="2">
              <a:spcBef>
                <a:spcPts val="600"/>
              </a:spcBef>
            </a:pPr>
            <a:r>
              <a:rPr lang="en-US" sz="2400" dirty="0" smtClean="0">
                <a:latin typeface="Gill Sans MT" pitchFamily="34" charset="0"/>
              </a:rPr>
              <a:t>Host-host, host-gateway, gateway-gateway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Specified in more than dozen RFCs, developed in 1990’s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security goals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verify sources of IP packets - </a:t>
            </a:r>
            <a:r>
              <a:rPr lang="en-US" sz="2400" i="1" dirty="0" smtClean="0">
                <a:latin typeface="Gill Sans MT" pitchFamily="34" charset="0"/>
              </a:rPr>
              <a:t>authentication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prevent replaying of old packets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protect integrity and/or confidentiality of packets</a:t>
            </a:r>
          </a:p>
          <a:p>
            <a:pPr lvl="2">
              <a:spcBef>
                <a:spcPts val="600"/>
              </a:spcBef>
            </a:pPr>
            <a:r>
              <a:rPr lang="en-US" sz="2400" i="1" dirty="0" smtClean="0">
                <a:latin typeface="Gill Sans MT" pitchFamily="34" charset="0"/>
              </a:rPr>
              <a:t>data integrity/data encryption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“blanket coverage”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used case: VPN</a:t>
            </a:r>
            <a:endParaRPr lang="en-US" dirty="0" smtClean="0">
              <a:latin typeface="Gill Sans MT" pitchFamily="34" charset="0"/>
            </a:endParaRP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228600"/>
            <a:ext cx="9197975" cy="914400"/>
          </a:xfrm>
        </p:spPr>
        <p:txBody>
          <a:bodyPr/>
          <a:lstStyle/>
          <a:p>
            <a:r>
              <a:rPr lang="en-US" sz="3600" dirty="0" smtClean="0"/>
              <a:t>Discussion</a:t>
            </a:r>
            <a:endParaRPr lang="en-US" sz="3200" dirty="0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1219200"/>
            <a:ext cx="8305800" cy="5410200"/>
          </a:xfrm>
        </p:spPr>
        <p:txBody>
          <a:bodyPr/>
          <a:lstStyle/>
          <a:p>
            <a:r>
              <a:rPr lang="en-US" sz="2400" dirty="0" smtClean="0"/>
              <a:t>Why “new IP header” part is not authenticated?</a:t>
            </a:r>
          </a:p>
          <a:p>
            <a:pPr lvl="1"/>
            <a:r>
              <a:rPr lang="en-US" sz="2000" dirty="0" smtClean="0"/>
              <a:t>There are variable parts (e.g., TTL)</a:t>
            </a:r>
          </a:p>
          <a:p>
            <a:pPr lvl="1"/>
            <a:r>
              <a:rPr lang="en-US" sz="2000" dirty="0" smtClean="0"/>
              <a:t>Important source authentication is by source IP address, which is protected </a:t>
            </a:r>
          </a:p>
          <a:p>
            <a:r>
              <a:rPr lang="en-US" sz="2400" dirty="0" smtClean="0"/>
              <a:t>An </a:t>
            </a:r>
            <a:r>
              <a:rPr lang="en-US" sz="2400" dirty="0" err="1" smtClean="0"/>
              <a:t>IPsec</a:t>
            </a:r>
            <a:r>
              <a:rPr lang="en-US" sz="2400" dirty="0" smtClean="0"/>
              <a:t> datagram can exceed the maximum transmission unit, and hence may be fragmented. Will </a:t>
            </a:r>
            <a:r>
              <a:rPr lang="en-US" sz="2400" dirty="0" err="1" smtClean="0"/>
              <a:t>fragmentaton</a:t>
            </a:r>
            <a:r>
              <a:rPr lang="en-US" sz="2400" dirty="0" smtClean="0"/>
              <a:t> cause any security threats?</a:t>
            </a:r>
          </a:p>
          <a:p>
            <a:pPr lvl="1"/>
            <a:r>
              <a:rPr lang="en-US" sz="2000" dirty="0" smtClean="0"/>
              <a:t>Functionality-wise, fragmentation can be handled by IP layer (through a flag and fragmentation offset) just as for any IP packet</a:t>
            </a:r>
          </a:p>
          <a:p>
            <a:pPr lvl="1"/>
            <a:r>
              <a:rPr lang="en-US" sz="2000" dirty="0" smtClean="0"/>
              <a:t>Security-wise, no problem, since the receiver will only reassemble the IP datagram, and then decrypt, authenticate…  </a:t>
            </a:r>
          </a:p>
          <a:p>
            <a:r>
              <a:rPr lang="en-US" sz="2400" dirty="0" smtClean="0"/>
              <a:t>Cryptographic techniques used in </a:t>
            </a:r>
            <a:r>
              <a:rPr lang="en-US" sz="2400" dirty="0" err="1" smtClean="0"/>
              <a:t>Ipsec</a:t>
            </a:r>
            <a:endParaRPr lang="en-US" sz="2400" dirty="0" smtClean="0"/>
          </a:p>
          <a:p>
            <a:pPr lvl="1"/>
            <a:r>
              <a:rPr lang="en-US" sz="2000" dirty="0" smtClean="0"/>
              <a:t>HMAC-SHA-96 (</a:t>
            </a:r>
            <a:r>
              <a:rPr lang="en-US" sz="2000" dirty="0" err="1" smtClean="0"/>
              <a:t>reasonble</a:t>
            </a:r>
            <a:r>
              <a:rPr lang="en-US" sz="2000" dirty="0" smtClean="0"/>
              <a:t>) HMAC-MD5-96 (should not be used)</a:t>
            </a:r>
          </a:p>
          <a:p>
            <a:pPr lvl="1"/>
            <a:r>
              <a:rPr lang="en-US" sz="2000" dirty="0" smtClean="0"/>
              <a:t>3DES CBC: still reasonable in practice</a:t>
            </a:r>
          </a:p>
          <a:p>
            <a:endParaRPr lang="en-US" sz="24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Inside the enchilada: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4064000"/>
            <a:ext cx="7772400" cy="2363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ESP trailer: Padding for block ciphers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ESP header: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SPI, so receiving entity knows what to do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Sequence number, to thwart replay attacks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MAC in ESP auth field is created with shared secret key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55675" y="1241425"/>
            <a:ext cx="6484938" cy="2603500"/>
            <a:chOff x="672" y="1044"/>
            <a:chExt cx="4085" cy="1640"/>
          </a:xfrm>
        </p:grpSpPr>
        <p:sp>
          <p:nvSpPr>
            <p:cNvPr id="135174" name="Rectangle 5"/>
            <p:cNvSpPr>
              <a:spLocks noChangeArrowheads="1"/>
            </p:cNvSpPr>
            <p:nvPr/>
          </p:nvSpPr>
          <p:spPr bwMode="auto">
            <a:xfrm>
              <a:off x="672" y="1590"/>
              <a:ext cx="711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new IP</a:t>
              </a:r>
              <a:br>
                <a:rPr lang="en-US" sz="1600">
                  <a:latin typeface="Arial" pitchFamily="34" charset="0"/>
                </a:rPr>
              </a:br>
              <a:r>
                <a:rPr lang="en-US" sz="1600">
                  <a:latin typeface="Arial" pitchFamily="34" charset="0"/>
                </a:rPr>
                <a:t>header</a:t>
              </a:r>
            </a:p>
          </p:txBody>
        </p:sp>
        <p:sp>
          <p:nvSpPr>
            <p:cNvPr id="135175" name="Rectangle 6"/>
            <p:cNvSpPr>
              <a:spLocks noChangeArrowheads="1"/>
            </p:cNvSpPr>
            <p:nvPr/>
          </p:nvSpPr>
          <p:spPr bwMode="auto">
            <a:xfrm>
              <a:off x="1383" y="1590"/>
              <a:ext cx="441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ESP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hdr</a:t>
              </a:r>
            </a:p>
          </p:txBody>
        </p:sp>
        <p:sp>
          <p:nvSpPr>
            <p:cNvPr id="135176" name="Rectangle 7"/>
            <p:cNvSpPr>
              <a:spLocks noChangeArrowheads="1"/>
            </p:cNvSpPr>
            <p:nvPr/>
          </p:nvSpPr>
          <p:spPr bwMode="auto">
            <a:xfrm>
              <a:off x="1824" y="1590"/>
              <a:ext cx="615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original</a:t>
              </a:r>
              <a:br>
                <a:rPr lang="en-US" sz="1600">
                  <a:latin typeface="Arial" pitchFamily="34" charset="0"/>
                </a:rPr>
              </a:br>
              <a:r>
                <a:rPr lang="en-US" sz="1600">
                  <a:latin typeface="Arial" pitchFamily="34" charset="0"/>
                </a:rPr>
                <a:t>IP hdr</a:t>
              </a:r>
            </a:p>
          </p:txBody>
        </p:sp>
        <p:sp>
          <p:nvSpPr>
            <p:cNvPr id="135177" name="Rectangle 8"/>
            <p:cNvSpPr>
              <a:spLocks noChangeArrowheads="1"/>
            </p:cNvSpPr>
            <p:nvPr/>
          </p:nvSpPr>
          <p:spPr bwMode="auto">
            <a:xfrm>
              <a:off x="2439" y="1590"/>
              <a:ext cx="140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Original IP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datagram payload</a:t>
              </a:r>
            </a:p>
          </p:txBody>
        </p:sp>
        <p:sp>
          <p:nvSpPr>
            <p:cNvPr id="135178" name="Rectangle 9"/>
            <p:cNvSpPr>
              <a:spLocks noChangeArrowheads="1"/>
            </p:cNvSpPr>
            <p:nvPr/>
          </p:nvSpPr>
          <p:spPr bwMode="auto">
            <a:xfrm>
              <a:off x="3840" y="1593"/>
              <a:ext cx="441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ESP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trl</a:t>
              </a:r>
            </a:p>
          </p:txBody>
        </p:sp>
        <p:sp>
          <p:nvSpPr>
            <p:cNvPr id="135179" name="Rectangle 10"/>
            <p:cNvSpPr>
              <a:spLocks noChangeArrowheads="1"/>
            </p:cNvSpPr>
            <p:nvPr/>
          </p:nvSpPr>
          <p:spPr bwMode="auto">
            <a:xfrm>
              <a:off x="4285" y="1593"/>
              <a:ext cx="441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pitchFamily="34" charset="0"/>
                </a:rPr>
                <a:t>ESP</a:t>
              </a:r>
            </a:p>
            <a:p>
              <a:pPr algn="ctr" eaLnBrk="1" hangingPunct="1"/>
              <a:r>
                <a:rPr lang="en-US" sz="1600">
                  <a:latin typeface="Arial" pitchFamily="34" charset="0"/>
                </a:rPr>
                <a:t>auth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370" y="1044"/>
              <a:ext cx="2871" cy="501"/>
              <a:chOff x="1388" y="992"/>
              <a:chExt cx="2871" cy="501"/>
            </a:xfrm>
          </p:grpSpPr>
          <p:sp>
            <p:nvSpPr>
              <p:cNvPr id="135193" name="Text Box 12"/>
              <p:cNvSpPr txBox="1">
                <a:spLocks noChangeArrowheads="1"/>
              </p:cNvSpPr>
              <p:nvPr/>
            </p:nvSpPr>
            <p:spPr bwMode="auto">
              <a:xfrm>
                <a:off x="2664" y="1262"/>
                <a:ext cx="7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latin typeface="Arial" pitchFamily="34" charset="0"/>
                  </a:rPr>
                  <a:t>encrypted</a:t>
                </a:r>
              </a:p>
            </p:txBody>
          </p:sp>
          <p:sp>
            <p:nvSpPr>
              <p:cNvPr id="135194" name="Line 13"/>
              <p:cNvSpPr>
                <a:spLocks noChangeShapeType="1"/>
              </p:cNvSpPr>
              <p:nvPr/>
            </p:nvSpPr>
            <p:spPr bwMode="auto">
              <a:xfrm>
                <a:off x="3422" y="1379"/>
                <a:ext cx="8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95" name="Line 14"/>
              <p:cNvSpPr>
                <a:spLocks noChangeShapeType="1"/>
              </p:cNvSpPr>
              <p:nvPr/>
            </p:nvSpPr>
            <p:spPr bwMode="auto">
              <a:xfrm flipH="1" flipV="1">
                <a:off x="1876" y="1379"/>
                <a:ext cx="77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96" name="Text Box 15"/>
              <p:cNvSpPr txBox="1">
                <a:spLocks noChangeArrowheads="1"/>
              </p:cNvSpPr>
              <p:nvPr/>
            </p:nvSpPr>
            <p:spPr bwMode="auto">
              <a:xfrm>
                <a:off x="2018" y="992"/>
                <a:ext cx="17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ja-JP" altLang="en-US" sz="1800">
                    <a:latin typeface="Arial" pitchFamily="34" charset="0"/>
                  </a:rPr>
                  <a:t>“</a:t>
                </a:r>
                <a:r>
                  <a:rPr lang="en-US" altLang="ja-JP" sz="1800">
                    <a:latin typeface="Arial" pitchFamily="34" charset="0"/>
                  </a:rPr>
                  <a:t>enchilada</a:t>
                </a:r>
                <a:r>
                  <a:rPr lang="ja-JP" altLang="en-US" sz="1800">
                    <a:latin typeface="Arial" pitchFamily="34" charset="0"/>
                  </a:rPr>
                  <a:t>”</a:t>
                </a:r>
                <a:r>
                  <a:rPr lang="en-US" altLang="ja-JP" sz="1800">
                    <a:latin typeface="Arial" pitchFamily="34" charset="0"/>
                  </a:rPr>
                  <a:t> authenticated</a:t>
                </a: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35197" name="Line 16"/>
              <p:cNvSpPr>
                <a:spLocks noChangeShapeType="1"/>
              </p:cNvSpPr>
              <p:nvPr/>
            </p:nvSpPr>
            <p:spPr bwMode="auto">
              <a:xfrm>
                <a:off x="3761" y="1108"/>
                <a:ext cx="498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98" name="Line 17"/>
              <p:cNvSpPr>
                <a:spLocks noChangeShapeType="1"/>
              </p:cNvSpPr>
              <p:nvPr/>
            </p:nvSpPr>
            <p:spPr bwMode="auto">
              <a:xfrm flipH="1" flipV="1">
                <a:off x="1388" y="1091"/>
                <a:ext cx="672" cy="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20" y="2288"/>
              <a:ext cx="1437" cy="384"/>
              <a:chOff x="3346" y="2367"/>
              <a:chExt cx="1437" cy="384"/>
            </a:xfrm>
          </p:grpSpPr>
          <p:sp>
            <p:nvSpPr>
              <p:cNvPr id="135190" name="Rectangle 19"/>
              <p:cNvSpPr>
                <a:spLocks noChangeArrowheads="1"/>
              </p:cNvSpPr>
              <p:nvPr/>
            </p:nvSpPr>
            <p:spPr bwMode="auto">
              <a:xfrm>
                <a:off x="3346" y="2367"/>
                <a:ext cx="529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padding</a:t>
                </a:r>
              </a:p>
            </p:txBody>
          </p:sp>
          <p:sp>
            <p:nvSpPr>
              <p:cNvPr id="135191" name="Rectangle 20"/>
              <p:cNvSpPr>
                <a:spLocks noChangeArrowheads="1"/>
              </p:cNvSpPr>
              <p:nvPr/>
            </p:nvSpPr>
            <p:spPr bwMode="auto">
              <a:xfrm>
                <a:off x="3878" y="2367"/>
                <a:ext cx="46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pad</a:t>
                </a:r>
                <a:br>
                  <a:rPr lang="en-US" sz="1600">
                    <a:latin typeface="Arial" pitchFamily="34" charset="0"/>
                  </a:rPr>
                </a:br>
                <a:r>
                  <a:rPr lang="en-US" sz="1600">
                    <a:latin typeface="Arial" pitchFamily="34" charset="0"/>
                  </a:rPr>
                  <a:t>length</a:t>
                </a:r>
              </a:p>
            </p:txBody>
          </p:sp>
          <p:sp>
            <p:nvSpPr>
              <p:cNvPr id="135192" name="Rectangle 21"/>
              <p:cNvSpPr>
                <a:spLocks noChangeArrowheads="1"/>
              </p:cNvSpPr>
              <p:nvPr/>
            </p:nvSpPr>
            <p:spPr bwMode="auto">
              <a:xfrm>
                <a:off x="4341" y="2367"/>
                <a:ext cx="442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next</a:t>
                </a:r>
                <a:br>
                  <a:rPr lang="en-US" sz="1600">
                    <a:latin typeface="Arial" pitchFamily="34" charset="0"/>
                  </a:rPr>
                </a:br>
                <a:r>
                  <a:rPr lang="en-US" sz="1600">
                    <a:latin typeface="Arial" pitchFamily="34" charset="0"/>
                  </a:rPr>
                  <a:t>header</a:t>
                </a:r>
              </a:p>
            </p:txBody>
          </p:sp>
        </p:grpSp>
        <p:sp>
          <p:nvSpPr>
            <p:cNvPr id="135182" name="Line 22"/>
            <p:cNvSpPr>
              <a:spLocks noChangeShapeType="1"/>
            </p:cNvSpPr>
            <p:nvPr/>
          </p:nvSpPr>
          <p:spPr bwMode="auto">
            <a:xfrm flipV="1">
              <a:off x="3334" y="2007"/>
              <a:ext cx="506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3" name="Line 23"/>
            <p:cNvSpPr>
              <a:spLocks noChangeShapeType="1"/>
            </p:cNvSpPr>
            <p:nvPr/>
          </p:nvSpPr>
          <p:spPr bwMode="auto">
            <a:xfrm flipH="1" flipV="1">
              <a:off x="4277" y="1998"/>
              <a:ext cx="471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182" y="2290"/>
              <a:ext cx="877" cy="394"/>
              <a:chOff x="1409" y="2193"/>
              <a:chExt cx="877" cy="386"/>
            </a:xfrm>
          </p:grpSpPr>
          <p:sp>
            <p:nvSpPr>
              <p:cNvPr id="135188" name="Rectangle 25"/>
              <p:cNvSpPr>
                <a:spLocks noChangeArrowheads="1"/>
              </p:cNvSpPr>
              <p:nvPr/>
            </p:nvSpPr>
            <p:spPr bwMode="auto">
              <a:xfrm>
                <a:off x="1409" y="2193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SPI</a:t>
                </a:r>
              </a:p>
            </p:txBody>
          </p:sp>
          <p:sp>
            <p:nvSpPr>
              <p:cNvPr id="135189" name="Rectangle 26"/>
              <p:cNvSpPr>
                <a:spLocks noChangeArrowheads="1"/>
              </p:cNvSpPr>
              <p:nvPr/>
            </p:nvSpPr>
            <p:spPr bwMode="auto">
              <a:xfrm>
                <a:off x="1845" y="2195"/>
                <a:ext cx="441" cy="384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Seq</a:t>
                </a:r>
              </a:p>
              <a:p>
                <a:pPr algn="ctr" eaLnBrk="1" hangingPunct="1"/>
                <a:r>
                  <a:rPr lang="en-US" sz="1600">
                    <a:latin typeface="Arial" pitchFamily="34" charset="0"/>
                  </a:rPr>
                  <a:t>#</a:t>
                </a:r>
              </a:p>
            </p:txBody>
          </p:sp>
        </p:grpSp>
        <p:sp>
          <p:nvSpPr>
            <p:cNvPr id="135185" name="Line 27"/>
            <p:cNvSpPr>
              <a:spLocks noChangeShapeType="1"/>
            </p:cNvSpPr>
            <p:nvPr/>
          </p:nvSpPr>
          <p:spPr bwMode="auto">
            <a:xfrm flipV="1">
              <a:off x="1178" y="1999"/>
              <a:ext cx="201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6" name="Line 28"/>
            <p:cNvSpPr>
              <a:spLocks noChangeShapeType="1"/>
            </p:cNvSpPr>
            <p:nvPr/>
          </p:nvSpPr>
          <p:spPr bwMode="auto">
            <a:xfrm>
              <a:off x="1824" y="202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187" name="Line 29"/>
            <p:cNvSpPr>
              <a:spLocks noChangeShapeType="1"/>
            </p:cNvSpPr>
            <p:nvPr/>
          </p:nvSpPr>
          <p:spPr bwMode="auto">
            <a:xfrm>
              <a:off x="1815" y="1999"/>
              <a:ext cx="227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IPsec sequence numbers</a:t>
            </a:r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5334000"/>
          </a:xfrm>
        </p:spPr>
        <p:txBody>
          <a:bodyPr/>
          <a:lstStyle/>
          <a:p>
            <a:r>
              <a:rPr lang="en-US" dirty="0" smtClean="0"/>
              <a:t>for new SA, sender initializes seq. # to 0</a:t>
            </a:r>
          </a:p>
          <a:p>
            <a:r>
              <a:rPr lang="en-US" dirty="0" smtClean="0"/>
              <a:t>each time datagram is sent on SA:</a:t>
            </a:r>
          </a:p>
          <a:p>
            <a:pPr lvl="1"/>
            <a:r>
              <a:rPr lang="en-US" dirty="0" smtClean="0"/>
              <a:t>sender increments </a:t>
            </a:r>
            <a:r>
              <a:rPr lang="en-US" dirty="0" err="1" smtClean="0"/>
              <a:t>seq</a:t>
            </a:r>
            <a:r>
              <a:rPr lang="en-US" dirty="0" smtClean="0"/>
              <a:t> # counter</a:t>
            </a:r>
          </a:p>
          <a:p>
            <a:pPr lvl="1"/>
            <a:r>
              <a:rPr lang="en-US" dirty="0" smtClean="0"/>
              <a:t>places value in </a:t>
            </a:r>
            <a:r>
              <a:rPr lang="en-US" dirty="0" err="1" smtClean="0"/>
              <a:t>seq</a:t>
            </a:r>
            <a:r>
              <a:rPr lang="en-US" dirty="0" smtClean="0"/>
              <a:t> # field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prevent attacker from sniffing and replaying a packet</a:t>
            </a:r>
          </a:p>
          <a:p>
            <a:r>
              <a:rPr lang="en-US" dirty="0" smtClean="0"/>
              <a:t>method: </a:t>
            </a:r>
          </a:p>
          <a:p>
            <a:pPr lvl="1"/>
            <a:r>
              <a:rPr lang="en-US" dirty="0" smtClean="0"/>
              <a:t>destination checks for duplicates</a:t>
            </a:r>
          </a:p>
          <a:p>
            <a:pPr lvl="1"/>
            <a:r>
              <a:rPr lang="en-US" dirty="0" smtClean="0"/>
              <a:t>doesn</a:t>
            </a:r>
            <a:r>
              <a:rPr lang="en-US" altLang="en-US" dirty="0" smtClean="0"/>
              <a:t>’</a:t>
            </a:r>
            <a:r>
              <a:rPr lang="en-US" dirty="0" smtClean="0"/>
              <a:t>t keep track of </a:t>
            </a:r>
            <a:r>
              <a:rPr lang="en-US" i="1" dirty="0" smtClean="0"/>
              <a:t>all </a:t>
            </a:r>
            <a:r>
              <a:rPr lang="en-US" dirty="0" smtClean="0"/>
              <a:t>received packets; instead uses a window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Security Policy Database (SPD)</a:t>
            </a: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policy: For a given datagram, sending entity needs to know if it should use IPsec</a:t>
            </a:r>
          </a:p>
          <a:p>
            <a:r>
              <a:rPr lang="en-US" smtClean="0"/>
              <a:t>needs also to know which SA to use</a:t>
            </a:r>
          </a:p>
          <a:p>
            <a:pPr lvl="1"/>
            <a:r>
              <a:rPr lang="en-US" smtClean="0"/>
              <a:t>may use: source and destination IP address; protocol number</a:t>
            </a:r>
          </a:p>
          <a:p>
            <a:r>
              <a:rPr lang="en-US" smtClean="0"/>
              <a:t>info in SPD indicates </a:t>
            </a:r>
            <a:r>
              <a:rPr lang="ja-JP" altLang="en-US" smtClean="0"/>
              <a:t>“</a:t>
            </a:r>
            <a:r>
              <a:rPr lang="en-US" altLang="ja-JP" smtClean="0"/>
              <a:t>what</a:t>
            </a:r>
            <a:r>
              <a:rPr lang="ja-JP" altLang="en-US" smtClean="0"/>
              <a:t>”</a:t>
            </a:r>
            <a:r>
              <a:rPr lang="en-US" altLang="ja-JP" smtClean="0"/>
              <a:t> to do with arriving datagram </a:t>
            </a:r>
          </a:p>
          <a:p>
            <a:r>
              <a:rPr lang="en-US" smtClean="0"/>
              <a:t>info in SAD indicates </a:t>
            </a:r>
            <a:r>
              <a:rPr lang="ja-JP" altLang="en-US" smtClean="0"/>
              <a:t>“</a:t>
            </a:r>
            <a:r>
              <a:rPr lang="en-US" altLang="ja-JP" smtClean="0"/>
              <a:t>how</a:t>
            </a:r>
            <a:r>
              <a:rPr lang="ja-JP" altLang="en-US" smtClean="0"/>
              <a:t>”</a:t>
            </a:r>
            <a:r>
              <a:rPr lang="en-US" altLang="ja-JP" smtClean="0"/>
              <a:t> to do it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Exercise: </a:t>
            </a:r>
            <a:r>
              <a:rPr lang="en-US" dirty="0" err="1" smtClean="0"/>
              <a:t>IPsec</a:t>
            </a:r>
            <a:r>
              <a:rPr lang="en-US" dirty="0" smtClean="0"/>
              <a:t> services</a:t>
            </a:r>
          </a:p>
        </p:txBody>
      </p:sp>
      <p:sp>
        <p:nvSpPr>
          <p:cNvPr id="138244" name="Content Placeholder 2"/>
          <p:cNvSpPr>
            <a:spLocks noGrp="1"/>
          </p:cNvSpPr>
          <p:nvPr>
            <p:ph idx="1"/>
          </p:nvPr>
        </p:nvSpPr>
        <p:spPr>
          <a:xfrm>
            <a:off x="560388" y="2351088"/>
            <a:ext cx="7772400" cy="3516312"/>
          </a:xfrm>
        </p:spPr>
        <p:txBody>
          <a:bodyPr/>
          <a:lstStyle/>
          <a:p>
            <a:r>
              <a:rPr lang="en-US" dirty="0" smtClean="0"/>
              <a:t>suppose Trudy sits somewhere between R1 and R2. she doesn’</a:t>
            </a:r>
            <a:r>
              <a:rPr lang="en-US" altLang="ja-JP" dirty="0" smtClean="0"/>
              <a:t>t know the keys. </a:t>
            </a:r>
          </a:p>
          <a:p>
            <a:pPr lvl="1"/>
            <a:r>
              <a:rPr lang="en-US" dirty="0" smtClean="0"/>
              <a:t>will Trudy be able to see original contents of datagram? How about source, </a:t>
            </a:r>
            <a:r>
              <a:rPr lang="en-US" dirty="0" err="1" smtClean="0"/>
              <a:t>dest</a:t>
            </a:r>
            <a:r>
              <a:rPr lang="en-US" dirty="0" smtClean="0"/>
              <a:t> IP address, transport protocol, application port?</a:t>
            </a:r>
          </a:p>
          <a:p>
            <a:pPr lvl="1"/>
            <a:r>
              <a:rPr lang="en-US" dirty="0" smtClean="0"/>
              <a:t>flip bits without detection?</a:t>
            </a:r>
          </a:p>
          <a:p>
            <a:pPr lvl="1"/>
            <a:r>
              <a:rPr lang="en-US" dirty="0" smtClean="0"/>
              <a:t>masquerade as R1 using R1</a:t>
            </a:r>
            <a:r>
              <a:rPr lang="en-US" altLang="ja-JP" dirty="0" smtClean="0"/>
              <a:t>’s IP address?</a:t>
            </a:r>
          </a:p>
          <a:p>
            <a:pPr lvl="1"/>
            <a:r>
              <a:rPr lang="en-US" dirty="0" smtClean="0"/>
              <a:t>replay a datagram?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38245" name="Picture 9" descr="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25" y="1336675"/>
            <a:ext cx="93662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Exercise: </a:t>
            </a:r>
            <a:r>
              <a:rPr lang="en-US" dirty="0" err="1" smtClean="0"/>
              <a:t>IPsec</a:t>
            </a:r>
            <a:r>
              <a:rPr lang="en-US" dirty="0" smtClean="0"/>
              <a:t> services</a:t>
            </a:r>
          </a:p>
        </p:txBody>
      </p:sp>
      <p:sp>
        <p:nvSpPr>
          <p:cNvPr id="138244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343400"/>
          </a:xfrm>
        </p:spPr>
        <p:txBody>
          <a:bodyPr/>
          <a:lstStyle/>
          <a:p>
            <a:r>
              <a:rPr lang="en-US" dirty="0" smtClean="0"/>
              <a:t>suppose Trudy sits somewhere between R1 and R2. she doesn’</a:t>
            </a:r>
            <a:r>
              <a:rPr lang="en-US" altLang="ja-JP" dirty="0" smtClean="0"/>
              <a:t>t know the keys. </a:t>
            </a:r>
          </a:p>
          <a:p>
            <a:pPr lvl="1"/>
            <a:r>
              <a:rPr lang="en-US" dirty="0" smtClean="0"/>
              <a:t>Trudy is not able to see original contents of datagram, or original source, </a:t>
            </a:r>
            <a:r>
              <a:rPr lang="en-US" dirty="0" err="1" smtClean="0"/>
              <a:t>dest</a:t>
            </a:r>
            <a:r>
              <a:rPr lang="en-US" dirty="0" smtClean="0"/>
              <a:t> IP address, transport protocol, application port</a:t>
            </a:r>
          </a:p>
          <a:p>
            <a:pPr lvl="1"/>
            <a:r>
              <a:rPr lang="en-US" dirty="0" smtClean="0"/>
              <a:t>flip any bits in enchilada will be detected (through MAC)</a:t>
            </a:r>
          </a:p>
          <a:p>
            <a:pPr lvl="1"/>
            <a:r>
              <a:rPr lang="en-US" dirty="0" smtClean="0"/>
              <a:t>Trudy can spoof R1</a:t>
            </a:r>
            <a:r>
              <a:rPr lang="en-US" altLang="ja-JP" dirty="0" smtClean="0"/>
              <a:t>’s IP address; but packets will not be authenticated because Trudy does not have MAC key</a:t>
            </a:r>
          </a:p>
          <a:p>
            <a:pPr lvl="1"/>
            <a:r>
              <a:rPr lang="en-US" dirty="0" smtClean="0"/>
              <a:t>replaying a datagram will be detected from </a:t>
            </a:r>
            <a:r>
              <a:rPr lang="en-US" smtClean="0"/>
              <a:t>the sequence #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mtClean="0"/>
              <a:t>Virtual Private Networks (VPNs)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05775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3200" i="1" dirty="0" smtClean="0">
                <a:solidFill>
                  <a:srgbClr val="C00000"/>
                </a:solidFill>
              </a:rPr>
              <a:t>motivation:</a:t>
            </a:r>
          </a:p>
          <a:p>
            <a:pPr marL="0" indent="0">
              <a:lnSpc>
                <a:spcPct val="90000"/>
              </a:lnSpc>
            </a:pPr>
            <a:r>
              <a:rPr lang="en-US" sz="3200" dirty="0" smtClean="0"/>
              <a:t>institutions often want private networks for security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costly: separate routers, links, DNS infrastructure.</a:t>
            </a:r>
          </a:p>
          <a:p>
            <a:pPr marL="0" indent="0">
              <a:lnSpc>
                <a:spcPct val="90000"/>
              </a:lnSpc>
            </a:pPr>
            <a:r>
              <a:rPr lang="en-US" altLang="zh-CN" sz="3200" dirty="0" smtClean="0">
                <a:ea typeface="SimSun" pitchFamily="2" charset="-122"/>
              </a:rPr>
              <a:t>VPN: institution’s inter-office traffic is sent over public Internet instead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encrypted before entering public Internet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logically separate from other traffic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Line 3"/>
          <p:cNvSpPr>
            <a:spLocks noChangeShapeType="1"/>
          </p:cNvSpPr>
          <p:nvPr/>
        </p:nvSpPr>
        <p:spPr bwMode="auto">
          <a:xfrm>
            <a:off x="4203700" y="1725613"/>
            <a:ext cx="3230563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3" name="Line 36"/>
          <p:cNvSpPr>
            <a:spLocks noChangeShapeType="1"/>
          </p:cNvSpPr>
          <p:nvPr/>
        </p:nvSpPr>
        <p:spPr bwMode="auto">
          <a:xfrm flipH="1">
            <a:off x="1689100" y="1649413"/>
            <a:ext cx="457200" cy="246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4" name="Line 37"/>
          <p:cNvSpPr>
            <a:spLocks noChangeShapeType="1"/>
          </p:cNvSpPr>
          <p:nvPr/>
        </p:nvSpPr>
        <p:spPr bwMode="auto">
          <a:xfrm>
            <a:off x="3898900" y="1954213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5" name="Line 48"/>
          <p:cNvSpPr>
            <a:spLocks noChangeShapeType="1"/>
          </p:cNvSpPr>
          <p:nvPr/>
        </p:nvSpPr>
        <p:spPr bwMode="auto">
          <a:xfrm flipV="1">
            <a:off x="850900" y="4443413"/>
            <a:ext cx="665163" cy="109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6" name="Line 49"/>
          <p:cNvSpPr>
            <a:spLocks noChangeShapeType="1"/>
          </p:cNvSpPr>
          <p:nvPr/>
        </p:nvSpPr>
        <p:spPr bwMode="auto">
          <a:xfrm flipH="1" flipV="1">
            <a:off x="1689100" y="4529138"/>
            <a:ext cx="76200" cy="115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7" name="Line 51"/>
          <p:cNvSpPr>
            <a:spLocks noChangeShapeType="1"/>
          </p:cNvSpPr>
          <p:nvPr/>
        </p:nvSpPr>
        <p:spPr bwMode="auto">
          <a:xfrm>
            <a:off x="1914525" y="4389438"/>
            <a:ext cx="765175" cy="129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8" name="Line 62"/>
          <p:cNvSpPr>
            <a:spLocks noChangeShapeType="1"/>
          </p:cNvSpPr>
          <p:nvPr/>
        </p:nvSpPr>
        <p:spPr bwMode="auto">
          <a:xfrm>
            <a:off x="4965700" y="4164013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89" name="Line 63"/>
          <p:cNvSpPr>
            <a:spLocks noChangeShapeType="1"/>
          </p:cNvSpPr>
          <p:nvPr/>
        </p:nvSpPr>
        <p:spPr bwMode="auto">
          <a:xfrm>
            <a:off x="5270500" y="4087813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 rot="614183">
            <a:off x="5129213" y="1579563"/>
            <a:ext cx="1828800" cy="425450"/>
            <a:chOff x="3792" y="1056"/>
            <a:chExt cx="1152" cy="192"/>
          </a:xfrm>
        </p:grpSpPr>
        <p:sp>
          <p:nvSpPr>
            <p:cNvPr id="123011" name="Rectangle 65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IP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header</a:t>
              </a:r>
            </a:p>
          </p:txBody>
        </p:sp>
        <p:sp>
          <p:nvSpPr>
            <p:cNvPr id="123012" name="Rectangle 66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IPsec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header</a:t>
              </a:r>
            </a:p>
          </p:txBody>
        </p:sp>
        <p:sp>
          <p:nvSpPr>
            <p:cNvPr id="123013" name="Rectangle 67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Secure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payload</a:t>
              </a:r>
            </a:p>
          </p:txBody>
        </p:sp>
      </p:grpSp>
      <p:grpSp>
        <p:nvGrpSpPr>
          <p:cNvPr id="3" name="Group 68"/>
          <p:cNvGrpSpPr>
            <a:grpSpLocks/>
          </p:cNvGrpSpPr>
          <p:nvPr/>
        </p:nvGrpSpPr>
        <p:grpSpPr bwMode="auto">
          <a:xfrm rot="-4660239">
            <a:off x="691357" y="2837656"/>
            <a:ext cx="1828800" cy="385763"/>
            <a:chOff x="3792" y="1056"/>
            <a:chExt cx="1152" cy="192"/>
          </a:xfrm>
        </p:grpSpPr>
        <p:sp>
          <p:nvSpPr>
            <p:cNvPr id="123008" name="Rectangle 69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IP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header</a:t>
              </a:r>
            </a:p>
          </p:txBody>
        </p:sp>
        <p:sp>
          <p:nvSpPr>
            <p:cNvPr id="123009" name="Rectangle 70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IPsec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header</a:t>
              </a:r>
            </a:p>
          </p:txBody>
        </p:sp>
        <p:sp>
          <p:nvSpPr>
            <p:cNvPr id="123010" name="Rectangle 71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Secure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payload</a:t>
              </a:r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 rot="3745751">
            <a:off x="3876675" y="2844800"/>
            <a:ext cx="1828800" cy="406400"/>
            <a:chOff x="3792" y="1056"/>
            <a:chExt cx="1152" cy="192"/>
          </a:xfrm>
        </p:grpSpPr>
        <p:sp>
          <p:nvSpPr>
            <p:cNvPr id="123005" name="Rectangle 73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IP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header</a:t>
              </a:r>
            </a:p>
          </p:txBody>
        </p:sp>
        <p:sp>
          <p:nvSpPr>
            <p:cNvPr id="123006" name="Rectangle 74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IPsec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header</a:t>
              </a:r>
            </a:p>
          </p:txBody>
        </p:sp>
        <p:sp>
          <p:nvSpPr>
            <p:cNvPr id="123007" name="Rectangle 75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Secure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payload</a:t>
              </a:r>
            </a:p>
          </p:txBody>
        </p:sp>
      </p:grpSp>
      <p:grpSp>
        <p:nvGrpSpPr>
          <p:cNvPr id="5" name="Group 76"/>
          <p:cNvGrpSpPr>
            <a:grpSpLocks/>
          </p:cNvGrpSpPr>
          <p:nvPr/>
        </p:nvGrpSpPr>
        <p:grpSpPr bwMode="auto">
          <a:xfrm rot="-3587012">
            <a:off x="252413" y="4467225"/>
            <a:ext cx="1295400" cy="361950"/>
            <a:chOff x="4320" y="1728"/>
            <a:chExt cx="816" cy="192"/>
          </a:xfrm>
        </p:grpSpPr>
        <p:sp>
          <p:nvSpPr>
            <p:cNvPr id="123003" name="Rectangle 77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IP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header</a:t>
              </a:r>
            </a:p>
          </p:txBody>
        </p:sp>
        <p:sp>
          <p:nvSpPr>
            <p:cNvPr id="123004" name="Rectangle 78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payload</a:t>
              </a:r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 rot="3125522">
            <a:off x="5576888" y="4502150"/>
            <a:ext cx="1295400" cy="406400"/>
            <a:chOff x="4320" y="1728"/>
            <a:chExt cx="816" cy="192"/>
          </a:xfrm>
        </p:grpSpPr>
        <p:sp>
          <p:nvSpPr>
            <p:cNvPr id="123001" name="Rectangle 80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IP</a:t>
              </a:r>
            </a:p>
            <a:p>
              <a:pPr algn="ctr" eaLnBrk="1" hangingPunct="1"/>
              <a:r>
                <a:rPr lang="en-US" sz="1000">
                  <a:latin typeface="Arial" pitchFamily="34" charset="0"/>
                </a:rPr>
                <a:t>header</a:t>
              </a:r>
            </a:p>
          </p:txBody>
        </p:sp>
        <p:sp>
          <p:nvSpPr>
            <p:cNvPr id="123002" name="Rectangle 81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>
                  <a:latin typeface="Arial" pitchFamily="34" charset="0"/>
                </a:rPr>
                <a:t>payload</a:t>
              </a:r>
            </a:p>
          </p:txBody>
        </p:sp>
      </p:grpSp>
      <p:sp>
        <p:nvSpPr>
          <p:cNvPr id="122895" name="Text Box 82"/>
          <p:cNvSpPr txBox="1">
            <a:spLocks noChangeArrowheads="1"/>
          </p:cNvSpPr>
          <p:nvPr/>
        </p:nvSpPr>
        <p:spPr bwMode="auto">
          <a:xfrm>
            <a:off x="1003300" y="6297613"/>
            <a:ext cx="1544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pitchFamily="34" charset="0"/>
                <a:cs typeface="Arial" pitchFamily="34" charset="0"/>
              </a:rPr>
              <a:t>headquarters</a:t>
            </a:r>
          </a:p>
        </p:txBody>
      </p:sp>
      <p:sp>
        <p:nvSpPr>
          <p:cNvPr id="122896" name="Text Box 83"/>
          <p:cNvSpPr txBox="1">
            <a:spLocks noChangeArrowheads="1"/>
          </p:cNvSpPr>
          <p:nvPr/>
        </p:nvSpPr>
        <p:spPr bwMode="auto">
          <a:xfrm>
            <a:off x="5102225" y="6034088"/>
            <a:ext cx="164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/>
              <a:t>branch office</a:t>
            </a:r>
          </a:p>
        </p:txBody>
      </p:sp>
      <p:sp>
        <p:nvSpPr>
          <p:cNvPr id="122897" name="Text Box 84"/>
          <p:cNvSpPr txBox="1">
            <a:spLocks noChangeArrowheads="1"/>
          </p:cNvSpPr>
          <p:nvPr/>
        </p:nvSpPr>
        <p:spPr bwMode="auto">
          <a:xfrm>
            <a:off x="7177088" y="2601913"/>
            <a:ext cx="1419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pitchFamily="34" charset="0"/>
                <a:cs typeface="Arial" pitchFamily="34" charset="0"/>
              </a:rPr>
              <a:t>salesperson</a:t>
            </a:r>
            <a:br>
              <a:rPr lang="en-US" sz="1800">
                <a:latin typeface="Arial" pitchFamily="34" charset="0"/>
                <a:cs typeface="Arial" pitchFamily="34" charset="0"/>
              </a:rPr>
            </a:br>
            <a:r>
              <a:rPr lang="en-US" sz="1800">
                <a:latin typeface="Arial" pitchFamily="34" charset="0"/>
                <a:cs typeface="Arial" pitchFamily="34" charset="0"/>
              </a:rPr>
              <a:t>in hotel</a:t>
            </a:r>
          </a:p>
        </p:txBody>
      </p:sp>
      <p:sp>
        <p:nvSpPr>
          <p:cNvPr id="122898" name="Text Box 104"/>
          <p:cNvSpPr txBox="1">
            <a:spLocks noChangeArrowheads="1"/>
          </p:cNvSpPr>
          <p:nvPr/>
        </p:nvSpPr>
        <p:spPr bwMode="auto">
          <a:xfrm>
            <a:off x="7329488" y="1373188"/>
            <a:ext cx="1057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pitchFamily="34" charset="0"/>
                <a:cs typeface="Arial" pitchFamily="34" charset="0"/>
              </a:rPr>
              <a:t>laptop </a:t>
            </a:r>
          </a:p>
          <a:p>
            <a:pPr eaLnBrk="1" hangingPunct="1"/>
            <a:r>
              <a:rPr lang="en-US" sz="1800">
                <a:latin typeface="Arial" pitchFamily="34" charset="0"/>
                <a:cs typeface="Arial" pitchFamily="34" charset="0"/>
              </a:rPr>
              <a:t>w/ IPsec</a:t>
            </a:r>
          </a:p>
        </p:txBody>
      </p:sp>
      <p:sp>
        <p:nvSpPr>
          <p:cNvPr id="122899" name="Text Box 105"/>
          <p:cNvSpPr txBox="1">
            <a:spLocks noChangeArrowheads="1"/>
          </p:cNvSpPr>
          <p:nvPr/>
        </p:nvSpPr>
        <p:spPr bwMode="auto">
          <a:xfrm>
            <a:off x="1816100" y="3497263"/>
            <a:ext cx="1736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pitchFamily="34" charset="0"/>
                <a:cs typeface="Arial" pitchFamily="34" charset="0"/>
              </a:rPr>
              <a:t>router w/</a:t>
            </a:r>
          </a:p>
          <a:p>
            <a:pPr eaLnBrk="1" hangingPunct="1"/>
            <a:r>
              <a:rPr lang="en-US" sz="1800">
                <a:latin typeface="Arial" pitchFamily="34" charset="0"/>
                <a:cs typeface="Arial" pitchFamily="34" charset="0"/>
              </a:rPr>
              <a:t>IPv4 and IPsec</a:t>
            </a:r>
          </a:p>
        </p:txBody>
      </p:sp>
      <p:grpSp>
        <p:nvGrpSpPr>
          <p:cNvPr id="7" name="Group 542"/>
          <p:cNvGrpSpPr>
            <a:grpSpLocks/>
          </p:cNvGrpSpPr>
          <p:nvPr/>
        </p:nvGrpSpPr>
        <p:grpSpPr bwMode="auto">
          <a:xfrm>
            <a:off x="1236663" y="5454650"/>
            <a:ext cx="762000" cy="779463"/>
            <a:chOff x="-44" y="1473"/>
            <a:chExt cx="981" cy="1105"/>
          </a:xfrm>
        </p:grpSpPr>
        <p:pic>
          <p:nvPicPr>
            <p:cNvPr id="122999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00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542"/>
          <p:cNvGrpSpPr>
            <a:grpSpLocks/>
          </p:cNvGrpSpPr>
          <p:nvPr/>
        </p:nvGrpSpPr>
        <p:grpSpPr bwMode="auto">
          <a:xfrm>
            <a:off x="2089150" y="5467350"/>
            <a:ext cx="760413" cy="777875"/>
            <a:chOff x="-44" y="1473"/>
            <a:chExt cx="981" cy="1105"/>
          </a:xfrm>
        </p:grpSpPr>
        <p:pic>
          <p:nvPicPr>
            <p:cNvPr id="122997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8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542"/>
          <p:cNvGrpSpPr>
            <a:grpSpLocks/>
          </p:cNvGrpSpPr>
          <p:nvPr/>
        </p:nvGrpSpPr>
        <p:grpSpPr bwMode="auto">
          <a:xfrm>
            <a:off x="5962650" y="5372100"/>
            <a:ext cx="762000" cy="779463"/>
            <a:chOff x="-44" y="1473"/>
            <a:chExt cx="981" cy="1105"/>
          </a:xfrm>
        </p:grpSpPr>
        <p:pic>
          <p:nvPicPr>
            <p:cNvPr id="12299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22 w 356"/>
                <a:gd name="T3" fmla="*/ 36 h 368"/>
                <a:gd name="T4" fmla="*/ 856 w 356"/>
                <a:gd name="T5" fmla="*/ 765 h 368"/>
                <a:gd name="T6" fmla="*/ 189 w 356"/>
                <a:gd name="T7" fmla="*/ 95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249"/>
          <p:cNvGrpSpPr>
            <a:grpSpLocks/>
          </p:cNvGrpSpPr>
          <p:nvPr/>
        </p:nvGrpSpPr>
        <p:grpSpPr bwMode="auto">
          <a:xfrm>
            <a:off x="5087938" y="5110163"/>
            <a:ext cx="400050" cy="819150"/>
            <a:chOff x="4140" y="429"/>
            <a:chExt cx="1425" cy="2396"/>
          </a:xfrm>
        </p:grpSpPr>
        <p:sp>
          <p:nvSpPr>
            <p:cNvPr id="122963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101" name="Rectangle 251"/>
            <p:cNvSpPr>
              <a:spLocks noChangeArrowheads="1"/>
            </p:cNvSpPr>
            <p:nvPr/>
          </p:nvSpPr>
          <p:spPr bwMode="auto">
            <a:xfrm>
              <a:off x="4208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2965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6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104" name="Rectangle 254"/>
            <p:cNvSpPr>
              <a:spLocks noChangeArrowheads="1"/>
            </p:cNvSpPr>
            <p:nvPr/>
          </p:nvSpPr>
          <p:spPr bwMode="auto">
            <a:xfrm>
              <a:off x="4214" y="694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1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6130" name="AutoShape 25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0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6131" name="AutoShape 257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86106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6128" name="AutoShape 260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7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6129" name="AutoShape 261"/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86108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109" name="Rectangle 263"/>
            <p:cNvSpPr>
              <a:spLocks noChangeArrowheads="1"/>
            </p:cNvSpPr>
            <p:nvPr/>
          </p:nvSpPr>
          <p:spPr bwMode="auto">
            <a:xfrm>
              <a:off x="4230" y="1655"/>
              <a:ext cx="594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3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6126" name="AutoShape 265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6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6127" name="AutoShape 26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122974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6124" name="AutoShape 269"/>
              <p:cNvSpPr>
                <a:spLocks noChangeArrowheads="1"/>
              </p:cNvSpPr>
              <p:nvPr/>
            </p:nvSpPr>
            <p:spPr bwMode="auto">
              <a:xfrm>
                <a:off x="615" y="2566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6125" name="AutoShape 270"/>
              <p:cNvSpPr>
                <a:spLocks noChangeArrowheads="1"/>
              </p:cNvSpPr>
              <p:nvPr/>
            </p:nvSpPr>
            <p:spPr bwMode="auto">
              <a:xfrm>
                <a:off x="629" y="2580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86113" name="Rectangle 271"/>
            <p:cNvSpPr>
              <a:spLocks noChangeArrowheads="1"/>
            </p:cNvSpPr>
            <p:nvPr/>
          </p:nvSpPr>
          <p:spPr bwMode="auto">
            <a:xfrm>
              <a:off x="5248" y="429"/>
              <a:ext cx="68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2977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78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116" name="Oval 274"/>
            <p:cNvSpPr>
              <a:spLocks noChangeArrowheads="1"/>
            </p:cNvSpPr>
            <p:nvPr/>
          </p:nvSpPr>
          <p:spPr bwMode="auto">
            <a:xfrm>
              <a:off x="5520" y="2611"/>
              <a:ext cx="45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2980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118" name="AutoShape 276"/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119" name="AutoShape 277"/>
            <p:cNvSpPr>
              <a:spLocks noChangeArrowheads="1"/>
            </p:cNvSpPr>
            <p:nvPr/>
          </p:nvSpPr>
          <p:spPr bwMode="auto">
            <a:xfrm>
              <a:off x="4208" y="2709"/>
              <a:ext cx="1069" cy="8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120" name="Oval 278"/>
            <p:cNvSpPr>
              <a:spLocks noChangeArrowheads="1"/>
            </p:cNvSpPr>
            <p:nvPr/>
          </p:nvSpPr>
          <p:spPr bwMode="auto">
            <a:xfrm>
              <a:off x="4310" y="2384"/>
              <a:ext cx="158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121" name="Oval 279"/>
            <p:cNvSpPr>
              <a:spLocks noChangeArrowheads="1"/>
            </p:cNvSpPr>
            <p:nvPr/>
          </p:nvSpPr>
          <p:spPr bwMode="auto">
            <a:xfrm>
              <a:off x="4485" y="2384"/>
              <a:ext cx="158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122" name="Oval 280"/>
            <p:cNvSpPr>
              <a:spLocks noChangeArrowheads="1"/>
            </p:cNvSpPr>
            <p:nvPr/>
          </p:nvSpPr>
          <p:spPr bwMode="auto">
            <a:xfrm>
              <a:off x="4660" y="2379"/>
              <a:ext cx="158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123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15" name="Group 249"/>
          <p:cNvGrpSpPr>
            <a:grpSpLocks/>
          </p:cNvGrpSpPr>
          <p:nvPr/>
        </p:nvGrpSpPr>
        <p:grpSpPr bwMode="auto">
          <a:xfrm>
            <a:off x="733425" y="5391150"/>
            <a:ext cx="398463" cy="820738"/>
            <a:chOff x="4140" y="429"/>
            <a:chExt cx="1425" cy="2396"/>
          </a:xfrm>
        </p:grpSpPr>
        <p:sp>
          <p:nvSpPr>
            <p:cNvPr id="122931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69" name="Rectangle 251"/>
            <p:cNvSpPr>
              <a:spLocks noChangeArrowheads="1"/>
            </p:cNvSpPr>
            <p:nvPr/>
          </p:nvSpPr>
          <p:spPr bwMode="auto">
            <a:xfrm>
              <a:off x="4208" y="429"/>
              <a:ext cx="1045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2933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34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72" name="Rectangle 254"/>
            <p:cNvSpPr>
              <a:spLocks noChangeArrowheads="1"/>
            </p:cNvSpPr>
            <p:nvPr/>
          </p:nvSpPr>
          <p:spPr bwMode="auto">
            <a:xfrm>
              <a:off x="4214" y="693"/>
              <a:ext cx="596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6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6098" name="AutoShape 256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6099" name="AutoShape 257"/>
              <p:cNvSpPr>
                <a:spLocks noChangeArrowheads="1"/>
              </p:cNvSpPr>
              <p:nvPr/>
            </p:nvSpPr>
            <p:spPr bwMode="auto">
              <a:xfrm>
                <a:off x="626" y="2588"/>
                <a:ext cx="694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86074" name="Rectangle 258"/>
            <p:cNvSpPr>
              <a:spLocks noChangeArrowheads="1"/>
            </p:cNvSpPr>
            <p:nvPr/>
          </p:nvSpPr>
          <p:spPr bwMode="auto">
            <a:xfrm>
              <a:off x="4225" y="1018"/>
              <a:ext cx="596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7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6096" name="AutoShape 260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6097" name="AutoShape 261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86076" name="Rectangle 262"/>
            <p:cNvSpPr>
              <a:spLocks noChangeArrowheads="1"/>
            </p:cNvSpPr>
            <p:nvPr/>
          </p:nvSpPr>
          <p:spPr bwMode="auto">
            <a:xfrm>
              <a:off x="4219" y="1356"/>
              <a:ext cx="596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077" name="Rectangle 263"/>
            <p:cNvSpPr>
              <a:spLocks noChangeArrowheads="1"/>
            </p:cNvSpPr>
            <p:nvPr/>
          </p:nvSpPr>
          <p:spPr bwMode="auto">
            <a:xfrm>
              <a:off x="4231" y="1657"/>
              <a:ext cx="590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6094" name="AutoShape 265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1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6095" name="AutoShape 266"/>
              <p:cNvSpPr>
                <a:spLocks noChangeArrowheads="1"/>
              </p:cNvSpPr>
              <p:nvPr/>
            </p:nvSpPr>
            <p:spPr bwMode="auto">
              <a:xfrm>
                <a:off x="630" y="2587"/>
                <a:ext cx="686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122942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6092" name="AutoShape 269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6093" name="AutoShape 270"/>
              <p:cNvSpPr>
                <a:spLocks noChangeArrowheads="1"/>
              </p:cNvSpPr>
              <p:nvPr/>
            </p:nvSpPr>
            <p:spPr bwMode="auto">
              <a:xfrm>
                <a:off x="632" y="2583"/>
                <a:ext cx="68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86081" name="Rectangle 271"/>
            <p:cNvSpPr>
              <a:spLocks noChangeArrowheads="1"/>
            </p:cNvSpPr>
            <p:nvPr/>
          </p:nvSpPr>
          <p:spPr bwMode="auto">
            <a:xfrm>
              <a:off x="5253" y="429"/>
              <a:ext cx="62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2945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6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84" name="Oval 274"/>
            <p:cNvSpPr>
              <a:spLocks noChangeArrowheads="1"/>
            </p:cNvSpPr>
            <p:nvPr/>
          </p:nvSpPr>
          <p:spPr bwMode="auto">
            <a:xfrm>
              <a:off x="5520" y="2612"/>
              <a:ext cx="45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22948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86" name="AutoShape 276"/>
            <p:cNvSpPr>
              <a:spLocks noChangeArrowheads="1"/>
            </p:cNvSpPr>
            <p:nvPr/>
          </p:nvSpPr>
          <p:spPr bwMode="auto">
            <a:xfrm>
              <a:off x="4140" y="2677"/>
              <a:ext cx="1198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087" name="AutoShape 277"/>
            <p:cNvSpPr>
              <a:spLocks noChangeArrowheads="1"/>
            </p:cNvSpPr>
            <p:nvPr/>
          </p:nvSpPr>
          <p:spPr bwMode="auto">
            <a:xfrm>
              <a:off x="4208" y="2709"/>
              <a:ext cx="1067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088" name="Oval 278"/>
            <p:cNvSpPr>
              <a:spLocks noChangeArrowheads="1"/>
            </p:cNvSpPr>
            <p:nvPr/>
          </p:nvSpPr>
          <p:spPr bwMode="auto">
            <a:xfrm>
              <a:off x="4310" y="2385"/>
              <a:ext cx="153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089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59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090" name="Oval 280"/>
            <p:cNvSpPr>
              <a:spLocks noChangeArrowheads="1"/>
            </p:cNvSpPr>
            <p:nvPr/>
          </p:nvSpPr>
          <p:spPr bwMode="auto">
            <a:xfrm>
              <a:off x="4662" y="2380"/>
              <a:ext cx="159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091" name="Rectangle 281"/>
            <p:cNvSpPr>
              <a:spLocks noChangeArrowheads="1"/>
            </p:cNvSpPr>
            <p:nvPr/>
          </p:nvSpPr>
          <p:spPr bwMode="auto">
            <a:xfrm>
              <a:off x="5060" y="1833"/>
              <a:ext cx="85" cy="765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20" name="Group 332"/>
          <p:cNvGrpSpPr>
            <a:grpSpLocks/>
          </p:cNvGrpSpPr>
          <p:nvPr/>
        </p:nvGrpSpPr>
        <p:grpSpPr bwMode="auto">
          <a:xfrm>
            <a:off x="1366838" y="4092575"/>
            <a:ext cx="1146175" cy="473075"/>
            <a:chOff x="2356" y="1300"/>
            <a:chExt cx="555" cy="194"/>
          </a:xfrm>
        </p:grpSpPr>
        <p:sp>
          <p:nvSpPr>
            <p:cNvPr id="12292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2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2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1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2929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30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64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065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grpSp>
        <p:nvGrpSpPr>
          <p:cNvPr id="22" name="Group 332"/>
          <p:cNvGrpSpPr>
            <a:grpSpLocks/>
          </p:cNvGrpSpPr>
          <p:nvPr/>
        </p:nvGrpSpPr>
        <p:grpSpPr bwMode="auto">
          <a:xfrm>
            <a:off x="4251325" y="3954463"/>
            <a:ext cx="1146175" cy="473075"/>
            <a:chOff x="2356" y="1300"/>
            <a:chExt cx="555" cy="194"/>
          </a:xfrm>
        </p:grpSpPr>
        <p:sp>
          <p:nvSpPr>
            <p:cNvPr id="12291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1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1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3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2921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22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56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86057" name="Line 331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122907" name="Text Box 105"/>
          <p:cNvSpPr txBox="1">
            <a:spLocks noChangeArrowheads="1"/>
          </p:cNvSpPr>
          <p:nvPr/>
        </p:nvSpPr>
        <p:spPr bwMode="auto">
          <a:xfrm>
            <a:off x="5486400" y="3465513"/>
            <a:ext cx="173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latin typeface="Arial" pitchFamily="34" charset="0"/>
                <a:cs typeface="Arial" pitchFamily="34" charset="0"/>
              </a:rPr>
              <a:t>router w/</a:t>
            </a:r>
          </a:p>
          <a:p>
            <a:pPr eaLnBrk="1" hangingPunct="1"/>
            <a:r>
              <a:rPr lang="en-US" sz="1800">
                <a:latin typeface="Arial" pitchFamily="34" charset="0"/>
                <a:cs typeface="Arial" pitchFamily="34" charset="0"/>
              </a:rPr>
              <a:t>IPv4 and IPsec</a:t>
            </a:r>
          </a:p>
        </p:txBody>
      </p:sp>
      <p:grpSp>
        <p:nvGrpSpPr>
          <p:cNvPr id="24" name="Group 356"/>
          <p:cNvGrpSpPr>
            <a:grpSpLocks/>
          </p:cNvGrpSpPr>
          <p:nvPr/>
        </p:nvGrpSpPr>
        <p:grpSpPr bwMode="auto">
          <a:xfrm>
            <a:off x="7337425" y="1806575"/>
            <a:ext cx="723900" cy="760413"/>
            <a:chOff x="313" y="1497"/>
            <a:chExt cx="1152" cy="1014"/>
          </a:xfrm>
        </p:grpSpPr>
        <p:pic>
          <p:nvPicPr>
            <p:cNvPr id="122913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14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09" name="Freeform 2"/>
          <p:cNvSpPr>
            <a:spLocks/>
          </p:cNvSpPr>
          <p:nvPr/>
        </p:nvSpPr>
        <p:spPr bwMode="auto">
          <a:xfrm>
            <a:off x="1676400" y="1258888"/>
            <a:ext cx="2819400" cy="1162050"/>
          </a:xfrm>
          <a:custGeom>
            <a:avLst/>
            <a:gdLst>
              <a:gd name="T0" fmla="*/ 2147483647 w 1292"/>
              <a:gd name="T1" fmla="*/ 1715760 h 1255"/>
              <a:gd name="T2" fmla="*/ 819061886 w 1292"/>
              <a:gd name="T3" fmla="*/ 34315198 h 1255"/>
              <a:gd name="T4" fmla="*/ 680963659 w 1292"/>
              <a:gd name="T5" fmla="*/ 114955912 h 1255"/>
              <a:gd name="T6" fmla="*/ 1228592830 w 1292"/>
              <a:gd name="T7" fmla="*/ 181870547 h 1255"/>
              <a:gd name="T8" fmla="*/ 2147483647 w 1292"/>
              <a:gd name="T9" fmla="*/ 190449347 h 1255"/>
              <a:gd name="T10" fmla="*/ 2147483647 w 1292"/>
              <a:gd name="T11" fmla="*/ 247070349 h 1255"/>
              <a:gd name="T12" fmla="*/ 2147483647 w 1292"/>
              <a:gd name="T13" fmla="*/ 271090987 h 1255"/>
              <a:gd name="T14" fmla="*/ 2147483647 w 1292"/>
              <a:gd name="T15" fmla="*/ 223049710 h 1255"/>
              <a:gd name="T16" fmla="*/ 2147483647 w 1292"/>
              <a:gd name="T17" fmla="*/ 96940896 h 1255"/>
              <a:gd name="T18" fmla="*/ 2147483647 w 1292"/>
              <a:gd name="T19" fmla="*/ 47183860 h 1255"/>
              <a:gd name="T20" fmla="*/ 2147483647 w 1292"/>
              <a:gd name="T21" fmla="*/ 25736398 h 1255"/>
              <a:gd name="T22" fmla="*/ 2147483647 w 1292"/>
              <a:gd name="T23" fmla="*/ 1715760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0" name="Text Box 103"/>
          <p:cNvSpPr txBox="1">
            <a:spLocks noChangeArrowheads="1"/>
          </p:cNvSpPr>
          <p:nvPr/>
        </p:nvSpPr>
        <p:spPr bwMode="auto">
          <a:xfrm>
            <a:off x="2700338" y="1476375"/>
            <a:ext cx="9667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public</a:t>
            </a:r>
            <a:br>
              <a:rPr lang="en-US" sz="1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Internet</a:t>
            </a:r>
          </a:p>
        </p:txBody>
      </p:sp>
      <p:sp>
        <p:nvSpPr>
          <p:cNvPr id="122911" name="Rectangle 2"/>
          <p:cNvSpPr txBox="1">
            <a:spLocks noChangeArrowheads="1"/>
          </p:cNvSpPr>
          <p:nvPr/>
        </p:nvSpPr>
        <p:spPr bwMode="auto">
          <a:xfrm>
            <a:off x="458788" y="236538"/>
            <a:ext cx="777240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  <a:latin typeface="Gill Sans MT" pitchFamily="34" charset="0"/>
              </a:rPr>
              <a:t>Virtual Private Networks (VPNs)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</a:t>
            </a:r>
            <a:r>
              <a:rPr lang="en-US" dirty="0"/>
              <a:t>Security Model</a:t>
            </a:r>
          </a:p>
        </p:txBody>
      </p:sp>
      <p:pic>
        <p:nvPicPr>
          <p:cNvPr id="138244" name="Picture 4" descr="j0250306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2014629"/>
            <a:ext cx="1739020" cy="1408267"/>
          </a:xfrm>
          <a:noFill/>
          <a:ln/>
        </p:spPr>
      </p:pic>
      <p:pic>
        <p:nvPicPr>
          <p:cNvPr id="138246" name="Picture 6" descr="j022353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3878317"/>
            <a:ext cx="1143000" cy="641785"/>
          </a:xfrm>
          <a:noFill/>
          <a:ln/>
        </p:spPr>
      </p:pic>
      <p:pic>
        <p:nvPicPr>
          <p:cNvPr id="138248" name="Picture 8" descr="j022353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878317"/>
            <a:ext cx="1143000" cy="64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8250" name="AutoShape 10"/>
          <p:cNvCxnSpPr>
            <a:cxnSpLocks noChangeShapeType="1"/>
            <a:stCxn id="0" idx="2"/>
            <a:endCxn id="0" idx="1"/>
          </p:cNvCxnSpPr>
          <p:nvPr/>
        </p:nvCxnSpPr>
        <p:spPr bwMode="auto">
          <a:xfrm rot="16200000" flipH="1">
            <a:off x="1578137" y="3187690"/>
            <a:ext cx="920425" cy="1104900"/>
          </a:xfrm>
          <a:prstGeom prst="bentConnector2">
            <a:avLst/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cxnSp>
        <p:nvCxnSpPr>
          <p:cNvPr id="138252" name="AutoShape 12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3733800" y="4200352"/>
            <a:ext cx="1600200" cy="0"/>
          </a:xfrm>
          <a:prstGeom prst="straightConnector1">
            <a:avLst/>
          </a:prstGeom>
          <a:noFill/>
          <a:ln w="19050">
            <a:solidFill>
              <a:srgbClr val="FF9900"/>
            </a:solidFill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138253" name="AutoShape 13"/>
          <p:cNvCxnSpPr>
            <a:cxnSpLocks noChangeShapeType="1"/>
          </p:cNvCxnSpPr>
          <p:nvPr/>
        </p:nvCxnSpPr>
        <p:spPr bwMode="auto">
          <a:xfrm rot="10800000" flipV="1">
            <a:off x="6400800" y="3001287"/>
            <a:ext cx="1295400" cy="1205916"/>
          </a:xfrm>
          <a:prstGeom prst="bentConnector3">
            <a:avLst>
              <a:gd name="adj1" fmla="val -245"/>
            </a:avLst>
          </a:prstGeom>
          <a:noFill/>
          <a:ln w="19050">
            <a:solidFill>
              <a:srgbClr val="FF9900"/>
            </a:solidFill>
            <a:miter lim="800000"/>
            <a:headEnd type="stealth" w="med" len="med"/>
            <a:tailEnd type="stealth" w="med" len="med"/>
          </a:ln>
          <a:effectLst/>
        </p:spPr>
      </p:cxn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3962400" y="1905000"/>
            <a:ext cx="1103892" cy="66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solidFill>
                  <a:srgbClr val="66FF33"/>
                </a:solidFill>
                <a:latin typeface="Tahoma" charset="0"/>
              </a:rPr>
              <a:t>Secure</a:t>
            </a:r>
          </a:p>
        </p:txBody>
      </p:sp>
      <p:sp>
        <p:nvSpPr>
          <p:cNvPr id="138256" name="Line 16"/>
          <p:cNvSpPr>
            <a:spLocks noChangeShapeType="1"/>
          </p:cNvSpPr>
          <p:nvPr/>
        </p:nvSpPr>
        <p:spPr bwMode="auto">
          <a:xfrm flipH="1">
            <a:off x="1905000" y="2343515"/>
            <a:ext cx="2133600" cy="3288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38257" name="Line 17"/>
          <p:cNvSpPr>
            <a:spLocks noChangeShapeType="1"/>
          </p:cNvSpPr>
          <p:nvPr/>
        </p:nvSpPr>
        <p:spPr bwMode="auto">
          <a:xfrm flipH="1">
            <a:off x="3352800" y="2453144"/>
            <a:ext cx="990600" cy="14251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38258" name="Line 18"/>
          <p:cNvSpPr>
            <a:spLocks noChangeShapeType="1"/>
          </p:cNvSpPr>
          <p:nvPr/>
        </p:nvSpPr>
        <p:spPr bwMode="auto">
          <a:xfrm>
            <a:off x="4572000" y="2453144"/>
            <a:ext cx="1219200" cy="14251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38259" name="Line 19"/>
          <p:cNvSpPr>
            <a:spLocks noChangeShapeType="1"/>
          </p:cNvSpPr>
          <p:nvPr/>
        </p:nvSpPr>
        <p:spPr bwMode="auto">
          <a:xfrm>
            <a:off x="4953000" y="2343515"/>
            <a:ext cx="2514600" cy="3288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38260" name="Text Box 20"/>
          <p:cNvSpPr txBox="1">
            <a:spLocks noChangeArrowheads="1"/>
          </p:cNvSpPr>
          <p:nvPr/>
        </p:nvSpPr>
        <p:spPr bwMode="auto">
          <a:xfrm>
            <a:off x="3886200" y="4974604"/>
            <a:ext cx="1355115" cy="66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FF0000"/>
                </a:solidFill>
                <a:latin typeface="Tahoma" charset="0"/>
              </a:rPr>
              <a:t>Insecure</a:t>
            </a:r>
          </a:p>
        </p:txBody>
      </p:sp>
      <p:cxnSp>
        <p:nvCxnSpPr>
          <p:cNvPr id="138264" name="AutoShape 24"/>
          <p:cNvCxnSpPr>
            <a:cxnSpLocks noChangeShapeType="1"/>
            <a:stCxn id="138260" idx="1"/>
          </p:cNvCxnSpPr>
          <p:nvPr/>
        </p:nvCxnSpPr>
        <p:spPr bwMode="auto">
          <a:xfrm flipH="1" flipV="1">
            <a:off x="1905000" y="4207204"/>
            <a:ext cx="1981200" cy="10994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265" name="AutoShape 25"/>
          <p:cNvCxnSpPr>
            <a:cxnSpLocks noChangeShapeType="1"/>
            <a:stCxn id="138260" idx="0"/>
          </p:cNvCxnSpPr>
          <p:nvPr/>
        </p:nvCxnSpPr>
        <p:spPr bwMode="auto">
          <a:xfrm flipV="1">
            <a:off x="4563758" y="4207203"/>
            <a:ext cx="8242" cy="7674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266" name="AutoShape 26"/>
          <p:cNvCxnSpPr>
            <a:cxnSpLocks noChangeShapeType="1"/>
            <a:stCxn id="138260" idx="3"/>
          </p:cNvCxnSpPr>
          <p:nvPr/>
        </p:nvCxnSpPr>
        <p:spPr bwMode="auto">
          <a:xfrm flipV="1">
            <a:off x="5241315" y="4207204"/>
            <a:ext cx="1921485" cy="10994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21" name="Picture 4" descr="j02503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7780" y="1828800"/>
            <a:ext cx="1739020" cy="1408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13668671-C3BA-4B53-BB49-A0B7CA5FC77D}" type="slidenum">
              <a:rPr lang="en-US"/>
              <a:pPr/>
              <a:t>6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A collection of protocols (RFC 2401)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Authentication Header (AH)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Gill Sans MT" pitchFamily="34" charset="0"/>
              </a:rPr>
              <a:t>RFC 2402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Encapsulating Security Payload (ESP)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Gill Sans MT" pitchFamily="34" charset="0"/>
              </a:rPr>
              <a:t>RFC 2406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Internet Key Exchange (IKE)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Gill Sans MT" pitchFamily="34" charset="0"/>
              </a:rPr>
              <a:t>RFC 2409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IP Payload Compression (</a:t>
            </a:r>
            <a:r>
              <a:rPr lang="en-US" sz="2800" dirty="0" err="1"/>
              <a:t>IPcomp</a:t>
            </a:r>
            <a:r>
              <a:rPr lang="en-US" sz="28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Gill Sans MT" pitchFamily="34" charset="0"/>
              </a:rPr>
              <a:t>RFC 3137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main components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71692" y="1981200"/>
            <a:ext cx="8419908" cy="4241860"/>
            <a:chOff x="838200" y="2743200"/>
            <a:chExt cx="7810308" cy="3479860"/>
          </a:xfrm>
        </p:grpSpPr>
        <p:sp>
          <p:nvSpPr>
            <p:cNvPr id="143364" name="Rectangle 4"/>
            <p:cNvSpPr>
              <a:spLocks noChangeArrowheads="1"/>
            </p:cNvSpPr>
            <p:nvPr/>
          </p:nvSpPr>
          <p:spPr bwMode="auto">
            <a:xfrm>
              <a:off x="1295400" y="2743200"/>
              <a:ext cx="1676400" cy="533400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rgbClr val="000000"/>
                  </a:solidFill>
                  <a:latin typeface="Tahoma" charset="0"/>
                </a:rPr>
                <a:t>ESP</a:t>
              </a:r>
            </a:p>
          </p:txBody>
        </p:sp>
        <p:sp>
          <p:nvSpPr>
            <p:cNvPr id="143366" name="Rectangle 6"/>
            <p:cNvSpPr>
              <a:spLocks noChangeArrowheads="1"/>
            </p:cNvSpPr>
            <p:nvPr/>
          </p:nvSpPr>
          <p:spPr bwMode="auto">
            <a:xfrm>
              <a:off x="5943600" y="2743200"/>
              <a:ext cx="1676400" cy="533400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rgbClr val="000000"/>
                  </a:solidFill>
                  <a:latin typeface="Tahoma" charset="0"/>
                </a:rPr>
                <a:t>AH</a:t>
              </a:r>
            </a:p>
          </p:txBody>
        </p:sp>
        <p:sp>
          <p:nvSpPr>
            <p:cNvPr id="143367" name="Rectangle 7"/>
            <p:cNvSpPr>
              <a:spLocks noChangeArrowheads="1"/>
            </p:cNvSpPr>
            <p:nvPr/>
          </p:nvSpPr>
          <p:spPr bwMode="auto">
            <a:xfrm>
              <a:off x="3657600" y="5105400"/>
              <a:ext cx="1524000" cy="609600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rgbClr val="000000"/>
                  </a:solidFill>
                  <a:latin typeface="Tahoma" charset="0"/>
                </a:rPr>
                <a:t>IKE</a:t>
              </a:r>
            </a:p>
          </p:txBody>
        </p:sp>
        <p:sp>
          <p:nvSpPr>
            <p:cNvPr id="143369" name="Rectangle 9"/>
            <p:cNvSpPr>
              <a:spLocks noChangeArrowheads="1"/>
            </p:cNvSpPr>
            <p:nvPr/>
          </p:nvSpPr>
          <p:spPr bwMode="auto">
            <a:xfrm>
              <a:off x="3276600" y="3733800"/>
              <a:ext cx="2286000" cy="6096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 dirty="0" err="1" smtClean="0">
                  <a:solidFill>
                    <a:srgbClr val="000000"/>
                  </a:solidFill>
                  <a:latin typeface="Tahoma" charset="0"/>
                </a:rPr>
                <a:t>IPsec</a:t>
              </a:r>
              <a:r>
                <a:rPr lang="en-US" sz="2000" dirty="0" smtClean="0">
                  <a:solidFill>
                    <a:srgbClr val="000000"/>
                  </a:solidFill>
                  <a:latin typeface="Tahoma" charset="0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ahoma" charset="0"/>
                </a:rPr>
                <a:t>Security Policy</a:t>
              </a:r>
            </a:p>
          </p:txBody>
        </p:sp>
        <p:cxnSp>
          <p:nvCxnSpPr>
            <p:cNvPr id="143370" name="AutoShape 10"/>
            <p:cNvCxnSpPr>
              <a:cxnSpLocks noChangeShapeType="1"/>
              <a:stCxn id="143369" idx="0"/>
              <a:endCxn id="143364" idx="3"/>
            </p:cNvCxnSpPr>
            <p:nvPr/>
          </p:nvCxnSpPr>
          <p:spPr bwMode="auto">
            <a:xfrm flipH="1" flipV="1">
              <a:off x="2971800" y="3009900"/>
              <a:ext cx="1447800" cy="723900"/>
            </a:xfrm>
            <a:prstGeom prst="straightConnector1">
              <a:avLst/>
            </a:prstGeom>
            <a:noFill/>
            <a:ln w="22225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3371" name="AutoShape 11"/>
            <p:cNvCxnSpPr>
              <a:cxnSpLocks noChangeShapeType="1"/>
              <a:stCxn id="143369" idx="0"/>
              <a:endCxn id="143366" idx="1"/>
            </p:cNvCxnSpPr>
            <p:nvPr/>
          </p:nvCxnSpPr>
          <p:spPr bwMode="auto">
            <a:xfrm flipV="1">
              <a:off x="4419600" y="3009900"/>
              <a:ext cx="1524000" cy="723900"/>
            </a:xfrm>
            <a:prstGeom prst="straightConnector1">
              <a:avLst/>
            </a:prstGeom>
            <a:noFill/>
            <a:ln w="22225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3372" name="AutoShape 12"/>
            <p:cNvCxnSpPr>
              <a:cxnSpLocks noChangeShapeType="1"/>
              <a:stCxn id="143369" idx="2"/>
              <a:endCxn id="143367" idx="0"/>
            </p:cNvCxnSpPr>
            <p:nvPr/>
          </p:nvCxnSpPr>
          <p:spPr bwMode="auto">
            <a:xfrm>
              <a:off x="4419600" y="4343400"/>
              <a:ext cx="0" cy="762000"/>
            </a:xfrm>
            <a:prstGeom prst="straightConnector1">
              <a:avLst/>
            </a:prstGeom>
            <a:noFill/>
            <a:ln w="22225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3373" name="Text Box 13"/>
            <p:cNvSpPr txBox="1">
              <a:spLocks noChangeArrowheads="1"/>
            </p:cNvSpPr>
            <p:nvPr/>
          </p:nvSpPr>
          <p:spPr bwMode="auto">
            <a:xfrm>
              <a:off x="838200" y="3352800"/>
              <a:ext cx="273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latin typeface="Tahoma" charset="0"/>
                </a:rPr>
                <a:t>Encapsulating Security</a:t>
              </a:r>
            </a:p>
            <a:p>
              <a:pPr algn="l"/>
              <a:r>
                <a:rPr lang="en-US" sz="2000">
                  <a:latin typeface="Tahoma" charset="0"/>
                </a:rPr>
                <a:t>Payload</a:t>
              </a:r>
            </a:p>
          </p:txBody>
        </p:sp>
        <p:sp>
          <p:nvSpPr>
            <p:cNvPr id="143375" name="Text Box 15"/>
            <p:cNvSpPr txBox="1">
              <a:spLocks noChangeArrowheads="1"/>
            </p:cNvSpPr>
            <p:nvPr/>
          </p:nvSpPr>
          <p:spPr bwMode="auto">
            <a:xfrm>
              <a:off x="5943600" y="3429000"/>
              <a:ext cx="27049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latin typeface="Tahoma" charset="0"/>
                </a:rPr>
                <a:t>Authentication Header</a:t>
              </a:r>
            </a:p>
          </p:txBody>
        </p:sp>
        <p:sp>
          <p:nvSpPr>
            <p:cNvPr id="143376" name="Text Box 16"/>
            <p:cNvSpPr txBox="1">
              <a:spLocks noChangeArrowheads="1"/>
            </p:cNvSpPr>
            <p:nvPr/>
          </p:nvSpPr>
          <p:spPr bwMode="auto">
            <a:xfrm>
              <a:off x="3108325" y="5822950"/>
              <a:ext cx="325659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latin typeface="Tahoma" charset="0"/>
                </a:rPr>
                <a:t>The Internet Key Exchange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Two </a:t>
            </a:r>
            <a:r>
              <a:rPr lang="en-US" dirty="0" err="1" smtClean="0"/>
              <a:t>IPsec</a:t>
            </a:r>
            <a:r>
              <a:rPr lang="en-US" dirty="0" smtClean="0"/>
              <a:t> protocols</a:t>
            </a:r>
          </a:p>
        </p:txBody>
      </p:sp>
      <p:sp>
        <p:nvSpPr>
          <p:cNvPr id="1269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Authentication Header (AH) protocol</a:t>
            </a:r>
          </a:p>
          <a:p>
            <a:pPr lvl="1"/>
            <a:r>
              <a:rPr lang="en-US" sz="2800" dirty="0" smtClean="0"/>
              <a:t>provides source authentication &amp; data integrity but </a:t>
            </a:r>
            <a:r>
              <a:rPr lang="en-US" sz="2800" i="1" dirty="0" smtClean="0"/>
              <a:t>not </a:t>
            </a:r>
            <a:r>
              <a:rPr lang="en-US" sz="2800" dirty="0" smtClean="0"/>
              <a:t>confidentiality</a:t>
            </a:r>
            <a:endParaRPr lang="en-US" sz="2800" i="1" dirty="0" smtClean="0"/>
          </a:p>
          <a:p>
            <a:r>
              <a:rPr lang="en-US" sz="3200" dirty="0" smtClean="0"/>
              <a:t>Encapsulation Security Payload (ESP)</a:t>
            </a:r>
          </a:p>
          <a:p>
            <a:pPr lvl="1"/>
            <a:r>
              <a:rPr lang="en-US" sz="2800" dirty="0" smtClean="0"/>
              <a:t>provides source authentication, data integrity, </a:t>
            </a:r>
            <a:r>
              <a:rPr lang="en-US" sz="2800" i="1" dirty="0" smtClean="0"/>
              <a:t>and confidentiality</a:t>
            </a:r>
          </a:p>
          <a:p>
            <a:pPr lvl="1"/>
            <a:r>
              <a:rPr lang="en-US" sz="2800" dirty="0" smtClean="0"/>
              <a:t>more widely used than 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Authentication Header (AH)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Provides source authentication</a:t>
            </a:r>
          </a:p>
          <a:p>
            <a:pPr lvl="1"/>
            <a:r>
              <a:rPr lang="en-US" sz="2400" dirty="0"/>
              <a:t>Protects against source spoofing</a:t>
            </a:r>
          </a:p>
          <a:p>
            <a:r>
              <a:rPr lang="en-US" sz="2800" dirty="0"/>
              <a:t>Provides data </a:t>
            </a:r>
            <a:r>
              <a:rPr lang="en-US" sz="2800" dirty="0" smtClean="0"/>
              <a:t>integrity</a:t>
            </a:r>
          </a:p>
          <a:p>
            <a:pPr lvl="1"/>
            <a:r>
              <a:rPr lang="en-US" dirty="0" smtClean="0"/>
              <a:t>Use cryptographic hash (96-bit)</a:t>
            </a:r>
          </a:p>
          <a:p>
            <a:pPr lvl="1"/>
            <a:r>
              <a:rPr lang="en-US" dirty="0" smtClean="0"/>
              <a:t>HMAC-SHA-96, HMAC-MD5-96</a:t>
            </a:r>
            <a:endParaRPr lang="en-US" sz="2400" dirty="0"/>
          </a:p>
          <a:p>
            <a:r>
              <a:rPr lang="en-US" sz="2800" dirty="0"/>
              <a:t>Protects against replay attacks</a:t>
            </a:r>
          </a:p>
          <a:p>
            <a:pPr lvl="1"/>
            <a:r>
              <a:rPr lang="en-US" sz="2400" dirty="0"/>
              <a:t>Use </a:t>
            </a:r>
            <a:r>
              <a:rPr lang="en-US" sz="2400" dirty="0" smtClean="0"/>
              <a:t>32-bit monotonically </a:t>
            </a:r>
            <a:r>
              <a:rPr lang="en-US" sz="2400" dirty="0"/>
              <a:t>increasing sequence numbers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NO </a:t>
            </a:r>
            <a:r>
              <a:rPr lang="en-US" sz="2800" dirty="0">
                <a:solidFill>
                  <a:srgbClr val="FF0000"/>
                </a:solidFill>
              </a:rPr>
              <a:t>protection for confidentiality!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1236</Words>
  <Application>Microsoft Office PowerPoint</Application>
  <PresentationFormat>On-screen Show (4:3)</PresentationFormat>
  <Paragraphs>281</Paragraphs>
  <Slides>25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1_Default Design</vt:lpstr>
      <vt:lpstr>CSE 4905  IPsec</vt:lpstr>
      <vt:lpstr>IPsec</vt:lpstr>
      <vt:lpstr>Virtual Private Networks (VPNs)</vt:lpstr>
      <vt:lpstr>Slide 4</vt:lpstr>
      <vt:lpstr>IPsec Security Model</vt:lpstr>
      <vt:lpstr>IPsec</vt:lpstr>
      <vt:lpstr>IPsec main components</vt:lpstr>
      <vt:lpstr>Two IPsec protocols</vt:lpstr>
      <vt:lpstr>Authentication Header (AH)</vt:lpstr>
      <vt:lpstr>Encapsulating Security Payload (ESP)</vt:lpstr>
      <vt:lpstr>IPsec transport mode</vt:lpstr>
      <vt:lpstr>IPsec – tunneling mode </vt:lpstr>
      <vt:lpstr>Four combinations are possible!</vt:lpstr>
      <vt:lpstr>Security associations (SAs) </vt:lpstr>
      <vt:lpstr>Example SA from R1 to R2</vt:lpstr>
      <vt:lpstr>Slide 16</vt:lpstr>
      <vt:lpstr>IPsec datagram</vt:lpstr>
      <vt:lpstr>What happens?</vt:lpstr>
      <vt:lpstr>R1: convert original datagram to IPsec datagram</vt:lpstr>
      <vt:lpstr>Discussion</vt:lpstr>
      <vt:lpstr>Inside the enchilada:</vt:lpstr>
      <vt:lpstr>IPsec sequence numbers</vt:lpstr>
      <vt:lpstr>Security Policy Database (SPD)</vt:lpstr>
      <vt:lpstr>Exercise: IPsec services</vt:lpstr>
      <vt:lpstr>Exercise: IPsec services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4905  WiFi Security  WPA2 (WiFi Protected Access 2)</dc:title>
  <dc:creator>bing</dc:creator>
  <cp:lastModifiedBy>bing</cp:lastModifiedBy>
  <cp:revision>89</cp:revision>
  <dcterms:created xsi:type="dcterms:W3CDTF">2006-08-16T00:00:00Z</dcterms:created>
  <dcterms:modified xsi:type="dcterms:W3CDTF">2017-02-23T01:49:17Z</dcterms:modified>
</cp:coreProperties>
</file>