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26"/>
  </p:notesMasterIdLst>
  <p:sldIdLst>
    <p:sldId id="260" r:id="rId2"/>
    <p:sldId id="341" r:id="rId3"/>
    <p:sldId id="310" r:id="rId4"/>
    <p:sldId id="343" r:id="rId5"/>
    <p:sldId id="312" r:id="rId6"/>
    <p:sldId id="340" r:id="rId7"/>
    <p:sldId id="313" r:id="rId8"/>
    <p:sldId id="315" r:id="rId9"/>
    <p:sldId id="339" r:id="rId10"/>
    <p:sldId id="342" r:id="rId11"/>
    <p:sldId id="316" r:id="rId12"/>
    <p:sldId id="333" r:id="rId13"/>
    <p:sldId id="323" r:id="rId14"/>
    <p:sldId id="332" r:id="rId15"/>
    <p:sldId id="324" r:id="rId16"/>
    <p:sldId id="325" r:id="rId17"/>
    <p:sldId id="327" r:id="rId18"/>
    <p:sldId id="329" r:id="rId19"/>
    <p:sldId id="328" r:id="rId20"/>
    <p:sldId id="331" r:id="rId21"/>
    <p:sldId id="334" r:id="rId22"/>
    <p:sldId id="336" r:id="rId23"/>
    <p:sldId id="337" r:id="rId24"/>
    <p:sldId id="34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7B296-2133-40F6-8720-3E13FA38C0F0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F9AEA-68E4-40B2-8DC4-35C377165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F01017-ADF1-4404-92FB-B874094C14F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A0A448-89A4-493F-BA10-9D90503224EC}" type="slidenum">
              <a:rPr lang="en-US"/>
              <a:pPr/>
              <a:t>2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A0A448-89A4-493F-BA10-9D90503224EC}" type="slidenum">
              <a:rPr lang="en-US"/>
              <a:pPr/>
              <a:t>3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A0A448-89A4-493F-BA10-9D90503224EC}" type="slidenum">
              <a:rPr lang="en-US"/>
              <a:pPr/>
              <a:t>4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A8D1CA-C95C-47D5-9B6E-798494A9C1D0}" type="slidenum">
              <a:rPr lang="en-US"/>
              <a:pPr/>
              <a:t>13</a:t>
            </a:fld>
            <a:endParaRPr lang="en-US"/>
          </a:p>
        </p:txBody>
      </p:sp>
      <p:sp>
        <p:nvSpPr>
          <p:cNvPr id="631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6650" y="676275"/>
            <a:ext cx="4584700" cy="3438525"/>
          </a:xfrm>
          <a:ln w="12700" cap="flat">
            <a:solidFill>
              <a:schemeClr val="tx1"/>
            </a:solidFill>
          </a:ln>
        </p:spPr>
      </p:sp>
      <p:sp>
        <p:nvSpPr>
          <p:cNvPr id="631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4346575"/>
            <a:ext cx="5081587" cy="4127500"/>
          </a:xfrm>
          <a:ln/>
        </p:spPr>
        <p:txBody>
          <a:bodyPr lIns="90832" tIns="44619" rIns="90832" bIns="4461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8B46B2-B274-43D8-BD35-B18B79D52502}" type="slidenum">
              <a:rPr lang="en-US"/>
              <a:pPr/>
              <a:t>15</a:t>
            </a:fld>
            <a:endParaRPr lang="en-US"/>
          </a:p>
        </p:txBody>
      </p:sp>
      <p:sp>
        <p:nvSpPr>
          <p:cNvPr id="63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6650" y="676275"/>
            <a:ext cx="4584700" cy="3438525"/>
          </a:xfrm>
          <a:ln w="12700" cap="flat">
            <a:solidFill>
              <a:schemeClr val="tx1"/>
            </a:solidFill>
          </a:ln>
        </p:spPr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4346575"/>
            <a:ext cx="5081587" cy="4127500"/>
          </a:xfrm>
          <a:ln/>
        </p:spPr>
        <p:txBody>
          <a:bodyPr lIns="90832" tIns="44619" rIns="90832" bIns="4461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AA769B-4589-4596-8B42-C08763C64B13}" type="slidenum">
              <a:rPr lang="en-US"/>
              <a:pPr/>
              <a:t>16</a:t>
            </a:fld>
            <a:endParaRPr lang="en-US"/>
          </a:p>
        </p:txBody>
      </p:sp>
      <p:sp>
        <p:nvSpPr>
          <p:cNvPr id="629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6650" y="676275"/>
            <a:ext cx="4584700" cy="3438525"/>
          </a:xfrm>
          <a:ln w="12700" cap="flat">
            <a:solidFill>
              <a:schemeClr val="tx1"/>
            </a:solidFill>
          </a:ln>
        </p:spPr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4346575"/>
            <a:ext cx="5081587" cy="4127500"/>
          </a:xfrm>
          <a:ln/>
        </p:spPr>
        <p:txBody>
          <a:bodyPr lIns="90832" tIns="44619" rIns="90832" bIns="4461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6D029B-A915-4C2F-B764-FB2BC3DDFAD5}" type="slidenum">
              <a:rPr lang="en-US"/>
              <a:pPr/>
              <a:t>19</a:t>
            </a:fld>
            <a:endParaRPr lang="en-US"/>
          </a:p>
        </p:txBody>
      </p:sp>
      <p:sp>
        <p:nvSpPr>
          <p:cNvPr id="635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6650" y="676275"/>
            <a:ext cx="4584700" cy="3438525"/>
          </a:xfrm>
          <a:ln w="12700" cap="flat">
            <a:solidFill>
              <a:schemeClr val="tx1"/>
            </a:solidFill>
          </a:ln>
        </p:spPr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4346575"/>
            <a:ext cx="5081587" cy="4127500"/>
          </a:xfrm>
          <a:ln/>
        </p:spPr>
        <p:txBody>
          <a:bodyPr lIns="90832" tIns="44619" rIns="90832" bIns="44619"/>
          <a:lstStyle/>
          <a:p>
            <a:r>
              <a:rPr lang="en-US" dirty="0" smtClean="0"/>
              <a:t>Ni: nonce from initiator</a:t>
            </a:r>
          </a:p>
          <a:p>
            <a:r>
              <a:rPr lang="en-US" dirty="0" smtClean="0"/>
              <a:t>Nr: nonce from responder</a:t>
            </a:r>
          </a:p>
          <a:p>
            <a:r>
              <a:rPr lang="en-US" dirty="0" smtClean="0"/>
              <a:t>Optional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diffie-hellman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95800" y="16002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95800" y="40005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33400" y="40005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u="none"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315325" y="6477000"/>
            <a:ext cx="676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8-</a:t>
            </a:r>
            <a:fld id="{9988607E-CB5C-4D39-9C53-DBA17C3A9DAF}" type="slidenum">
              <a:rPr lang="en-US" sz="120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buChar char="v"/>
        <a:defRPr sz="2800">
          <a:solidFill>
            <a:schemeClr val="tx1"/>
          </a:solidFill>
          <a:latin typeface="Gill Sans MT" pitchFamily="34" charset="0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400">
          <a:solidFill>
            <a:schemeClr val="tx1"/>
          </a:solidFill>
          <a:latin typeface="Gill Sans MT" pitchFamily="34" charset="0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rum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905000"/>
            <a:ext cx="8077200" cy="2821403"/>
          </a:xfrm>
        </p:spPr>
        <p:txBody>
          <a:bodyPr/>
          <a:lstStyle/>
          <a:p>
            <a:pPr algn="ctr"/>
            <a:r>
              <a:rPr lang="en-US" dirty="0" smtClean="0"/>
              <a:t>CSE 4905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IPsec</a:t>
            </a:r>
            <a:r>
              <a:rPr lang="en-US" dirty="0" smtClean="0"/>
              <a:t> II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Discussion: why three types of “key” options?</a:t>
            </a:r>
            <a:endParaRPr lang="en-US" dirty="0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7772400" cy="4572000"/>
          </a:xfrm>
        </p:spPr>
        <p:txBody>
          <a:bodyPr/>
          <a:lstStyle/>
          <a:p>
            <a:r>
              <a:rPr lang="en-US" sz="3200" dirty="0" smtClean="0"/>
              <a:t>Pre-shared keys: OK for small-scale settings, better efficiency</a:t>
            </a:r>
          </a:p>
          <a:p>
            <a:r>
              <a:rPr lang="en-US" sz="3200" dirty="0" smtClean="0"/>
              <a:t>Why public key signature </a:t>
            </a:r>
            <a:r>
              <a:rPr lang="en-US" sz="3200" dirty="0" err="1" smtClean="0"/>
              <a:t>vs</a:t>
            </a:r>
            <a:r>
              <a:rPr lang="en-US" sz="3200" dirty="0" smtClean="0"/>
              <a:t> public key encryption?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1 </a:t>
            </a:r>
            <a:r>
              <a:rPr lang="en-US" dirty="0" smtClean="0"/>
              <a:t>exchange: two modes</a:t>
            </a:r>
            <a:endParaRPr lang="en-US" dirty="0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/>
              <a:t>Main </a:t>
            </a:r>
            <a:r>
              <a:rPr lang="en-US" sz="3200" dirty="0"/>
              <a:t>mode</a:t>
            </a:r>
          </a:p>
          <a:p>
            <a:pPr lvl="1"/>
            <a:r>
              <a:rPr lang="en-US" sz="2800" dirty="0">
                <a:latin typeface="Gill Sans MT" pitchFamily="34" charset="0"/>
              </a:rPr>
              <a:t>Six messages in three round trips</a:t>
            </a:r>
          </a:p>
          <a:p>
            <a:pPr lvl="1"/>
            <a:r>
              <a:rPr lang="en-US" sz="2800" dirty="0">
                <a:latin typeface="Gill Sans MT" pitchFamily="34" charset="0"/>
              </a:rPr>
              <a:t>More options</a:t>
            </a:r>
          </a:p>
          <a:p>
            <a:r>
              <a:rPr lang="en-US" sz="3200" dirty="0" smtClean="0"/>
              <a:t>Aggressive mode</a:t>
            </a:r>
          </a:p>
          <a:p>
            <a:pPr lvl="1"/>
            <a:r>
              <a:rPr lang="en-US" smtClean="0"/>
              <a:t>Three</a:t>
            </a:r>
            <a:r>
              <a:rPr lang="en-US" sz="2400" smtClean="0">
                <a:latin typeface="Gill Sans MT" pitchFamily="34" charset="0"/>
              </a:rPr>
              <a:t> </a:t>
            </a:r>
            <a:r>
              <a:rPr lang="en-US" sz="2400" dirty="0">
                <a:latin typeface="Gill Sans MT" pitchFamily="34" charset="0"/>
              </a:rPr>
              <a:t>messages in two round trips</a:t>
            </a:r>
          </a:p>
          <a:p>
            <a:pPr lvl="1"/>
            <a:r>
              <a:rPr lang="en-US" sz="2800" dirty="0">
                <a:latin typeface="Gill Sans MT" pitchFamily="34" charset="0"/>
              </a:rPr>
              <a:t>Less </a:t>
            </a:r>
            <a:r>
              <a:rPr lang="en-US" sz="2800" dirty="0" smtClean="0">
                <a:latin typeface="Gill Sans MT" pitchFamily="34" charset="0"/>
              </a:rPr>
              <a:t>options</a:t>
            </a:r>
          </a:p>
          <a:p>
            <a:r>
              <a:rPr lang="en-US" sz="3200" dirty="0" smtClean="0"/>
              <a:t>Both modes use </a:t>
            </a:r>
            <a:r>
              <a:rPr lang="en-US" sz="3200" dirty="0" err="1" smtClean="0"/>
              <a:t>Diffie</a:t>
            </a:r>
            <a:r>
              <a:rPr lang="en-US" sz="3200" dirty="0" smtClean="0"/>
              <a:t>-Hellman key exchange to establish a shared key</a:t>
            </a:r>
          </a:p>
          <a:p>
            <a:pPr lvl="1"/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</a:t>
            </a:r>
            <a:r>
              <a:rPr lang="en-US" dirty="0" smtClean="0"/>
              <a:t>1 aggressive mode</a:t>
            </a:r>
            <a:endParaRPr lang="en-US" dirty="0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648200"/>
          </a:xfrm>
        </p:spPr>
        <p:txBody>
          <a:bodyPr/>
          <a:lstStyle/>
          <a:p>
            <a:r>
              <a:rPr lang="en-US" sz="3200" dirty="0" smtClean="0"/>
              <a:t>3 messages</a:t>
            </a:r>
          </a:p>
          <a:p>
            <a:r>
              <a:rPr lang="en-US" sz="3200" dirty="0" smtClean="0"/>
              <a:t>The first two messages: negotiate policy, exchange </a:t>
            </a:r>
            <a:r>
              <a:rPr lang="en-US" sz="3200" dirty="0" err="1" smtClean="0"/>
              <a:t>Diffie</a:t>
            </a:r>
            <a:r>
              <a:rPr lang="en-US" sz="3200" dirty="0" smtClean="0"/>
              <a:t>-Hellman public values and ancillary data and identities</a:t>
            </a:r>
          </a:p>
          <a:p>
            <a:pPr lvl="1"/>
            <a:r>
              <a:rPr lang="en-US" sz="2800" dirty="0" smtClean="0"/>
              <a:t>In addition, the second message authenticates the responder</a:t>
            </a:r>
            <a:endParaRPr lang="en-US" dirty="0" smtClean="0"/>
          </a:p>
          <a:p>
            <a:r>
              <a:rPr lang="en-US" sz="3200" dirty="0" smtClean="0"/>
              <a:t>The third message: authenticates the initiator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96" name="Rectangle 1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31213" cy="641350"/>
          </a:xfrm>
        </p:spPr>
        <p:txBody>
          <a:bodyPr/>
          <a:lstStyle/>
          <a:p>
            <a:r>
              <a:rPr lang="en-US" sz="4000"/>
              <a:t>General Idea of Aggressive Mode</a:t>
            </a:r>
          </a:p>
        </p:txBody>
      </p:sp>
      <p:sp>
        <p:nvSpPr>
          <p:cNvPr id="630787" name="Rectangle 3"/>
          <p:cNvSpPr>
            <a:spLocks noChangeArrowheads="1"/>
          </p:cNvSpPr>
          <p:nvPr/>
        </p:nvSpPr>
        <p:spPr bwMode="auto">
          <a:xfrm>
            <a:off x="1125538" y="1874838"/>
            <a:ext cx="1063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3200">
                <a:effectLst/>
                <a:latin typeface="Times New Roman" pitchFamily="18" charset="0"/>
              </a:rPr>
              <a:t>Alice</a:t>
            </a:r>
          </a:p>
        </p:txBody>
      </p:sp>
      <p:sp>
        <p:nvSpPr>
          <p:cNvPr id="630788" name="Rectangle 4"/>
          <p:cNvSpPr>
            <a:spLocks noChangeArrowheads="1"/>
          </p:cNvSpPr>
          <p:nvPr/>
        </p:nvSpPr>
        <p:spPr bwMode="auto">
          <a:xfrm>
            <a:off x="6688138" y="1874838"/>
            <a:ext cx="8620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3200">
                <a:effectLst/>
                <a:latin typeface="Times New Roman" pitchFamily="18" charset="0"/>
              </a:rPr>
              <a:t>Bob</a:t>
            </a:r>
          </a:p>
        </p:txBody>
      </p:sp>
      <p:sp>
        <p:nvSpPr>
          <p:cNvPr id="630789" name="Line 5"/>
          <p:cNvSpPr>
            <a:spLocks noChangeShapeType="1"/>
          </p:cNvSpPr>
          <p:nvPr/>
        </p:nvSpPr>
        <p:spPr bwMode="auto">
          <a:xfrm>
            <a:off x="1601788" y="2895600"/>
            <a:ext cx="54848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0790" name="Line 6"/>
          <p:cNvSpPr>
            <a:spLocks noChangeShapeType="1"/>
          </p:cNvSpPr>
          <p:nvPr/>
        </p:nvSpPr>
        <p:spPr bwMode="auto">
          <a:xfrm>
            <a:off x="1601788" y="3733800"/>
            <a:ext cx="54848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0791" name="Line 7"/>
          <p:cNvSpPr>
            <a:spLocks noChangeShapeType="1"/>
          </p:cNvSpPr>
          <p:nvPr/>
        </p:nvSpPr>
        <p:spPr bwMode="auto">
          <a:xfrm>
            <a:off x="1525588" y="4495800"/>
            <a:ext cx="54848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0792" name="Rectangle 8"/>
          <p:cNvSpPr>
            <a:spLocks noChangeArrowheads="1"/>
          </p:cNvSpPr>
          <p:nvPr/>
        </p:nvSpPr>
        <p:spPr bwMode="auto">
          <a:xfrm>
            <a:off x="2344738" y="2376488"/>
            <a:ext cx="4276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 dirty="0">
                <a:effectLst/>
                <a:latin typeface="Times New Roman" pitchFamily="18" charset="0"/>
              </a:rPr>
              <a:t>I’m Alice, </a:t>
            </a:r>
            <a:r>
              <a:rPr lang="en-US" sz="2800" dirty="0" err="1">
                <a:effectLst/>
                <a:latin typeface="Times New Roman" pitchFamily="18" charset="0"/>
              </a:rPr>
              <a:t>g</a:t>
            </a:r>
            <a:r>
              <a:rPr lang="en-US" sz="2800" baseline="30000" dirty="0" err="1">
                <a:effectLst/>
                <a:latin typeface="Times New Roman" pitchFamily="18" charset="0"/>
              </a:rPr>
              <a:t>A</a:t>
            </a:r>
            <a:r>
              <a:rPr lang="en-US" sz="2800" dirty="0">
                <a:effectLst/>
                <a:latin typeface="Times New Roman" pitchFamily="18" charset="0"/>
              </a:rPr>
              <a:t> mod p, </a:t>
            </a:r>
            <a:r>
              <a:rPr lang="en-US" sz="2800" dirty="0" err="1">
                <a:effectLst/>
                <a:latin typeface="Times New Roman" pitchFamily="18" charset="0"/>
              </a:rPr>
              <a:t>nonce</a:t>
            </a:r>
            <a:r>
              <a:rPr lang="en-US" sz="2800" baseline="-25000" dirty="0" err="1">
                <a:effectLst/>
                <a:latin typeface="Times New Roman" pitchFamily="18" charset="0"/>
              </a:rPr>
              <a:t>A</a:t>
            </a:r>
            <a:endParaRPr lang="en-US" sz="2800" baseline="-25000" dirty="0">
              <a:effectLst/>
              <a:latin typeface="Times New Roman" pitchFamily="18" charset="0"/>
            </a:endParaRPr>
          </a:p>
        </p:txBody>
      </p:sp>
      <p:sp>
        <p:nvSpPr>
          <p:cNvPr id="630793" name="Rectangle 9"/>
          <p:cNvSpPr>
            <a:spLocks noChangeArrowheads="1"/>
          </p:cNvSpPr>
          <p:nvPr/>
        </p:nvSpPr>
        <p:spPr bwMode="auto">
          <a:xfrm>
            <a:off x="2725738" y="3978275"/>
            <a:ext cx="2873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lvl="1" algn="l">
              <a:spcBef>
                <a:spcPct val="0"/>
              </a:spcBef>
            </a:pPr>
            <a:r>
              <a:rPr lang="en-US" sz="2800">
                <a:effectLst/>
                <a:latin typeface="Times New Roman" pitchFamily="18" charset="0"/>
              </a:rPr>
              <a:t>proof I’m Alice</a:t>
            </a:r>
          </a:p>
        </p:txBody>
      </p:sp>
      <p:sp>
        <p:nvSpPr>
          <p:cNvPr id="630794" name="Rectangle 10"/>
          <p:cNvSpPr>
            <a:spLocks noChangeArrowheads="1"/>
          </p:cNvSpPr>
          <p:nvPr/>
        </p:nvSpPr>
        <p:spPr bwMode="auto">
          <a:xfrm>
            <a:off x="1201738" y="3214688"/>
            <a:ext cx="6302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>
                <a:effectLst/>
                <a:latin typeface="Times New Roman" pitchFamily="18" charset="0"/>
              </a:rPr>
              <a:t>I’m Bob, g</a:t>
            </a:r>
            <a:r>
              <a:rPr lang="en-US" sz="2800" baseline="30000">
                <a:effectLst/>
                <a:latin typeface="Times New Roman" pitchFamily="18" charset="0"/>
              </a:rPr>
              <a:t>B</a:t>
            </a:r>
            <a:r>
              <a:rPr lang="en-US" sz="2800">
                <a:effectLst/>
                <a:latin typeface="Times New Roman" pitchFamily="18" charset="0"/>
              </a:rPr>
              <a:t> mod p, proof I’m Bob, nonce</a:t>
            </a:r>
            <a:r>
              <a:rPr lang="en-US" sz="2800" baseline="-25000">
                <a:effectLst/>
                <a:latin typeface="Times New Roman" pitchFamily="18" charset="0"/>
              </a:rPr>
              <a:t>B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152400" y="5472363"/>
            <a:ext cx="8534400" cy="1200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l">
              <a:spcBef>
                <a:spcPct val="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2"/>
                </a:solidFill>
                <a:effectLst/>
                <a:latin typeface="Gill Sans MT" pitchFamily="34" charset="0"/>
              </a:rPr>
              <a:t> Bob either accepts g and p from A or fail</a:t>
            </a:r>
          </a:p>
          <a:p>
            <a:pPr algn="l">
              <a:spcBef>
                <a:spcPct val="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2"/>
                </a:solidFill>
                <a:latin typeface="Gill Sans MT" pitchFamily="34" charset="0"/>
              </a:rPr>
              <a:t> Proof of identity: prove sender knows the secret key associated with the identity; integrity protection of previous messages </a:t>
            </a:r>
            <a:endParaRPr lang="en-US" sz="2400" dirty="0" smtClean="0">
              <a:solidFill>
                <a:schemeClr val="accent2"/>
              </a:solidFill>
              <a:effectLst/>
              <a:latin typeface="Gill Sans MT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</a:t>
            </a:r>
            <a:r>
              <a:rPr lang="en-US" dirty="0" smtClean="0"/>
              <a:t>1 main mode</a:t>
            </a:r>
            <a:endParaRPr lang="en-US" dirty="0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648200"/>
          </a:xfrm>
        </p:spPr>
        <p:txBody>
          <a:bodyPr/>
          <a:lstStyle/>
          <a:p>
            <a:r>
              <a:rPr lang="en-US" sz="3200" dirty="0" smtClean="0"/>
              <a:t>6 messages</a:t>
            </a:r>
          </a:p>
          <a:p>
            <a:r>
              <a:rPr lang="en-US" sz="3200" dirty="0" smtClean="0"/>
              <a:t>1st two messages: negotiate policy</a:t>
            </a:r>
          </a:p>
          <a:p>
            <a:r>
              <a:rPr lang="en-US" sz="3200" dirty="0" smtClean="0"/>
              <a:t>2nd two messages: exchange </a:t>
            </a:r>
            <a:r>
              <a:rPr lang="en-US" sz="3200" dirty="0" err="1" smtClean="0"/>
              <a:t>Diffie</a:t>
            </a:r>
            <a:r>
              <a:rPr lang="en-US" sz="3200" dirty="0" smtClean="0"/>
              <a:t>-Hellman public values and ancillary data (e.g., </a:t>
            </a:r>
            <a:r>
              <a:rPr lang="en-US" sz="3200" dirty="0" err="1" smtClean="0"/>
              <a:t>nonces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3rd two messages: authenticate the </a:t>
            </a:r>
            <a:r>
              <a:rPr lang="en-US" sz="3200" dirty="0" err="1" smtClean="0"/>
              <a:t>Diffie</a:t>
            </a:r>
            <a:r>
              <a:rPr lang="en-US" sz="3200" dirty="0" smtClean="0"/>
              <a:t>-Hellman Exchange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rIns="92075" anchor="ctr"/>
          <a:lstStyle/>
          <a:p>
            <a:r>
              <a:rPr lang="en-US"/>
              <a:t>General Idea of Main Mode</a:t>
            </a:r>
          </a:p>
        </p:txBody>
      </p:sp>
      <p:sp>
        <p:nvSpPr>
          <p:cNvPr id="632835" name="Rectangle 3"/>
          <p:cNvSpPr>
            <a:spLocks noChangeArrowheads="1"/>
          </p:cNvSpPr>
          <p:nvPr/>
        </p:nvSpPr>
        <p:spPr bwMode="auto">
          <a:xfrm>
            <a:off x="1125538" y="1874838"/>
            <a:ext cx="1063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3200">
                <a:effectLst/>
                <a:latin typeface="Times New Roman" pitchFamily="18" charset="0"/>
              </a:rPr>
              <a:t>Alice</a:t>
            </a:r>
          </a:p>
        </p:txBody>
      </p:sp>
      <p:sp>
        <p:nvSpPr>
          <p:cNvPr id="632836" name="Rectangle 4"/>
          <p:cNvSpPr>
            <a:spLocks noChangeArrowheads="1"/>
          </p:cNvSpPr>
          <p:nvPr/>
        </p:nvSpPr>
        <p:spPr bwMode="auto">
          <a:xfrm>
            <a:off x="6688138" y="1874838"/>
            <a:ext cx="8620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3200">
                <a:effectLst/>
                <a:latin typeface="Times New Roman" pitchFamily="18" charset="0"/>
              </a:rPr>
              <a:t>Bob</a:t>
            </a:r>
          </a:p>
        </p:txBody>
      </p:sp>
      <p:sp>
        <p:nvSpPr>
          <p:cNvPr id="632837" name="Line 5"/>
          <p:cNvSpPr>
            <a:spLocks noChangeShapeType="1"/>
          </p:cNvSpPr>
          <p:nvPr/>
        </p:nvSpPr>
        <p:spPr bwMode="auto">
          <a:xfrm>
            <a:off x="1601788" y="3810000"/>
            <a:ext cx="54848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2838" name="Line 6"/>
          <p:cNvSpPr>
            <a:spLocks noChangeShapeType="1"/>
          </p:cNvSpPr>
          <p:nvPr/>
        </p:nvSpPr>
        <p:spPr bwMode="auto">
          <a:xfrm>
            <a:off x="1601788" y="4419600"/>
            <a:ext cx="54848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2839" name="Line 7"/>
          <p:cNvSpPr>
            <a:spLocks noChangeShapeType="1"/>
          </p:cNvSpPr>
          <p:nvPr/>
        </p:nvSpPr>
        <p:spPr bwMode="auto">
          <a:xfrm>
            <a:off x="1525588" y="5029200"/>
            <a:ext cx="54848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2840" name="Rectangle 8"/>
          <p:cNvSpPr>
            <a:spLocks noChangeArrowheads="1"/>
          </p:cNvSpPr>
          <p:nvPr/>
        </p:nvSpPr>
        <p:spPr bwMode="auto">
          <a:xfrm>
            <a:off x="3106738" y="3290888"/>
            <a:ext cx="27257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>
                <a:effectLst/>
                <a:latin typeface="Times New Roman" pitchFamily="18" charset="0"/>
              </a:rPr>
              <a:t>g</a:t>
            </a:r>
            <a:r>
              <a:rPr lang="en-US" sz="2800" baseline="30000">
                <a:effectLst/>
                <a:latin typeface="Times New Roman" pitchFamily="18" charset="0"/>
              </a:rPr>
              <a:t>A</a:t>
            </a:r>
            <a:r>
              <a:rPr lang="en-US" sz="2800">
                <a:effectLst/>
                <a:latin typeface="Times New Roman" pitchFamily="18" charset="0"/>
              </a:rPr>
              <a:t> mod p, nonce</a:t>
            </a:r>
            <a:r>
              <a:rPr lang="en-US" sz="2800" baseline="-25000">
                <a:effectLst/>
                <a:latin typeface="Times New Roman" pitchFamily="18" charset="0"/>
              </a:rPr>
              <a:t>A</a:t>
            </a:r>
          </a:p>
        </p:txBody>
      </p:sp>
      <p:sp>
        <p:nvSpPr>
          <p:cNvPr id="632841" name="Rectangle 9"/>
          <p:cNvSpPr>
            <a:spLocks noChangeArrowheads="1"/>
          </p:cNvSpPr>
          <p:nvPr/>
        </p:nvSpPr>
        <p:spPr bwMode="auto">
          <a:xfrm>
            <a:off x="592138" y="4511675"/>
            <a:ext cx="77358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lvl="1" algn="l">
              <a:spcBef>
                <a:spcPct val="0"/>
              </a:spcBef>
            </a:pPr>
            <a:r>
              <a:rPr lang="en-US" sz="2800">
                <a:effectLst/>
                <a:latin typeface="Times New Roman" pitchFamily="18" charset="0"/>
              </a:rPr>
              <a:t>{“Alice”, proof I’m Alice} key variant-dependent</a:t>
            </a:r>
          </a:p>
        </p:txBody>
      </p:sp>
      <p:sp>
        <p:nvSpPr>
          <p:cNvPr id="632842" name="Rectangle 10"/>
          <p:cNvSpPr>
            <a:spLocks noChangeArrowheads="1"/>
          </p:cNvSpPr>
          <p:nvPr/>
        </p:nvSpPr>
        <p:spPr bwMode="auto">
          <a:xfrm>
            <a:off x="3106738" y="3900488"/>
            <a:ext cx="26971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>
                <a:effectLst/>
                <a:latin typeface="Times New Roman" pitchFamily="18" charset="0"/>
              </a:rPr>
              <a:t>g</a:t>
            </a:r>
            <a:r>
              <a:rPr lang="en-US" sz="2800" baseline="30000">
                <a:effectLst/>
                <a:latin typeface="Times New Roman" pitchFamily="18" charset="0"/>
              </a:rPr>
              <a:t>B</a:t>
            </a:r>
            <a:r>
              <a:rPr lang="en-US" sz="2800">
                <a:effectLst/>
                <a:latin typeface="Times New Roman" pitchFamily="18" charset="0"/>
              </a:rPr>
              <a:t> mod p, nonce</a:t>
            </a:r>
            <a:r>
              <a:rPr lang="en-US" sz="2800" baseline="-25000">
                <a:effectLst/>
                <a:latin typeface="Times New Roman" pitchFamily="18" charset="0"/>
              </a:rPr>
              <a:t>B</a:t>
            </a:r>
          </a:p>
        </p:txBody>
      </p:sp>
      <p:sp>
        <p:nvSpPr>
          <p:cNvPr id="632843" name="Line 11"/>
          <p:cNvSpPr>
            <a:spLocks noChangeShapeType="1"/>
          </p:cNvSpPr>
          <p:nvPr/>
        </p:nvSpPr>
        <p:spPr bwMode="auto">
          <a:xfrm>
            <a:off x="1677988" y="2590800"/>
            <a:ext cx="54848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2844" name="Line 12"/>
          <p:cNvSpPr>
            <a:spLocks noChangeShapeType="1"/>
          </p:cNvSpPr>
          <p:nvPr/>
        </p:nvSpPr>
        <p:spPr bwMode="auto">
          <a:xfrm>
            <a:off x="1677988" y="3200400"/>
            <a:ext cx="54848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2845" name="Rectangle 13"/>
          <p:cNvSpPr>
            <a:spLocks noChangeArrowheads="1"/>
          </p:cNvSpPr>
          <p:nvPr/>
        </p:nvSpPr>
        <p:spPr bwMode="auto">
          <a:xfrm>
            <a:off x="2420938" y="2071688"/>
            <a:ext cx="33543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>
                <a:effectLst/>
                <a:latin typeface="Times New Roman" pitchFamily="18" charset="0"/>
              </a:rPr>
              <a:t>crypto suites I support</a:t>
            </a:r>
          </a:p>
        </p:txBody>
      </p:sp>
      <p:sp>
        <p:nvSpPr>
          <p:cNvPr id="632846" name="Rectangle 14"/>
          <p:cNvSpPr>
            <a:spLocks noChangeArrowheads="1"/>
          </p:cNvSpPr>
          <p:nvPr/>
        </p:nvSpPr>
        <p:spPr bwMode="auto">
          <a:xfrm>
            <a:off x="2573338" y="2681288"/>
            <a:ext cx="32750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>
                <a:effectLst/>
                <a:latin typeface="Times New Roman" pitchFamily="18" charset="0"/>
              </a:rPr>
              <a:t>crypto suites I choose</a:t>
            </a:r>
          </a:p>
        </p:txBody>
      </p:sp>
      <p:sp>
        <p:nvSpPr>
          <p:cNvPr id="632847" name="Line 15"/>
          <p:cNvSpPr>
            <a:spLocks noChangeShapeType="1"/>
          </p:cNvSpPr>
          <p:nvPr/>
        </p:nvSpPr>
        <p:spPr bwMode="auto">
          <a:xfrm>
            <a:off x="1525588" y="5715000"/>
            <a:ext cx="54848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2848" name="Rectangle 16"/>
          <p:cNvSpPr>
            <a:spLocks noChangeArrowheads="1"/>
          </p:cNvSpPr>
          <p:nvPr/>
        </p:nvSpPr>
        <p:spPr bwMode="auto">
          <a:xfrm>
            <a:off x="1887538" y="5197475"/>
            <a:ext cx="41227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lvl="1" algn="l">
              <a:spcBef>
                <a:spcPct val="0"/>
              </a:spcBef>
            </a:pPr>
            <a:r>
              <a:rPr lang="en-US" sz="2800">
                <a:effectLst/>
                <a:latin typeface="Times New Roman" pitchFamily="18" charset="0"/>
              </a:rPr>
              <a:t>{“Bob”, proof I’m Bob}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rIns="92075" anchor="ctr"/>
          <a:lstStyle/>
          <a:p>
            <a:r>
              <a:rPr lang="en-US" dirty="0" smtClean="0"/>
              <a:t>Main Mode: </a:t>
            </a:r>
            <a:r>
              <a:rPr lang="en-US" dirty="0" err="1" smtClean="0"/>
              <a:t>Preshared</a:t>
            </a:r>
            <a:r>
              <a:rPr lang="en-US" dirty="0" smtClean="0"/>
              <a:t> </a:t>
            </a:r>
            <a:r>
              <a:rPr lang="en-US" dirty="0"/>
              <a:t>key S</a:t>
            </a:r>
          </a:p>
        </p:txBody>
      </p:sp>
      <p:sp>
        <p:nvSpPr>
          <p:cNvPr id="628739" name="Rectangle 3"/>
          <p:cNvSpPr>
            <a:spLocks noChangeArrowheads="1"/>
          </p:cNvSpPr>
          <p:nvPr/>
        </p:nvSpPr>
        <p:spPr bwMode="auto">
          <a:xfrm>
            <a:off x="1125538" y="1874838"/>
            <a:ext cx="1063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3200">
                <a:effectLst/>
                <a:latin typeface="Times New Roman" pitchFamily="18" charset="0"/>
              </a:rPr>
              <a:t>Alice</a:t>
            </a:r>
          </a:p>
        </p:txBody>
      </p:sp>
      <p:sp>
        <p:nvSpPr>
          <p:cNvPr id="628740" name="Rectangle 4"/>
          <p:cNvSpPr>
            <a:spLocks noChangeArrowheads="1"/>
          </p:cNvSpPr>
          <p:nvPr/>
        </p:nvSpPr>
        <p:spPr bwMode="auto">
          <a:xfrm>
            <a:off x="6688138" y="1874838"/>
            <a:ext cx="8620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3200">
                <a:effectLst/>
                <a:latin typeface="Times New Roman" pitchFamily="18" charset="0"/>
              </a:rPr>
              <a:t>Bob</a:t>
            </a:r>
          </a:p>
        </p:txBody>
      </p:sp>
      <p:sp>
        <p:nvSpPr>
          <p:cNvPr id="628741" name="Line 5"/>
          <p:cNvSpPr>
            <a:spLocks noChangeShapeType="1"/>
          </p:cNvSpPr>
          <p:nvPr/>
        </p:nvSpPr>
        <p:spPr bwMode="auto">
          <a:xfrm>
            <a:off x="1601788" y="3810000"/>
            <a:ext cx="54848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8742" name="Line 6"/>
          <p:cNvSpPr>
            <a:spLocks noChangeShapeType="1"/>
          </p:cNvSpPr>
          <p:nvPr/>
        </p:nvSpPr>
        <p:spPr bwMode="auto">
          <a:xfrm>
            <a:off x="1601788" y="4419600"/>
            <a:ext cx="54848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8743" name="Line 7"/>
          <p:cNvSpPr>
            <a:spLocks noChangeShapeType="1"/>
          </p:cNvSpPr>
          <p:nvPr/>
        </p:nvSpPr>
        <p:spPr bwMode="auto">
          <a:xfrm>
            <a:off x="1525588" y="5029200"/>
            <a:ext cx="54848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8744" name="Rectangle 8"/>
          <p:cNvSpPr>
            <a:spLocks noChangeArrowheads="1"/>
          </p:cNvSpPr>
          <p:nvPr/>
        </p:nvSpPr>
        <p:spPr bwMode="auto">
          <a:xfrm>
            <a:off x="3106738" y="3290888"/>
            <a:ext cx="27257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>
                <a:effectLst/>
                <a:latin typeface="Times New Roman" pitchFamily="18" charset="0"/>
              </a:rPr>
              <a:t>g</a:t>
            </a:r>
            <a:r>
              <a:rPr lang="en-US" sz="2800" baseline="30000">
                <a:effectLst/>
                <a:latin typeface="Times New Roman" pitchFamily="18" charset="0"/>
              </a:rPr>
              <a:t>A</a:t>
            </a:r>
            <a:r>
              <a:rPr lang="en-US" sz="2800">
                <a:effectLst/>
                <a:latin typeface="Times New Roman" pitchFamily="18" charset="0"/>
              </a:rPr>
              <a:t> mod p, nonce</a:t>
            </a:r>
            <a:r>
              <a:rPr lang="en-US" sz="2800" baseline="-25000">
                <a:effectLst/>
                <a:latin typeface="Times New Roman" pitchFamily="18" charset="0"/>
              </a:rPr>
              <a:t>A</a:t>
            </a:r>
          </a:p>
        </p:txBody>
      </p:sp>
      <p:sp>
        <p:nvSpPr>
          <p:cNvPr id="628745" name="Rectangle 9"/>
          <p:cNvSpPr>
            <a:spLocks noChangeArrowheads="1"/>
          </p:cNvSpPr>
          <p:nvPr/>
        </p:nvSpPr>
        <p:spPr bwMode="auto">
          <a:xfrm>
            <a:off x="973138" y="4511675"/>
            <a:ext cx="5721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lvl="1" algn="l">
              <a:spcBef>
                <a:spcPct val="0"/>
              </a:spcBef>
            </a:pPr>
            <a:r>
              <a:rPr lang="en-US" sz="2800">
                <a:effectLst/>
                <a:latin typeface="Times New Roman" pitchFamily="18" charset="0"/>
              </a:rPr>
              <a:t>{“Alice”, proof I’m Alice} f(S,g</a:t>
            </a:r>
            <a:r>
              <a:rPr lang="en-US" sz="2800" baseline="30000">
                <a:effectLst/>
                <a:latin typeface="Times New Roman" pitchFamily="18" charset="0"/>
              </a:rPr>
              <a:t>AB</a:t>
            </a:r>
            <a:r>
              <a:rPr lang="en-US" sz="2800">
                <a:effectLst/>
                <a:latin typeface="Times New Roman" pitchFamily="18" charset="0"/>
              </a:rPr>
              <a:t>)</a:t>
            </a:r>
          </a:p>
        </p:txBody>
      </p:sp>
      <p:sp>
        <p:nvSpPr>
          <p:cNvPr id="628746" name="Rectangle 10"/>
          <p:cNvSpPr>
            <a:spLocks noChangeArrowheads="1"/>
          </p:cNvSpPr>
          <p:nvPr/>
        </p:nvSpPr>
        <p:spPr bwMode="auto">
          <a:xfrm>
            <a:off x="3106738" y="3900488"/>
            <a:ext cx="26971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>
                <a:effectLst/>
                <a:latin typeface="Times New Roman" pitchFamily="18" charset="0"/>
              </a:rPr>
              <a:t>g</a:t>
            </a:r>
            <a:r>
              <a:rPr lang="en-US" sz="2800" baseline="30000">
                <a:effectLst/>
                <a:latin typeface="Times New Roman" pitchFamily="18" charset="0"/>
              </a:rPr>
              <a:t>B</a:t>
            </a:r>
            <a:r>
              <a:rPr lang="en-US" sz="2800">
                <a:effectLst/>
                <a:latin typeface="Times New Roman" pitchFamily="18" charset="0"/>
              </a:rPr>
              <a:t> mod p, nonce</a:t>
            </a:r>
            <a:r>
              <a:rPr lang="en-US" sz="2800" baseline="-25000">
                <a:effectLst/>
                <a:latin typeface="Times New Roman" pitchFamily="18" charset="0"/>
              </a:rPr>
              <a:t>B</a:t>
            </a:r>
          </a:p>
        </p:txBody>
      </p:sp>
      <p:sp>
        <p:nvSpPr>
          <p:cNvPr id="628747" name="Line 11"/>
          <p:cNvSpPr>
            <a:spLocks noChangeShapeType="1"/>
          </p:cNvSpPr>
          <p:nvPr/>
        </p:nvSpPr>
        <p:spPr bwMode="auto">
          <a:xfrm>
            <a:off x="1677988" y="2590800"/>
            <a:ext cx="54848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8748" name="Line 12"/>
          <p:cNvSpPr>
            <a:spLocks noChangeShapeType="1"/>
          </p:cNvSpPr>
          <p:nvPr/>
        </p:nvSpPr>
        <p:spPr bwMode="auto">
          <a:xfrm>
            <a:off x="1677988" y="3200400"/>
            <a:ext cx="54848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8749" name="Rectangle 13"/>
          <p:cNvSpPr>
            <a:spLocks noChangeArrowheads="1"/>
          </p:cNvSpPr>
          <p:nvPr/>
        </p:nvSpPr>
        <p:spPr bwMode="auto">
          <a:xfrm>
            <a:off x="2420938" y="2071688"/>
            <a:ext cx="33543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>
                <a:effectLst/>
                <a:latin typeface="Times New Roman" pitchFamily="18" charset="0"/>
              </a:rPr>
              <a:t>crypto suites I support</a:t>
            </a:r>
          </a:p>
        </p:txBody>
      </p:sp>
      <p:sp>
        <p:nvSpPr>
          <p:cNvPr id="628750" name="Rectangle 14"/>
          <p:cNvSpPr>
            <a:spLocks noChangeArrowheads="1"/>
          </p:cNvSpPr>
          <p:nvPr/>
        </p:nvSpPr>
        <p:spPr bwMode="auto">
          <a:xfrm>
            <a:off x="2573338" y="2681288"/>
            <a:ext cx="32750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>
                <a:effectLst/>
                <a:latin typeface="Times New Roman" pitchFamily="18" charset="0"/>
              </a:rPr>
              <a:t>crypto suites I choose</a:t>
            </a:r>
          </a:p>
        </p:txBody>
      </p:sp>
      <p:sp>
        <p:nvSpPr>
          <p:cNvPr id="628751" name="Line 15"/>
          <p:cNvSpPr>
            <a:spLocks noChangeShapeType="1"/>
          </p:cNvSpPr>
          <p:nvPr/>
        </p:nvSpPr>
        <p:spPr bwMode="auto">
          <a:xfrm>
            <a:off x="1525588" y="5715000"/>
            <a:ext cx="54848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8752" name="Rectangle 16"/>
          <p:cNvSpPr>
            <a:spLocks noChangeArrowheads="1"/>
          </p:cNvSpPr>
          <p:nvPr/>
        </p:nvSpPr>
        <p:spPr bwMode="auto">
          <a:xfrm>
            <a:off x="1582738" y="5197475"/>
            <a:ext cx="53673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lvl="1" algn="l">
              <a:spcBef>
                <a:spcPct val="0"/>
              </a:spcBef>
            </a:pPr>
            <a:r>
              <a:rPr lang="en-US" sz="2800">
                <a:effectLst/>
                <a:latin typeface="Times New Roman" pitchFamily="18" charset="0"/>
              </a:rPr>
              <a:t>{“Bob”, proof I’m Bob} f(S,g</a:t>
            </a:r>
            <a:r>
              <a:rPr lang="en-US" sz="2800" baseline="30000">
                <a:effectLst/>
                <a:latin typeface="Times New Roman" pitchFamily="18" charset="0"/>
              </a:rPr>
              <a:t>AB</a:t>
            </a:r>
            <a:r>
              <a:rPr lang="en-US" sz="2800">
                <a:effectLst/>
                <a:latin typeface="Times New Roman" pitchFamily="18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1 session keys</a:t>
            </a:r>
            <a:endParaRPr lang="en-US" dirty="0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Phase I establishes two session keys:</a:t>
            </a:r>
          </a:p>
          <a:p>
            <a:pPr lvl="1"/>
            <a:r>
              <a:rPr lang="en-US" dirty="0" smtClean="0"/>
              <a:t>Integrity key, encryption key</a:t>
            </a:r>
          </a:p>
          <a:p>
            <a:r>
              <a:rPr lang="en-US" dirty="0" smtClean="0"/>
              <a:t>Used to protect the last of phase I messages, and all phase II messages</a:t>
            </a:r>
          </a:p>
          <a:p>
            <a:r>
              <a:rPr lang="en-US" dirty="0" smtClean="0"/>
              <a:t>Basic procedure</a:t>
            </a:r>
          </a:p>
          <a:p>
            <a:pPr lvl="1"/>
            <a:r>
              <a:rPr lang="en-US" dirty="0" smtClean="0"/>
              <a:t>SKEYID: key seed </a:t>
            </a:r>
          </a:p>
          <a:p>
            <a:pPr lvl="2"/>
            <a:r>
              <a:rPr lang="en-US" dirty="0" smtClean="0">
                <a:latin typeface="Gill Sans MT" pitchFamily="34" charset="0"/>
              </a:rPr>
              <a:t>obtained after DH, hash of </a:t>
            </a:r>
            <a:r>
              <a:rPr lang="en-US" dirty="0" err="1" smtClean="0">
                <a:latin typeface="Gill Sans MT" pitchFamily="34" charset="0"/>
              </a:rPr>
              <a:t>nonces</a:t>
            </a:r>
            <a:r>
              <a:rPr lang="en-US" dirty="0" smtClean="0">
                <a:latin typeface="Gill Sans MT" pitchFamily="34" charset="0"/>
              </a:rPr>
              <a:t>, DH values, etc.</a:t>
            </a:r>
          </a:p>
          <a:p>
            <a:pPr lvl="2"/>
            <a:r>
              <a:rPr lang="en-US" dirty="0" smtClean="0">
                <a:latin typeface="Gill Sans MT" pitchFamily="34" charset="0"/>
              </a:rPr>
              <a:t>Exact method depends on “key” options</a:t>
            </a:r>
            <a:endParaRPr lang="en-US" dirty="0">
              <a:latin typeface="Gill Sans MT" pitchFamily="34" charset="0"/>
            </a:endParaRPr>
          </a:p>
          <a:p>
            <a:pPr lvl="1"/>
            <a:r>
              <a:rPr lang="en-US" dirty="0" smtClean="0"/>
              <a:t>Authentication key </a:t>
            </a:r>
            <a:r>
              <a:rPr lang="en-US" dirty="0" err="1" smtClean="0"/>
              <a:t>SKEYID_a</a:t>
            </a:r>
            <a:r>
              <a:rPr lang="en-US" dirty="0" smtClean="0"/>
              <a:t> from SKEYID</a:t>
            </a:r>
          </a:p>
          <a:p>
            <a:pPr lvl="1"/>
            <a:r>
              <a:rPr lang="en-US" dirty="0" smtClean="0"/>
              <a:t>Encryption key </a:t>
            </a:r>
            <a:r>
              <a:rPr lang="en-US" dirty="0" err="1" smtClean="0"/>
              <a:t>SKEYID_e</a:t>
            </a:r>
            <a:r>
              <a:rPr lang="en-US" dirty="0" smtClean="0"/>
              <a:t> from SKEYID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IKE Phase 2</a:t>
            </a:r>
            <a:endParaRPr lang="en-US" dirty="0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4196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Goal:</a:t>
            </a:r>
            <a:r>
              <a:rPr lang="en-US" dirty="0"/>
              <a:t> to establish custom secure channels between two end points</a:t>
            </a:r>
          </a:p>
          <a:p>
            <a:r>
              <a:rPr lang="en-US" dirty="0" smtClean="0"/>
              <a:t>Use </a:t>
            </a:r>
            <a:r>
              <a:rPr lang="en-US" dirty="0"/>
              <a:t>the secure channel established in Phase 1 for </a:t>
            </a:r>
            <a:r>
              <a:rPr lang="en-US" dirty="0" smtClean="0"/>
              <a:t>communication</a:t>
            </a:r>
          </a:p>
          <a:p>
            <a:r>
              <a:rPr lang="en-US" dirty="0" smtClean="0"/>
              <a:t>Only one mode: Quick Mode</a:t>
            </a:r>
          </a:p>
          <a:p>
            <a:r>
              <a:rPr lang="en-US" dirty="0" smtClean="0"/>
              <a:t>Generate SAs for two end points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0" name="Rectangle 10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31213" cy="695325"/>
          </a:xfrm>
        </p:spPr>
        <p:txBody>
          <a:bodyPr/>
          <a:lstStyle/>
          <a:p>
            <a:r>
              <a:rPr lang="en-US" sz="4400" dirty="0"/>
              <a:t>General idea of Quick Mode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533400" y="1219200"/>
            <a:ext cx="7872413" cy="2590800"/>
            <a:chOff x="609600" y="1752600"/>
            <a:chExt cx="7872413" cy="2590800"/>
          </a:xfrm>
        </p:grpSpPr>
        <p:sp>
          <p:nvSpPr>
            <p:cNvPr id="634883" name="Line 3"/>
            <p:cNvSpPr>
              <a:spLocks noChangeShapeType="1"/>
            </p:cNvSpPr>
            <p:nvPr/>
          </p:nvSpPr>
          <p:spPr bwMode="auto">
            <a:xfrm>
              <a:off x="1373188" y="2743200"/>
              <a:ext cx="54848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4884" name="Line 4"/>
            <p:cNvSpPr>
              <a:spLocks noChangeShapeType="1"/>
            </p:cNvSpPr>
            <p:nvPr/>
          </p:nvSpPr>
          <p:spPr bwMode="auto">
            <a:xfrm>
              <a:off x="1373188" y="3581400"/>
              <a:ext cx="54848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4885" name="Line 5"/>
            <p:cNvSpPr>
              <a:spLocks noChangeShapeType="1"/>
            </p:cNvSpPr>
            <p:nvPr/>
          </p:nvSpPr>
          <p:spPr bwMode="auto">
            <a:xfrm>
              <a:off x="1296988" y="4343400"/>
              <a:ext cx="54848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4886" name="Rectangle 6"/>
            <p:cNvSpPr>
              <a:spLocks noChangeArrowheads="1"/>
            </p:cNvSpPr>
            <p:nvPr/>
          </p:nvSpPr>
          <p:spPr bwMode="auto">
            <a:xfrm>
              <a:off x="1704975" y="2209800"/>
              <a:ext cx="6276590" cy="523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800" dirty="0">
                  <a:effectLst/>
                  <a:latin typeface="Times New Roman" pitchFamily="18" charset="0"/>
                </a:rPr>
                <a:t>IKE-SA, Y, </a:t>
              </a:r>
              <a:r>
                <a:rPr lang="en-US" sz="2800" dirty="0" smtClean="0">
                  <a:effectLst/>
                  <a:latin typeface="Times New Roman" pitchFamily="18" charset="0"/>
                </a:rPr>
                <a:t>{N</a:t>
              </a:r>
              <a:r>
                <a:rPr lang="en-US" sz="2800" baseline="-25000" dirty="0" smtClean="0">
                  <a:effectLst/>
                  <a:latin typeface="Times New Roman" pitchFamily="18" charset="0"/>
                </a:rPr>
                <a:t>i</a:t>
              </a:r>
              <a:r>
                <a:rPr lang="en-US" sz="2800" dirty="0">
                  <a:effectLst/>
                  <a:latin typeface="Times New Roman" pitchFamily="18" charset="0"/>
                </a:rPr>
                <a:t>, traffic, SPI</a:t>
              </a:r>
              <a:r>
                <a:rPr lang="en-US" sz="2800" baseline="-25000" dirty="0">
                  <a:effectLst/>
                  <a:latin typeface="Times New Roman" pitchFamily="18" charset="0"/>
                </a:rPr>
                <a:t>A</a:t>
              </a:r>
              <a:r>
                <a:rPr lang="en-US" sz="2800" dirty="0">
                  <a:effectLst/>
                  <a:latin typeface="Times New Roman" pitchFamily="18" charset="0"/>
                </a:rPr>
                <a:t>, [</a:t>
              </a:r>
              <a:r>
                <a:rPr lang="en-US" sz="2800" dirty="0" err="1">
                  <a:effectLst/>
                  <a:latin typeface="Times New Roman" pitchFamily="18" charset="0"/>
                </a:rPr>
                <a:t>g</a:t>
              </a:r>
              <a:r>
                <a:rPr lang="en-US" sz="2800" baseline="30000" dirty="0" err="1">
                  <a:effectLst/>
                  <a:latin typeface="Times New Roman" pitchFamily="18" charset="0"/>
                </a:rPr>
                <a:t>A</a:t>
              </a:r>
              <a:r>
                <a:rPr lang="en-US" sz="2800" dirty="0">
                  <a:effectLst/>
                  <a:latin typeface="Times New Roman" pitchFamily="18" charset="0"/>
                </a:rPr>
                <a:t> mod p</a:t>
              </a:r>
              <a:r>
                <a:rPr lang="en-US" sz="2800" dirty="0" smtClean="0">
                  <a:effectLst/>
                  <a:latin typeface="Times New Roman" pitchFamily="18" charset="0"/>
                </a:rPr>
                <a:t>]}</a:t>
              </a:r>
              <a:endParaRPr lang="en-US" sz="2800" dirty="0">
                <a:effectLst/>
                <a:latin typeface="Times New Roman" pitchFamily="18" charset="0"/>
              </a:endParaRPr>
            </a:p>
          </p:txBody>
        </p:sp>
        <p:sp>
          <p:nvSpPr>
            <p:cNvPr id="634887" name="Rectangle 7"/>
            <p:cNvSpPr>
              <a:spLocks noChangeArrowheads="1"/>
            </p:cNvSpPr>
            <p:nvPr/>
          </p:nvSpPr>
          <p:spPr bwMode="auto">
            <a:xfrm>
              <a:off x="2819400" y="3810000"/>
              <a:ext cx="3229730" cy="523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lvl="1" algn="l">
                <a:spcBef>
                  <a:spcPct val="0"/>
                </a:spcBef>
              </a:pPr>
              <a:r>
                <a:rPr lang="en-US" sz="2800" dirty="0">
                  <a:effectLst/>
                  <a:latin typeface="Times New Roman" pitchFamily="18" charset="0"/>
                </a:rPr>
                <a:t>IKE-SA, Y, </a:t>
              </a:r>
              <a:r>
                <a:rPr lang="en-US" sz="2800" dirty="0" smtClean="0">
                  <a:effectLst/>
                  <a:latin typeface="Times New Roman" pitchFamily="18" charset="0"/>
                </a:rPr>
                <a:t>{</a:t>
              </a:r>
              <a:r>
                <a:rPr lang="en-US" sz="2800" dirty="0" err="1" smtClean="0">
                  <a:effectLst/>
                  <a:latin typeface="Times New Roman" pitchFamily="18" charset="0"/>
                </a:rPr>
                <a:t>ack</a:t>
              </a:r>
              <a:r>
                <a:rPr lang="en-US" sz="2800" dirty="0" smtClean="0">
                  <a:effectLst/>
                  <a:latin typeface="Times New Roman" pitchFamily="18" charset="0"/>
                </a:rPr>
                <a:t>}</a:t>
              </a:r>
              <a:endParaRPr lang="en-US" sz="2800" dirty="0">
                <a:effectLst/>
                <a:latin typeface="Times New Roman" pitchFamily="18" charset="0"/>
              </a:endParaRPr>
            </a:p>
          </p:txBody>
        </p:sp>
        <p:sp>
          <p:nvSpPr>
            <p:cNvPr id="634888" name="Rectangle 8"/>
            <p:cNvSpPr>
              <a:spLocks noChangeArrowheads="1"/>
            </p:cNvSpPr>
            <p:nvPr/>
          </p:nvSpPr>
          <p:spPr bwMode="auto">
            <a:xfrm>
              <a:off x="1708150" y="3048000"/>
              <a:ext cx="6269024" cy="523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800" dirty="0">
                  <a:effectLst/>
                  <a:latin typeface="Times New Roman" pitchFamily="18" charset="0"/>
                </a:rPr>
                <a:t>IKE-SA, Y, </a:t>
              </a:r>
              <a:r>
                <a:rPr lang="en-US" sz="2800" dirty="0" smtClean="0">
                  <a:effectLst/>
                  <a:latin typeface="Times New Roman" pitchFamily="18" charset="0"/>
                </a:rPr>
                <a:t>{N</a:t>
              </a:r>
              <a:r>
                <a:rPr lang="en-US" sz="2800" baseline="-25000" dirty="0" smtClean="0">
                  <a:effectLst/>
                  <a:latin typeface="Times New Roman" pitchFamily="18" charset="0"/>
                </a:rPr>
                <a:t>r</a:t>
              </a:r>
              <a:r>
                <a:rPr lang="en-US" sz="2800" dirty="0">
                  <a:effectLst/>
                  <a:latin typeface="Times New Roman" pitchFamily="18" charset="0"/>
                </a:rPr>
                <a:t>, traffic, SPI</a:t>
              </a:r>
              <a:r>
                <a:rPr lang="en-US" sz="2800" baseline="-25000" dirty="0">
                  <a:effectLst/>
                  <a:latin typeface="Times New Roman" pitchFamily="18" charset="0"/>
                </a:rPr>
                <a:t>B</a:t>
              </a:r>
              <a:r>
                <a:rPr lang="en-US" sz="2800" dirty="0">
                  <a:effectLst/>
                  <a:latin typeface="Times New Roman" pitchFamily="18" charset="0"/>
                </a:rPr>
                <a:t>, [</a:t>
              </a:r>
              <a:r>
                <a:rPr lang="en-US" sz="2800" dirty="0" err="1">
                  <a:effectLst/>
                  <a:latin typeface="Times New Roman" pitchFamily="18" charset="0"/>
                </a:rPr>
                <a:t>g</a:t>
              </a:r>
              <a:r>
                <a:rPr lang="en-US" sz="2800" baseline="30000" dirty="0" err="1">
                  <a:effectLst/>
                  <a:latin typeface="Times New Roman" pitchFamily="18" charset="0"/>
                </a:rPr>
                <a:t>B</a:t>
              </a:r>
              <a:r>
                <a:rPr lang="en-US" sz="2800" dirty="0">
                  <a:effectLst/>
                  <a:latin typeface="Times New Roman" pitchFamily="18" charset="0"/>
                </a:rPr>
                <a:t> mod p</a:t>
              </a:r>
              <a:r>
                <a:rPr lang="en-US" sz="2800" dirty="0" smtClean="0">
                  <a:effectLst/>
                  <a:latin typeface="Times New Roman" pitchFamily="18" charset="0"/>
                </a:rPr>
                <a:t>]}</a:t>
              </a:r>
              <a:endParaRPr lang="en-US" sz="2800" dirty="0">
                <a:effectLst/>
                <a:latin typeface="Times New Roman" pitchFamily="18" charset="0"/>
              </a:endParaRPr>
            </a:p>
          </p:txBody>
        </p:sp>
        <p:sp>
          <p:nvSpPr>
            <p:cNvPr id="634892" name="Rectangle 12"/>
            <p:cNvSpPr>
              <a:spLocks noChangeArrowheads="1"/>
            </p:cNvSpPr>
            <p:nvPr/>
          </p:nvSpPr>
          <p:spPr bwMode="auto">
            <a:xfrm>
              <a:off x="609600" y="1752600"/>
              <a:ext cx="1063625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3200" dirty="0">
                  <a:effectLst/>
                  <a:latin typeface="Times New Roman" pitchFamily="18" charset="0"/>
                </a:rPr>
                <a:t>Alice</a:t>
              </a:r>
            </a:p>
          </p:txBody>
        </p:sp>
        <p:sp>
          <p:nvSpPr>
            <p:cNvPr id="634893" name="Rectangle 13"/>
            <p:cNvSpPr>
              <a:spLocks noChangeArrowheads="1"/>
            </p:cNvSpPr>
            <p:nvPr/>
          </p:nvSpPr>
          <p:spPr bwMode="auto">
            <a:xfrm>
              <a:off x="7620000" y="1752600"/>
              <a:ext cx="862013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3200">
                  <a:effectLst/>
                  <a:latin typeface="Times New Roman" pitchFamily="18" charset="0"/>
                </a:rPr>
                <a:t>Bob</a:t>
              </a:r>
            </a:p>
          </p:txBody>
        </p:sp>
      </p:grpSp>
      <p:sp>
        <p:nvSpPr>
          <p:cNvPr id="634895" name="Rectangle 15"/>
          <p:cNvSpPr>
            <a:spLocks noChangeArrowheads="1"/>
          </p:cNvSpPr>
          <p:nvPr/>
        </p:nvSpPr>
        <p:spPr bwMode="auto">
          <a:xfrm>
            <a:off x="1143000" y="4205287"/>
            <a:ext cx="6291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 dirty="0">
                <a:effectLst/>
                <a:latin typeface="Times New Roman" pitchFamily="18" charset="0"/>
              </a:rPr>
              <a:t>New key is PRF(current key, </a:t>
            </a:r>
            <a:r>
              <a:rPr lang="en-US" sz="2800" dirty="0" err="1">
                <a:effectLst/>
                <a:latin typeface="Times New Roman" pitchFamily="18" charset="0"/>
              </a:rPr>
              <a:t>g</a:t>
            </a:r>
            <a:r>
              <a:rPr lang="en-US" sz="2800" baseline="30000" dirty="0" err="1">
                <a:effectLst/>
                <a:latin typeface="Times New Roman" pitchFamily="18" charset="0"/>
              </a:rPr>
              <a:t>AB</a:t>
            </a:r>
            <a:r>
              <a:rPr lang="en-US" sz="2800" dirty="0">
                <a:effectLst/>
                <a:latin typeface="Times New Roman" pitchFamily="18" charset="0"/>
              </a:rPr>
              <a:t> | N</a:t>
            </a:r>
            <a:r>
              <a:rPr lang="en-US" sz="2800" baseline="-25000" dirty="0">
                <a:effectLst/>
                <a:latin typeface="Times New Roman" pitchFamily="18" charset="0"/>
              </a:rPr>
              <a:t>i</a:t>
            </a:r>
            <a:r>
              <a:rPr lang="en-US" sz="2800" dirty="0">
                <a:effectLst/>
                <a:latin typeface="Times New Roman" pitchFamily="18" charset="0"/>
              </a:rPr>
              <a:t> | N</a:t>
            </a:r>
            <a:r>
              <a:rPr lang="en-US" sz="2800" baseline="-25000" dirty="0">
                <a:effectLst/>
                <a:latin typeface="Times New Roman" pitchFamily="18" charset="0"/>
              </a:rPr>
              <a:t>r</a:t>
            </a:r>
            <a:r>
              <a:rPr lang="en-US" sz="2800" dirty="0">
                <a:effectLst/>
                <a:latin typeface="Times New Roman" pitchFamily="18" charset="0"/>
              </a:rPr>
              <a:t> )</a:t>
            </a: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152400" y="5472363"/>
            <a:ext cx="8534400" cy="1200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l">
              <a:spcBef>
                <a:spcPct val="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2"/>
                </a:solidFill>
                <a:effectLst/>
                <a:latin typeface="Gill Sans MT" pitchFamily="34" charset="0"/>
              </a:rPr>
              <a:t> Y: 32-bit number chosen by initiator</a:t>
            </a:r>
          </a:p>
          <a:p>
            <a:pPr algn="l">
              <a:spcBef>
                <a:spcPct val="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2"/>
                </a:solidFill>
                <a:latin typeface="Gill Sans MT" pitchFamily="34" charset="0"/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effectLst/>
                <a:latin typeface="Gill Sans MT" pitchFamily="34" charset="0"/>
              </a:rPr>
              <a:t>DH optional</a:t>
            </a:r>
          </a:p>
          <a:p>
            <a:pPr algn="l">
              <a:spcBef>
                <a:spcPct val="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2"/>
                </a:solidFill>
                <a:latin typeface="Gill Sans MT" pitchFamily="34" charset="0"/>
              </a:rPr>
              <a:t> {}: encrypted and integrity protected using keys from phase 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</a:t>
            </a:r>
            <a:r>
              <a:rPr lang="en-US" dirty="0" err="1" smtClean="0"/>
              <a:t>IPsec</a:t>
            </a:r>
            <a:r>
              <a:rPr lang="en-US" dirty="0" smtClean="0"/>
              <a:t> SA</a:t>
            </a:r>
            <a:endParaRPr 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7638"/>
            <a:ext cx="8415338" cy="4906962"/>
          </a:xfrm>
        </p:spPr>
        <p:txBody>
          <a:bodyPr/>
          <a:lstStyle/>
          <a:p>
            <a:r>
              <a:rPr lang="en-US" dirty="0" smtClean="0"/>
              <a:t>Two entities need to establish Security Associations </a:t>
            </a:r>
          </a:p>
          <a:p>
            <a:pPr marL="342900" lvl="1" indent="-342900">
              <a:buSzPct val="70000"/>
              <a:buFont typeface="Wingdings" pitchFamily="2" charset="2"/>
              <a:buChar char="v"/>
            </a:pPr>
            <a:r>
              <a:rPr lang="en-US" dirty="0" smtClean="0"/>
              <a:t>SA for communication from A to B includes a collection of attributes</a:t>
            </a:r>
            <a:endParaRPr lang="en-US" dirty="0"/>
          </a:p>
          <a:p>
            <a:pPr lvl="1"/>
            <a:r>
              <a:rPr lang="en-US" dirty="0" smtClean="0"/>
              <a:t>Security Parameter Index (SPI)</a:t>
            </a:r>
          </a:p>
          <a:p>
            <a:pPr lvl="1"/>
            <a:r>
              <a:rPr lang="en-US" dirty="0" smtClean="0"/>
              <a:t>Encryption key</a:t>
            </a:r>
          </a:p>
          <a:p>
            <a:pPr lvl="1"/>
            <a:r>
              <a:rPr lang="en-US" dirty="0" smtClean="0"/>
              <a:t>Encryption algorithm</a:t>
            </a:r>
          </a:p>
          <a:p>
            <a:pPr lvl="1"/>
            <a:r>
              <a:rPr lang="en-US" dirty="0" smtClean="0"/>
              <a:t>Authentication key</a:t>
            </a:r>
          </a:p>
          <a:p>
            <a:pPr lvl="1"/>
            <a:r>
              <a:rPr lang="en-US" dirty="0" smtClean="0"/>
              <a:t>Authentication algorithm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IKE v2</a:t>
            </a:r>
            <a:endParaRPr lang="en-US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backward compatible</a:t>
            </a:r>
          </a:p>
          <a:p>
            <a:r>
              <a:rPr lang="en-US" dirty="0" smtClean="0"/>
              <a:t>Goal: </a:t>
            </a:r>
          </a:p>
          <a:p>
            <a:pPr lvl="1"/>
            <a:r>
              <a:rPr lang="en-US" dirty="0" smtClean="0"/>
              <a:t>Specify all functionalities in a single document</a:t>
            </a:r>
          </a:p>
          <a:p>
            <a:pPr lvl="1"/>
            <a:r>
              <a:rPr lang="en-US" dirty="0" smtClean="0"/>
              <a:t>Simplify and improve the protocol</a:t>
            </a:r>
          </a:p>
          <a:p>
            <a:pPr lvl="1"/>
            <a:r>
              <a:rPr lang="en-US" dirty="0" smtClean="0"/>
              <a:t>Fix various problems from deployment and analysis</a:t>
            </a:r>
          </a:p>
          <a:p>
            <a:pPr lvl="1"/>
            <a:r>
              <a:rPr lang="en-US" dirty="0" smtClean="0"/>
              <a:t>Not to make gratuitous changes to IKE v1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r>
              <a:rPr lang="en-US" dirty="0" smtClean="0"/>
              <a:t> </a:t>
            </a:r>
            <a:r>
              <a:rPr lang="en-US" dirty="0"/>
              <a:t>Policy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200" dirty="0"/>
              <a:t>Phase 1 policies </a:t>
            </a:r>
            <a:endParaRPr lang="en-US" sz="3200" dirty="0" smtClean="0"/>
          </a:p>
          <a:p>
            <a:pPr lvl="1">
              <a:lnSpc>
                <a:spcPct val="80000"/>
              </a:lnSpc>
            </a:pPr>
            <a:r>
              <a:rPr lang="en-US" sz="2800" dirty="0" smtClean="0"/>
              <a:t>defined as </a:t>
            </a:r>
            <a:r>
              <a:rPr lang="en-US" sz="2800" i="1" dirty="0"/>
              <a:t>protection </a:t>
            </a:r>
            <a:r>
              <a:rPr lang="en-US" sz="2800" i="1" dirty="0" smtClean="0"/>
              <a:t>suites; </a:t>
            </a:r>
            <a:r>
              <a:rPr lang="en-US" sz="2800" dirty="0" smtClean="0"/>
              <a:t>each </a:t>
            </a:r>
            <a:r>
              <a:rPr lang="en-US" sz="2800" dirty="0"/>
              <a:t>protection </a:t>
            </a:r>
            <a:r>
              <a:rPr lang="en-US" sz="2800" dirty="0" smtClean="0"/>
              <a:t>suite </a:t>
            </a:r>
          </a:p>
          <a:p>
            <a:pPr lvl="2">
              <a:lnSpc>
                <a:spcPct val="80000"/>
              </a:lnSpc>
            </a:pPr>
            <a:r>
              <a:rPr lang="en-US" sz="2400" dirty="0" smtClean="0">
                <a:latin typeface="Gill Sans MT" pitchFamily="34" charset="0"/>
              </a:rPr>
              <a:t>must contain: Encryption algorithm, Hash algorithm, Authentication method, </a:t>
            </a:r>
            <a:r>
              <a:rPr lang="en-US" sz="2400" dirty="0" err="1" smtClean="0">
                <a:latin typeface="Gill Sans MT" pitchFamily="34" charset="0"/>
              </a:rPr>
              <a:t>Diffie</a:t>
            </a:r>
            <a:r>
              <a:rPr lang="en-US" sz="2400" dirty="0" smtClean="0">
                <a:latin typeface="Gill Sans MT" pitchFamily="34" charset="0"/>
              </a:rPr>
              <a:t>-Hellman </a:t>
            </a:r>
            <a:r>
              <a:rPr lang="en-US" sz="2400" dirty="0">
                <a:latin typeface="Gill Sans MT" pitchFamily="34" charset="0"/>
              </a:rPr>
              <a:t>Group</a:t>
            </a:r>
          </a:p>
          <a:p>
            <a:pPr lvl="2">
              <a:lnSpc>
                <a:spcPct val="80000"/>
              </a:lnSpc>
            </a:pPr>
            <a:r>
              <a:rPr lang="en-US" sz="2400" dirty="0">
                <a:latin typeface="Gill Sans MT" pitchFamily="34" charset="0"/>
              </a:rPr>
              <a:t>May optionally </a:t>
            </a:r>
            <a:r>
              <a:rPr lang="en-US" sz="2400" dirty="0" smtClean="0">
                <a:latin typeface="Gill Sans MT" pitchFamily="34" charset="0"/>
              </a:rPr>
              <a:t>contain Lifetime, …</a:t>
            </a:r>
          </a:p>
          <a:p>
            <a:pPr>
              <a:lnSpc>
                <a:spcPct val="80000"/>
              </a:lnSpc>
            </a:pPr>
            <a:r>
              <a:rPr lang="en-US" sz="3200" dirty="0" smtClean="0">
                <a:latin typeface="Gill Sans MT" pitchFamily="34" charset="0"/>
              </a:rPr>
              <a:t>Phase 2 policies 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>
                <a:latin typeface="Gill Sans MT" pitchFamily="34" charset="0"/>
              </a:rPr>
              <a:t>defined as proposals</a:t>
            </a:r>
          </a:p>
          <a:p>
            <a:pPr lvl="2">
              <a:lnSpc>
                <a:spcPct val="80000"/>
              </a:lnSpc>
            </a:pPr>
            <a:r>
              <a:rPr lang="en-US" sz="2400" dirty="0" smtClean="0">
                <a:latin typeface="Gill Sans MT" pitchFamily="34" charset="0"/>
              </a:rPr>
              <a:t>each proposal may contain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Gill Sans MT" pitchFamily="34" charset="0"/>
              </a:rPr>
              <a:t>AH sub-proposals, ESP sub-proposals, </a:t>
            </a:r>
            <a:r>
              <a:rPr lang="en-US" sz="2400" dirty="0" err="1" smtClean="0">
                <a:latin typeface="Gill Sans MT" pitchFamily="34" charset="0"/>
              </a:rPr>
              <a:t>IPComp</a:t>
            </a:r>
            <a:r>
              <a:rPr lang="en-US" sz="2400" dirty="0" smtClean="0">
                <a:latin typeface="Gill Sans MT" pitchFamily="34" charset="0"/>
              </a:rPr>
              <a:t> sub-proposals </a:t>
            </a:r>
          </a:p>
          <a:p>
            <a:pPr lvl="2">
              <a:lnSpc>
                <a:spcPct val="80000"/>
              </a:lnSpc>
            </a:pPr>
            <a:r>
              <a:rPr lang="en-US" sz="2400" dirty="0" smtClean="0">
                <a:latin typeface="Gill Sans MT" pitchFamily="34" charset="0"/>
              </a:rPr>
              <a:t>Along with necessary attributes such as</a:t>
            </a:r>
          </a:p>
          <a:p>
            <a:pPr lvl="3">
              <a:lnSpc>
                <a:spcPct val="80000"/>
              </a:lnSpc>
            </a:pPr>
            <a:r>
              <a:rPr lang="en-US" sz="2400" dirty="0" smtClean="0">
                <a:latin typeface="Gill Sans MT" pitchFamily="34" charset="0"/>
              </a:rPr>
              <a:t>Key length, life time, …</a:t>
            </a:r>
            <a:endParaRPr lang="en-US" sz="2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IPSec Policy Example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In English: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All traffic to 128.104.120.0/24 must be: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Gill Sans MT" pitchFamily="34" charset="0"/>
              </a:rPr>
              <a:t>Use pre-hashed key authentication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Gill Sans MT" pitchFamily="34" charset="0"/>
              </a:rPr>
              <a:t>DH group is MODP with 1024-bit modulus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Gill Sans MT" pitchFamily="34" charset="0"/>
              </a:rPr>
              <a:t>Hash algorithm is HMAC-SHA (128 bit key)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Gill Sans MT" pitchFamily="34" charset="0"/>
              </a:rPr>
              <a:t>Encryption using 3DES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In </a:t>
            </a:r>
            <a:r>
              <a:rPr lang="en-US" sz="2800" dirty="0" err="1" smtClean="0"/>
              <a:t>IPsec</a:t>
            </a:r>
            <a:r>
              <a:rPr lang="en-US" sz="28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[Auth=Pre-Hash; </a:t>
            </a:r>
            <a:br>
              <a:rPr lang="en-US" sz="2400" dirty="0"/>
            </a:br>
            <a:r>
              <a:rPr lang="en-US" sz="2400" dirty="0"/>
              <a:t> DH=MODP(1024-bit);</a:t>
            </a:r>
            <a:br>
              <a:rPr lang="en-US" sz="2400" dirty="0"/>
            </a:br>
            <a:r>
              <a:rPr lang="en-US" sz="2400" dirty="0"/>
              <a:t> HASH=HMAC-SHA;</a:t>
            </a:r>
            <a:br>
              <a:rPr lang="en-US" sz="2400" dirty="0"/>
            </a:br>
            <a:r>
              <a:rPr lang="en-US" sz="2400" dirty="0"/>
              <a:t> ENC=3DES]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IPsec</a:t>
            </a:r>
            <a:r>
              <a:rPr lang="en-US" dirty="0"/>
              <a:t> Policy </a:t>
            </a:r>
            <a:r>
              <a:rPr lang="en-US" dirty="0" smtClean="0"/>
              <a:t>Example II</a:t>
            </a:r>
            <a:endParaRPr lang="en-US" dirty="0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In English:</a:t>
            </a:r>
          </a:p>
          <a:p>
            <a:pPr lvl="1"/>
            <a:r>
              <a:rPr lang="en-US" sz="2400" dirty="0"/>
              <a:t>All traffic to 128.104.120.0/24 must use one of the following:</a:t>
            </a:r>
          </a:p>
          <a:p>
            <a:pPr lvl="2"/>
            <a:r>
              <a:rPr lang="en-US" sz="2000" dirty="0">
                <a:latin typeface="Gill Sans MT" pitchFamily="34" charset="0"/>
              </a:rPr>
              <a:t>AH with HMAC-SHA or,</a:t>
            </a:r>
          </a:p>
          <a:p>
            <a:pPr lvl="2"/>
            <a:r>
              <a:rPr lang="en-US" sz="2000" dirty="0">
                <a:latin typeface="Gill Sans MT" pitchFamily="34" charset="0"/>
              </a:rPr>
              <a:t>ESP with 3DES as encryption algorithm and </a:t>
            </a:r>
            <a:br>
              <a:rPr lang="en-US" sz="2000" dirty="0">
                <a:latin typeface="Gill Sans MT" pitchFamily="34" charset="0"/>
              </a:rPr>
            </a:br>
            <a:r>
              <a:rPr lang="en-US" sz="2000" dirty="0">
                <a:latin typeface="Gill Sans MT" pitchFamily="34" charset="0"/>
              </a:rPr>
              <a:t>(HMAC-MD5 or HMAC-SHA as hashing algorithm)</a:t>
            </a:r>
          </a:p>
          <a:p>
            <a:r>
              <a:rPr lang="en-US" sz="2800" dirty="0"/>
              <a:t>In </a:t>
            </a:r>
            <a:r>
              <a:rPr lang="en-US" sz="2800" dirty="0" err="1"/>
              <a:t>IPsec</a:t>
            </a:r>
            <a:r>
              <a:rPr lang="en-US" sz="2800" dirty="0"/>
              <a:t>:</a:t>
            </a:r>
          </a:p>
          <a:p>
            <a:pPr lvl="1"/>
            <a:r>
              <a:rPr lang="en-US" sz="2400" dirty="0"/>
              <a:t>[AH: HMAC-SHA] or, </a:t>
            </a:r>
          </a:p>
          <a:p>
            <a:pPr lvl="1"/>
            <a:r>
              <a:rPr lang="en-US" sz="2400" dirty="0"/>
              <a:t>[ESP: (3DES and HMAC-MD5) or </a:t>
            </a:r>
            <a:br>
              <a:rPr lang="en-US" sz="2400" dirty="0"/>
            </a:br>
            <a:r>
              <a:rPr lang="en-US" sz="2400" dirty="0"/>
              <a:t>         (3DES and HMAC-SHA)]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IPsec</a:t>
            </a:r>
            <a:r>
              <a:rPr lang="en-US" dirty="0"/>
              <a:t> </a:t>
            </a: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Security protocol for </a:t>
            </a:r>
            <a:r>
              <a:rPr lang="en-US" dirty="0" smtClean="0"/>
              <a:t>IP-layer security</a:t>
            </a:r>
          </a:p>
          <a:p>
            <a:r>
              <a:rPr lang="en-US" dirty="0" smtClean="0"/>
              <a:t>Between two entities</a:t>
            </a:r>
            <a:endParaRPr lang="en-US" sz="2800" dirty="0"/>
          </a:p>
          <a:p>
            <a:pPr lvl="1"/>
            <a:r>
              <a:rPr lang="en-US" sz="2400" dirty="0" smtClean="0"/>
              <a:t>Host-to-host, host-to-router, router-to-router</a:t>
            </a:r>
          </a:p>
          <a:p>
            <a:r>
              <a:rPr lang="en-US" sz="2800" dirty="0" smtClean="0"/>
              <a:t>AH and ESP protocols</a:t>
            </a:r>
          </a:p>
          <a:p>
            <a:r>
              <a:rPr lang="en-US" dirty="0" smtClean="0"/>
              <a:t>Transport and Tunnel mode</a:t>
            </a:r>
          </a:p>
          <a:p>
            <a:r>
              <a:rPr lang="en-US" sz="2800" dirty="0" smtClean="0"/>
              <a:t>Security association (SA)</a:t>
            </a:r>
          </a:p>
          <a:p>
            <a:r>
              <a:rPr lang="en-US" sz="2800" dirty="0" err="1" smtClean="0"/>
              <a:t>IPsec</a:t>
            </a:r>
            <a:r>
              <a:rPr lang="en-US" sz="2800" dirty="0" smtClean="0"/>
              <a:t> datagram</a:t>
            </a:r>
          </a:p>
          <a:p>
            <a:r>
              <a:rPr lang="en-US" dirty="0" smtClean="0"/>
              <a:t>Internet Key Exchange (IKE)</a:t>
            </a:r>
          </a:p>
          <a:p>
            <a:r>
              <a:rPr lang="en-US" sz="2400" dirty="0" smtClean="0"/>
              <a:t>Best use case: VPN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management for </a:t>
            </a:r>
            <a:r>
              <a:rPr lang="en-US" dirty="0" err="1" smtClean="0"/>
              <a:t>IPsec</a:t>
            </a:r>
            <a:endParaRPr 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7638"/>
            <a:ext cx="8415338" cy="4906962"/>
          </a:xfrm>
        </p:spPr>
        <p:txBody>
          <a:bodyPr/>
          <a:lstStyle/>
          <a:p>
            <a:r>
              <a:rPr lang="en-US" dirty="0" smtClean="0"/>
              <a:t>establishing and maintaining SAs between pairs of communicating entities</a:t>
            </a:r>
          </a:p>
          <a:p>
            <a:r>
              <a:rPr lang="en-US" dirty="0" smtClean="0"/>
              <a:t>Internet Key Exchange (IKE)</a:t>
            </a:r>
          </a:p>
          <a:p>
            <a:pPr lvl="1"/>
            <a:r>
              <a:rPr lang="en-US" dirty="0" smtClean="0"/>
              <a:t>Exchange and negotiate security policies </a:t>
            </a:r>
          </a:p>
          <a:p>
            <a:pPr lvl="1"/>
            <a:r>
              <a:rPr lang="en-US" dirty="0" smtClean="0"/>
              <a:t>Establish security associations</a:t>
            </a:r>
          </a:p>
          <a:p>
            <a:pPr lvl="1"/>
            <a:r>
              <a:rPr lang="en-US" dirty="0" smtClean="0"/>
              <a:t>Key exchange</a:t>
            </a:r>
          </a:p>
          <a:p>
            <a:pPr lvl="1"/>
            <a:r>
              <a:rPr lang="en-US" dirty="0" smtClean="0"/>
              <a:t>Key management</a:t>
            </a:r>
          </a:p>
          <a:p>
            <a:r>
              <a:rPr lang="en-US" dirty="0" smtClean="0"/>
              <a:t>Typical implementation</a:t>
            </a:r>
          </a:p>
          <a:p>
            <a:pPr lvl="1"/>
            <a:r>
              <a:rPr lang="en-US" dirty="0" smtClean="0"/>
              <a:t>IKE daemon in user space</a:t>
            </a:r>
          </a:p>
          <a:p>
            <a:pPr lvl="1"/>
            <a:r>
              <a:rPr lang="en-US" dirty="0" err="1" smtClean="0"/>
              <a:t>IPsec</a:t>
            </a:r>
            <a:r>
              <a:rPr lang="en-US" dirty="0" smtClean="0"/>
              <a:t> stack in kernel space (for efficiency)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IKE history</a:t>
            </a:r>
            <a:endParaRPr 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7638"/>
            <a:ext cx="8415338" cy="4906962"/>
          </a:xfrm>
        </p:spPr>
        <p:txBody>
          <a:bodyPr/>
          <a:lstStyle/>
          <a:p>
            <a:r>
              <a:rPr lang="en-US" dirty="0" smtClean="0"/>
              <a:t>IETF defined IKE in November 1998</a:t>
            </a:r>
          </a:p>
          <a:p>
            <a:pPr lvl="1"/>
            <a:r>
              <a:rPr lang="en-US" dirty="0" smtClean="0"/>
              <a:t>RFC 2407: The Internet IP Security Domain of Interpretation for ISAKMP</a:t>
            </a:r>
          </a:p>
          <a:p>
            <a:pPr lvl="1"/>
            <a:r>
              <a:rPr lang="en-US" dirty="0" smtClean="0"/>
              <a:t>RFC 2408: The Internet Security Association and Key Management Protocol (ISAKMP)</a:t>
            </a:r>
          </a:p>
          <a:p>
            <a:pPr lvl="1"/>
            <a:r>
              <a:rPr lang="en-US" dirty="0" smtClean="0"/>
              <a:t>RFC 2409: The Internet Key Exchange (IKE)</a:t>
            </a:r>
          </a:p>
          <a:p>
            <a:pPr lvl="1"/>
            <a:r>
              <a:rPr lang="en-US" dirty="0" smtClean="0"/>
              <a:t>ISAKMP: gift to IETF from NSA</a:t>
            </a:r>
          </a:p>
          <a:p>
            <a:pPr lvl="1"/>
            <a:r>
              <a:rPr lang="en-US" dirty="0" smtClean="0"/>
              <a:t>Total: 150 pages, complex &amp; confusing </a:t>
            </a:r>
          </a:p>
          <a:p>
            <a:r>
              <a:rPr lang="en-US" dirty="0" smtClean="0"/>
              <a:t>IKE v2</a:t>
            </a:r>
          </a:p>
          <a:p>
            <a:pPr lvl="1"/>
            <a:r>
              <a:rPr lang="en-US" dirty="0" smtClean="0"/>
              <a:t>A few versions starting from December 2005</a:t>
            </a:r>
          </a:p>
          <a:p>
            <a:pPr lvl="1"/>
            <a:r>
              <a:rPr lang="en-US" dirty="0" smtClean="0"/>
              <a:t>Current Internet standard: RFC 7296, October 2014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IKE: two phases</a:t>
            </a:r>
            <a:endParaRPr lang="en-US" dirty="0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772400" cy="5029200"/>
          </a:xfrm>
        </p:spPr>
        <p:txBody>
          <a:bodyPr/>
          <a:lstStyle/>
          <a:p>
            <a:r>
              <a:rPr lang="en-US" sz="2800" dirty="0" smtClean="0">
                <a:solidFill>
                  <a:schemeClr val="accent2"/>
                </a:solidFill>
              </a:rPr>
              <a:t>Phase </a:t>
            </a:r>
            <a:r>
              <a:rPr lang="en-US" dirty="0" smtClean="0">
                <a:solidFill>
                  <a:schemeClr val="accent2"/>
                </a:solidFill>
              </a:rPr>
              <a:t>I: </a:t>
            </a:r>
            <a:r>
              <a:rPr lang="en-US" sz="2800" dirty="0" smtClean="0"/>
              <a:t>negotiate </a:t>
            </a:r>
            <a:r>
              <a:rPr lang="en-US" sz="2800" dirty="0"/>
              <a:t>and establish an auxiliary end-to-end secure channel</a:t>
            </a:r>
          </a:p>
          <a:p>
            <a:pPr lvl="1"/>
            <a:r>
              <a:rPr lang="en-US" dirty="0">
                <a:latin typeface="Gill Sans MT" pitchFamily="34" charset="0"/>
              </a:rPr>
              <a:t>Used by subsequent phase </a:t>
            </a:r>
            <a:r>
              <a:rPr lang="en-US" dirty="0" smtClean="0">
                <a:latin typeface="Gill Sans MT" pitchFamily="34" charset="0"/>
              </a:rPr>
              <a:t>II </a:t>
            </a:r>
            <a:r>
              <a:rPr lang="en-US" dirty="0">
                <a:latin typeface="Gill Sans MT" pitchFamily="34" charset="0"/>
              </a:rPr>
              <a:t>negotiations</a:t>
            </a:r>
          </a:p>
          <a:p>
            <a:pPr lvl="1"/>
            <a:r>
              <a:rPr lang="en-US" dirty="0">
                <a:latin typeface="Gill Sans MT" pitchFamily="34" charset="0"/>
              </a:rPr>
              <a:t>Only established once between two end points</a:t>
            </a:r>
            <a:r>
              <a:rPr lang="en-US" dirty="0" smtClean="0">
                <a:latin typeface="Gill Sans MT" pitchFamily="34" charset="0"/>
              </a:rPr>
              <a:t>!</a:t>
            </a:r>
          </a:p>
          <a:p>
            <a:pPr lvl="1"/>
            <a:r>
              <a:rPr lang="en-US" dirty="0" smtClean="0"/>
              <a:t>Also called IKE-SA phase</a:t>
            </a:r>
            <a:endParaRPr lang="en-US" dirty="0">
              <a:latin typeface="Gill Sans MT" pitchFamily="34" charset="0"/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Phase II: </a:t>
            </a:r>
            <a:r>
              <a:rPr lang="en-US" sz="2800" dirty="0" smtClean="0"/>
              <a:t>negotiate </a:t>
            </a:r>
            <a:r>
              <a:rPr lang="en-US" sz="2800" dirty="0"/>
              <a:t>and establish custom secure channels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Can occur </a:t>
            </a:r>
            <a:r>
              <a:rPr lang="en-US" dirty="0">
                <a:latin typeface="Gill Sans MT" pitchFamily="34" charset="0"/>
              </a:rPr>
              <a:t>multiple </a:t>
            </a:r>
            <a:r>
              <a:rPr lang="en-US" dirty="0" smtClean="0">
                <a:latin typeface="Gill Sans MT" pitchFamily="34" charset="0"/>
              </a:rPr>
              <a:t>times</a:t>
            </a:r>
          </a:p>
          <a:p>
            <a:pPr lvl="1"/>
            <a:r>
              <a:rPr lang="en-US" dirty="0" smtClean="0"/>
              <a:t>Also called </a:t>
            </a:r>
            <a:r>
              <a:rPr lang="en-US" dirty="0" err="1" smtClean="0"/>
              <a:t>IPsec</a:t>
            </a:r>
            <a:r>
              <a:rPr lang="en-US" dirty="0" smtClean="0"/>
              <a:t>-SA phase</a:t>
            </a:r>
          </a:p>
          <a:p>
            <a:r>
              <a:rPr lang="en-US" dirty="0" smtClean="0">
                <a:latin typeface="Gill Sans MT" pitchFamily="34" charset="0"/>
              </a:rPr>
              <a:t>Through UDP, port </a:t>
            </a:r>
            <a:r>
              <a:rPr lang="en-US" dirty="0" smtClean="0"/>
              <a:t>500</a:t>
            </a:r>
            <a:endParaRPr lang="en-US" dirty="0" smtClean="0">
              <a:latin typeface="Gill Sans MT" pitchFamily="34" charset="0"/>
            </a:endParaRPr>
          </a:p>
          <a:p>
            <a:pPr lvl="1"/>
            <a:r>
              <a:rPr lang="en-US" dirty="0" smtClean="0"/>
              <a:t>Initiator responsible for retransmissions</a:t>
            </a:r>
            <a:endParaRPr lang="en-US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Discussion: why two phases in IKE?</a:t>
            </a:r>
            <a:endParaRPr lang="en-US" dirty="0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1143000"/>
          </a:xfrm>
        </p:spPr>
        <p:txBody>
          <a:bodyPr/>
          <a:lstStyle/>
          <a:p>
            <a:r>
              <a:rPr lang="en-US" dirty="0" smtClean="0"/>
              <a:t>Not an obvious need for two phases </a:t>
            </a:r>
          </a:p>
          <a:p>
            <a:r>
              <a:rPr lang="en-US" dirty="0" smtClean="0"/>
              <a:t>Only beneficial if multiple Phase 2’s occur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IKE Phase 1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610600" cy="4648200"/>
          </a:xfrm>
        </p:spPr>
        <p:txBody>
          <a:bodyPr/>
          <a:lstStyle/>
          <a:p>
            <a:r>
              <a:rPr lang="en-US" dirty="0"/>
              <a:t>Goal: to establish a secure channel between two end </a:t>
            </a:r>
            <a:r>
              <a:rPr lang="en-US" dirty="0" smtClean="0"/>
              <a:t>points w/ security features:</a:t>
            </a:r>
            <a:endParaRPr lang="en-US" sz="3200" dirty="0"/>
          </a:p>
          <a:p>
            <a:pPr lvl="1"/>
            <a:r>
              <a:rPr lang="en-US" dirty="0" smtClean="0">
                <a:latin typeface="Gill Sans MT" pitchFamily="34" charset="0"/>
              </a:rPr>
              <a:t>Source </a:t>
            </a:r>
            <a:r>
              <a:rPr lang="en-US" dirty="0">
                <a:latin typeface="Gill Sans MT" pitchFamily="34" charset="0"/>
              </a:rPr>
              <a:t>authentication</a:t>
            </a:r>
          </a:p>
          <a:p>
            <a:pPr lvl="1"/>
            <a:r>
              <a:rPr lang="en-US" dirty="0">
                <a:latin typeface="Gill Sans MT" pitchFamily="34" charset="0"/>
              </a:rPr>
              <a:t>Data integrity and data confidentiality</a:t>
            </a:r>
          </a:p>
          <a:p>
            <a:pPr lvl="1"/>
            <a:r>
              <a:rPr lang="en-US" dirty="0">
                <a:latin typeface="Gill Sans MT" pitchFamily="34" charset="0"/>
              </a:rPr>
              <a:t>Protection against replay </a:t>
            </a:r>
            <a:r>
              <a:rPr lang="en-US" dirty="0" smtClean="0">
                <a:latin typeface="Gill Sans MT" pitchFamily="34" charset="0"/>
              </a:rPr>
              <a:t>attacks</a:t>
            </a:r>
          </a:p>
          <a:p>
            <a:pPr marL="533400" indent="-533400"/>
            <a:r>
              <a:rPr lang="en-US" dirty="0" smtClean="0"/>
              <a:t>Rationale</a:t>
            </a:r>
            <a:r>
              <a:rPr lang="en-US" sz="2400" dirty="0" smtClean="0"/>
              <a:t> </a:t>
            </a:r>
            <a:endParaRPr lang="en-US" dirty="0" smtClean="0"/>
          </a:p>
          <a:p>
            <a:pPr marL="933450" lvl="1" indent="-533400"/>
            <a:r>
              <a:rPr lang="en-US" dirty="0" smtClean="0"/>
              <a:t>each application has different security requirements</a:t>
            </a:r>
          </a:p>
          <a:p>
            <a:pPr marL="933450" lvl="1" indent="-533400"/>
            <a:r>
              <a:rPr lang="en-US" dirty="0" smtClean="0"/>
              <a:t>But they all need to negotiate policies and exchange keys!</a:t>
            </a:r>
          </a:p>
          <a:p>
            <a:pPr marL="933450" lvl="1" indent="-533400"/>
            <a:r>
              <a:rPr lang="en-US" dirty="0" smtClean="0"/>
              <a:t>So, provide the basic security features and allow application to establish custom sessions</a:t>
            </a:r>
          </a:p>
          <a:p>
            <a:pPr lvl="2"/>
            <a:endParaRPr lang="en-US" sz="2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packets sent to address mybank.com must be encrypted using 3DES with HMAC-MD5 integrity check</a:t>
            </a:r>
          </a:p>
          <a:p>
            <a:r>
              <a:rPr lang="en-US" dirty="0"/>
              <a:t>All packets sent to address </a:t>
            </a:r>
            <a:r>
              <a:rPr lang="en-US" dirty="0">
                <a:hlinkClick r:id="rId2"/>
              </a:rPr>
              <a:t>www.forum.com</a:t>
            </a:r>
            <a:r>
              <a:rPr lang="en-US" dirty="0"/>
              <a:t>  must use integrity check with HMAC-SHA1 (no encryption is required)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1 protocols</a:t>
            </a:r>
            <a:endParaRPr lang="en-US" dirty="0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/>
              <a:t>Four different “key” options</a:t>
            </a:r>
          </a:p>
          <a:p>
            <a:pPr lvl="1"/>
            <a:r>
              <a:rPr lang="en-US" sz="2800" dirty="0" smtClean="0"/>
              <a:t>Public key encryption (original version)</a:t>
            </a:r>
          </a:p>
          <a:p>
            <a:pPr lvl="1"/>
            <a:r>
              <a:rPr lang="en-US" sz="2800" dirty="0" smtClean="0"/>
              <a:t>Public key encryption (improved version)</a:t>
            </a:r>
          </a:p>
          <a:p>
            <a:pPr lvl="1"/>
            <a:r>
              <a:rPr lang="en-US" sz="2800" dirty="0" smtClean="0"/>
              <a:t>Public key signature</a:t>
            </a:r>
          </a:p>
          <a:p>
            <a:pPr lvl="1"/>
            <a:r>
              <a:rPr lang="en-US" sz="2800" dirty="0" smtClean="0"/>
              <a:t>Pre-shared symmetric key</a:t>
            </a:r>
          </a:p>
          <a:p>
            <a:r>
              <a:rPr lang="en-US" sz="3200" dirty="0" smtClean="0"/>
              <a:t>Two modes</a:t>
            </a:r>
            <a:endParaRPr lang="en-US" sz="3200" dirty="0"/>
          </a:p>
          <a:p>
            <a:pPr lvl="1"/>
            <a:r>
              <a:rPr lang="en-US" sz="2800" dirty="0" smtClean="0">
                <a:latin typeface="Gill Sans MT" pitchFamily="34" charset="0"/>
              </a:rPr>
              <a:t>Main mode (6 messages)</a:t>
            </a:r>
          </a:p>
          <a:p>
            <a:pPr lvl="1"/>
            <a:r>
              <a:rPr lang="en-US" sz="2800" dirty="0" smtClean="0"/>
              <a:t>Aggressive mode </a:t>
            </a:r>
            <a:r>
              <a:rPr lang="en-US" sz="2800" dirty="0" smtClean="0">
                <a:solidFill>
                  <a:srgbClr val="000000"/>
                </a:solidFill>
                <a:cs typeface="+mn-cs"/>
              </a:rPr>
              <a:t>(3 messages)</a:t>
            </a:r>
            <a:endParaRPr lang="en-US" sz="2800" dirty="0" smtClean="0">
              <a:latin typeface="Gill Sans MT" pitchFamily="34" charset="0"/>
            </a:endParaRPr>
          </a:p>
          <a:p>
            <a:r>
              <a:rPr lang="en-US" sz="3200" b="1" dirty="0" smtClean="0"/>
              <a:t>There are 8 versions of IKE Phase 1!</a:t>
            </a:r>
          </a:p>
          <a:p>
            <a:pPr lvl="1">
              <a:buNone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1480</TotalTime>
  <Words>1095</Words>
  <Application>Microsoft Office PowerPoint</Application>
  <PresentationFormat>On-screen Show (4:3)</PresentationFormat>
  <Paragraphs>191</Paragraphs>
  <Slides>24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1_Default Design</vt:lpstr>
      <vt:lpstr>CSE 4905  IPsec II </vt:lpstr>
      <vt:lpstr>Recall IPsec SA</vt:lpstr>
      <vt:lpstr>Key management for IPsec</vt:lpstr>
      <vt:lpstr>IKE history</vt:lpstr>
      <vt:lpstr>IKE: two phases</vt:lpstr>
      <vt:lpstr>Discussion: why two phases in IKE?</vt:lpstr>
      <vt:lpstr>IKE Phase 1</vt:lpstr>
      <vt:lpstr>Examples</vt:lpstr>
      <vt:lpstr>Phase 1 protocols</vt:lpstr>
      <vt:lpstr>Discussion: why three types of “key” options?</vt:lpstr>
      <vt:lpstr>Phase 1 exchange: two modes</vt:lpstr>
      <vt:lpstr>Phase 1 aggressive mode</vt:lpstr>
      <vt:lpstr>General Idea of Aggressive Mode</vt:lpstr>
      <vt:lpstr>Phase 1 main mode</vt:lpstr>
      <vt:lpstr>General Idea of Main Mode</vt:lpstr>
      <vt:lpstr>Main Mode: Preshared key S</vt:lpstr>
      <vt:lpstr>Phase 1 session keys</vt:lpstr>
      <vt:lpstr>IKE Phase 2</vt:lpstr>
      <vt:lpstr>General idea of Quick Mode</vt:lpstr>
      <vt:lpstr>IKE v2</vt:lpstr>
      <vt:lpstr>IPsec Policy</vt:lpstr>
      <vt:lpstr>IPSec Policy Example</vt:lpstr>
      <vt:lpstr>IPsec Policy Example II</vt:lpstr>
      <vt:lpstr>IPsec summary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4905  WiFi Security  WPA2 (WiFi Protected Access 2)</dc:title>
  <dc:creator>bing</dc:creator>
  <cp:lastModifiedBy>bing</cp:lastModifiedBy>
  <cp:revision>113</cp:revision>
  <dcterms:created xsi:type="dcterms:W3CDTF">2006-08-16T00:00:00Z</dcterms:created>
  <dcterms:modified xsi:type="dcterms:W3CDTF">2017-02-25T03:51:38Z</dcterms:modified>
</cp:coreProperties>
</file>