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691" r:id="rId2"/>
    <p:sldId id="811" r:id="rId3"/>
    <p:sldId id="794" r:id="rId4"/>
    <p:sldId id="833" r:id="rId5"/>
    <p:sldId id="813" r:id="rId6"/>
    <p:sldId id="812" r:id="rId7"/>
    <p:sldId id="814" r:id="rId8"/>
    <p:sldId id="815" r:id="rId9"/>
    <p:sldId id="816" r:id="rId10"/>
    <p:sldId id="817" r:id="rId11"/>
    <p:sldId id="818" r:id="rId12"/>
    <p:sldId id="819" r:id="rId13"/>
    <p:sldId id="820" r:id="rId14"/>
    <p:sldId id="821" r:id="rId15"/>
    <p:sldId id="822" r:id="rId16"/>
    <p:sldId id="823" r:id="rId17"/>
    <p:sldId id="824" r:id="rId18"/>
    <p:sldId id="825" r:id="rId19"/>
    <p:sldId id="826" r:id="rId20"/>
    <p:sldId id="827" r:id="rId21"/>
    <p:sldId id="828" r:id="rId22"/>
    <p:sldId id="829" r:id="rId23"/>
    <p:sldId id="784" r:id="rId24"/>
    <p:sldId id="830" r:id="rId25"/>
    <p:sldId id="831" r:id="rId26"/>
    <p:sldId id="832" r:id="rId27"/>
    <p:sldId id="787" r:id="rId2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omic Sans MS" pitchFamily="66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omic Sans MS" pitchFamily="66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00CCFF"/>
    <a:srgbClr val="0099CC"/>
    <a:srgbClr val="000099"/>
    <a:srgbClr val="FF0000"/>
    <a:srgbClr val="FFFF00"/>
    <a:srgbClr val="DDDDDD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/>
    <p:restoredTop sz="79627" autoAdjust="0"/>
  </p:normalViewPr>
  <p:slideViewPr>
    <p:cSldViewPr snapToGrid="0">
      <p:cViewPr>
        <p:scale>
          <a:sx n="150" d="100"/>
          <a:sy n="150" d="100"/>
        </p:scale>
        <p:origin x="143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68241DEC-1CCB-43A3-B6E9-A34B30A0AA29}" type="datetimeFigureOut">
              <a:rPr lang="en-US"/>
              <a:pPr/>
              <a:t>3/2/17</a:t>
            </a:fld>
            <a:endParaRPr lang="en-US"/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Comic Sans MS" pitchFamily="66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44FB692-FE1F-43CE-8216-5F1BF056D8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pitchFamily="18" charset="0"/>
              </a:defRPr>
            </a:lvl1pPr>
          </a:lstStyle>
          <a:p>
            <a:fld id="{05A07B66-39F7-4BB0-84A0-2C18C170D70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F01017-ADF1-4404-92FB-B874094C14FE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07B66-39F7-4BB0-84A0-2C18C170D70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2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77000"/>
            <a:ext cx="3862388" cy="311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86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77000"/>
            <a:ext cx="3862388" cy="311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77000"/>
            <a:ext cx="3862388" cy="311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77000"/>
            <a:ext cx="3862388" cy="311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6002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0005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77000"/>
            <a:ext cx="3862388" cy="311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" y="40005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77000"/>
            <a:ext cx="3862388" cy="311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u="none">
                <a:latin typeface="Gill Sans M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77000"/>
            <a:ext cx="3862388" cy="311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77000"/>
            <a:ext cx="3862388" cy="311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77000"/>
            <a:ext cx="3862388" cy="311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77000"/>
            <a:ext cx="3862388" cy="311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648200" y="6477000"/>
            <a:ext cx="3862388" cy="3111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315325" y="6477000"/>
            <a:ext cx="676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r>
              <a:rPr lang="en-US" sz="1200">
                <a:latin typeface="Arial" pitchFamily="34" charset="0"/>
                <a:cs typeface="Arial" pitchFamily="34" charset="0"/>
              </a:rPr>
              <a:t>8-</a:t>
            </a:r>
            <a:fld id="{9988607E-CB5C-4D39-9C53-DBA17C3A9DAF}" type="slidenum">
              <a:rPr lang="en-US" sz="1200"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200"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Gill Sans MT" pitchFamily="34" charset="0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Gill Sans MT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Gill Sans MT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Gill Sans MT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Gill Sans MT" pitchFamily="34" charset="0"/>
          <a:ea typeface="MS PGothic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u="sng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SzPct val="70000"/>
        <a:buFont typeface="Wingdings" pitchFamily="2" charset="2"/>
        <a:buChar char="v"/>
        <a:defRPr sz="2800">
          <a:solidFill>
            <a:schemeClr val="tx1"/>
          </a:solidFill>
          <a:latin typeface="Gill Sans MT" pitchFamily="34" charset="0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§"/>
        <a:defRPr sz="2400">
          <a:solidFill>
            <a:schemeClr val="tx1"/>
          </a:solidFill>
          <a:latin typeface="Gill Sans MT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4"/>
            <a:ext cx="7772400" cy="2821403"/>
          </a:xfrm>
        </p:spPr>
        <p:txBody>
          <a:bodyPr/>
          <a:lstStyle/>
          <a:p>
            <a:pPr algn="ctr"/>
            <a:r>
              <a:rPr lang="en-US" dirty="0" smtClean="0"/>
              <a:t>Border Gateway Protocol </a:t>
            </a:r>
            <a:br>
              <a:rPr lang="en-US" dirty="0" smtClean="0"/>
            </a:br>
            <a:r>
              <a:rPr lang="en-US" dirty="0" smtClean="0"/>
              <a:t>Security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CSE </a:t>
            </a:r>
            <a:r>
              <a:rPr lang="en-US" dirty="0" smtClean="0"/>
              <a:t>4905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7135" y="6203093"/>
            <a:ext cx="788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Slides heavily adapted from Sharon Goldberg, Boston University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are signing the entire path</a:t>
            </a:r>
          </a:p>
          <a:p>
            <a:r>
              <a:rPr lang="en-US" dirty="0" smtClean="0"/>
              <a:t>Didn’t prevent the attack we cared about</a:t>
            </a:r>
          </a:p>
          <a:p>
            <a:r>
              <a:rPr lang="en-US" dirty="0" smtClean="0"/>
              <a:t>What should we do?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7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BGPSec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 bwMode="auto">
          <a:xfrm>
            <a:off x="5998866" y="509451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Uconn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13796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5502309" y="339865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CT Ed Net 22742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3950677" y="1582195"/>
            <a:ext cx="3103265" cy="15143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INTERNET2-TRANSITRAIL-CPS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11164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Cloud 8"/>
          <p:cNvSpPr/>
          <p:nvPr/>
        </p:nvSpPr>
        <p:spPr bwMode="auto">
          <a:xfrm>
            <a:off x="834523" y="1806850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LEVEL 3</a:t>
            </a:r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3356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605141" y="4213249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Fastly</a:t>
            </a:r>
            <a:endParaRPr lang="en-US" dirty="0" smtClean="0"/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54113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4" y="5776553"/>
            <a:ext cx="4947214" cy="8151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7897438">
            <a:off x="1866199" y="3259721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3"/>
            <a:endCxn id="6" idx="1"/>
          </p:cNvCxnSpPr>
          <p:nvPr/>
        </p:nvCxnSpPr>
        <p:spPr bwMode="auto">
          <a:xfrm flipH="1" flipV="1">
            <a:off x="6758353" y="4472683"/>
            <a:ext cx="496557" cy="68330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6" idx="3"/>
            <a:endCxn id="7" idx="1"/>
          </p:cNvCxnSpPr>
          <p:nvPr/>
        </p:nvCxnSpPr>
        <p:spPr bwMode="auto">
          <a:xfrm flipH="1" flipV="1">
            <a:off x="5502310" y="3094953"/>
            <a:ext cx="1256043" cy="36517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9" idx="0"/>
            <a:endCxn id="7" idx="2"/>
          </p:cNvCxnSpPr>
          <p:nvPr/>
        </p:nvCxnSpPr>
        <p:spPr bwMode="auto">
          <a:xfrm flipV="1">
            <a:off x="3190571" y="2339381"/>
            <a:ext cx="769732" cy="6855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7174524" y="1334052"/>
            <a:ext cx="1879041" cy="1394259"/>
            <a:chOff x="7174524" y="1334052"/>
            <a:chExt cx="1879041" cy="1394259"/>
          </a:xfrm>
        </p:grpSpPr>
        <p:sp>
          <p:nvSpPr>
            <p:cNvPr id="18" name="Triangle 17"/>
            <p:cNvSpPr/>
            <p:nvPr/>
          </p:nvSpPr>
          <p:spPr bwMode="auto">
            <a:xfrm>
              <a:off x="8481228" y="1334052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Triangle 11"/>
            <p:cNvSpPr/>
            <p:nvPr/>
          </p:nvSpPr>
          <p:spPr bwMode="auto">
            <a:xfrm>
              <a:off x="7436199" y="1334053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" name="Cloud 2"/>
            <p:cNvSpPr/>
            <p:nvPr/>
          </p:nvSpPr>
          <p:spPr bwMode="auto">
            <a:xfrm>
              <a:off x="7174524" y="1582799"/>
              <a:ext cx="1879041" cy="1145512"/>
            </a:xfrm>
            <a:prstGeom prst="cloud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Evil</a:t>
              </a:r>
              <a:r>
                <a:rPr kumimoji="0" 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 AS!!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66666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cxnSp>
        <p:nvCxnSpPr>
          <p:cNvPr id="8" name="Straight Arrow Connector 7"/>
          <p:cNvCxnSpPr>
            <a:stCxn id="3" idx="1"/>
            <a:endCxn id="6" idx="3"/>
          </p:cNvCxnSpPr>
          <p:nvPr/>
        </p:nvCxnSpPr>
        <p:spPr bwMode="auto">
          <a:xfrm flipH="1">
            <a:off x="6758353" y="2727091"/>
            <a:ext cx="1355692" cy="73303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 rot="19782033">
            <a:off x="9210788" y="2025180"/>
            <a:ext cx="116250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100" dirty="0" smtClean="0">
                <a:solidFill>
                  <a:srgbClr val="000000"/>
                </a:solidFill>
                <a:latin typeface="Menlo" charset="0"/>
              </a:rPr>
              <a:t>66666, 54113, 2</a:t>
            </a:r>
            <a:br>
              <a:rPr lang="nb-NO" sz="1100" dirty="0" smtClean="0">
                <a:solidFill>
                  <a:srgbClr val="000000"/>
                </a:solidFill>
                <a:latin typeface="Menlo" charset="0"/>
              </a:rPr>
            </a:br>
            <a:r>
              <a:rPr lang="fi-FI" sz="1100" dirty="0" smtClean="0"/>
              <a:t>151.101.193/24</a:t>
            </a:r>
            <a:endParaRPr lang="fi-FI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219314" y="3734697"/>
            <a:ext cx="3950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</a:t>
            </a:r>
            <a:r>
              <a:rPr lang="en-US" sz="1600" baseline="-25000" dirty="0" smtClean="0"/>
              <a:t>54113</a:t>
            </a:r>
            <a:r>
              <a:rPr lang="en-US" sz="1600" dirty="0" smtClean="0"/>
              <a:t>(54113-&gt;3356, 151.101.193/24) 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1143000" y="2938951"/>
            <a:ext cx="304800" cy="73392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1361080" y="1094591"/>
            <a:ext cx="4496744" cy="661806"/>
            <a:chOff x="1435520" y="1157050"/>
            <a:chExt cx="4496744" cy="661806"/>
          </a:xfrm>
        </p:grpSpPr>
        <p:sp>
          <p:nvSpPr>
            <p:cNvPr id="23" name="TextBox 22"/>
            <p:cNvSpPr txBox="1"/>
            <p:nvPr/>
          </p:nvSpPr>
          <p:spPr>
            <a:xfrm>
              <a:off x="1435520" y="1157050"/>
              <a:ext cx="44967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Sign</a:t>
              </a:r>
              <a:r>
                <a:rPr lang="en-US" sz="1600" baseline="-25000" dirty="0" smtClean="0"/>
                <a:t>3356</a:t>
              </a:r>
              <a:r>
                <a:rPr lang="en-US" sz="1600" dirty="0" smtClean="0"/>
                <a:t>(3356-&gt;11164, 54113, 151.101.193/24)</a:t>
              </a:r>
              <a:br>
                <a:rPr lang="en-US" sz="1600" dirty="0" smtClean="0"/>
              </a:br>
              <a:r>
                <a:rPr lang="en-US" sz="1600" dirty="0" smtClean="0"/>
                <a:t>Sign</a:t>
              </a:r>
              <a:r>
                <a:rPr lang="en-US" sz="1600" baseline="-25000" dirty="0" smtClean="0"/>
                <a:t>54113</a:t>
              </a:r>
              <a:r>
                <a:rPr lang="en-US" sz="1600" dirty="0" smtClean="0"/>
                <a:t>(54113-&gt;3356, 151.101.193/24) </a:t>
              </a:r>
              <a:endParaRPr lang="en-US" sz="1600" dirty="0"/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2906725" y="1811343"/>
              <a:ext cx="1394342" cy="7513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9" name="Rectangle 18"/>
          <p:cNvSpPr/>
          <p:nvPr/>
        </p:nvSpPr>
        <p:spPr bwMode="auto">
          <a:xfrm>
            <a:off x="3048001" y="4385733"/>
            <a:ext cx="2878014" cy="141485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ASes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no longer announce a route, they specialize to each neighbor, sign a message saying they are connected</a:t>
            </a:r>
          </a:p>
        </p:txBody>
      </p:sp>
    </p:spTree>
    <p:extLst>
      <p:ext uri="{BB962C8B-B14F-4D97-AF65-F5344CB8AC3E}">
        <p14:creationId xmlns:p14="http://schemas.microsoft.com/office/powerpoint/2010/main" val="126465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</a:t>
            </a:r>
            <a:r>
              <a:rPr lang="en-US" dirty="0" err="1" smtClean="0"/>
              <a:t>BGPSec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to implement RPKI and ROAs</a:t>
            </a:r>
          </a:p>
          <a:p>
            <a:r>
              <a:rPr lang="en-US" dirty="0" smtClean="0"/>
              <a:t>Additionally route announcements become quadratic size</a:t>
            </a:r>
          </a:p>
          <a:p>
            <a:r>
              <a:rPr lang="en-US" dirty="0" smtClean="0"/>
              <a:t>AS can no longer send messages arbitrarily to neighbors, specialize for each neighbor</a:t>
            </a:r>
          </a:p>
          <a:p>
            <a:r>
              <a:rPr lang="en-US" dirty="0" smtClean="0"/>
              <a:t>Verifying a route requires verifying each individual signature and that the content is valid </a:t>
            </a:r>
          </a:p>
          <a:p>
            <a:r>
              <a:rPr lang="en-US" dirty="0" smtClean="0"/>
              <a:t>All of this means that </a:t>
            </a:r>
            <a:r>
              <a:rPr lang="en-US" dirty="0" err="1" smtClean="0"/>
              <a:t>BGPSec</a:t>
            </a:r>
            <a:r>
              <a:rPr lang="en-US" dirty="0" smtClean="0"/>
              <a:t> is more costly to run and will probably be run less frequently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1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Unlike other systems we’ve talked about </a:t>
            </a:r>
            <a:r>
              <a:rPr lang="en-US" dirty="0" err="1" smtClean="0"/>
              <a:t>BGPSec</a:t>
            </a:r>
            <a:r>
              <a:rPr lang="en-US" dirty="0" smtClean="0"/>
              <a:t> has not been completely deployed</a:t>
            </a:r>
          </a:p>
          <a:p>
            <a:r>
              <a:rPr lang="en-US" dirty="0" smtClean="0"/>
              <a:t>Most systems are first implementing RPKI and then </a:t>
            </a:r>
            <a:r>
              <a:rPr lang="en-US" dirty="0" err="1" smtClean="0"/>
              <a:t>BGPSec</a:t>
            </a:r>
            <a:endParaRPr lang="en-US" dirty="0" smtClean="0"/>
          </a:p>
          <a:p>
            <a:r>
              <a:rPr lang="en-US" dirty="0" smtClean="0"/>
              <a:t>Additionally researching “aggregate signatures” which allow compression of the signing operating to a single RSA signatures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timeline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74133" y="2387600"/>
            <a:ext cx="8043334" cy="0"/>
          </a:xfrm>
          <a:prstGeom prst="lin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1016000" y="2082800"/>
            <a:ext cx="0" cy="609600"/>
          </a:xfrm>
          <a:prstGeom prst="lin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2963333" y="2091267"/>
            <a:ext cx="0" cy="609600"/>
          </a:xfrm>
          <a:prstGeom prst="lin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7890933" y="2091267"/>
            <a:ext cx="0" cy="609600"/>
          </a:xfrm>
          <a:prstGeom prst="line">
            <a:avLst/>
          </a:prstGeom>
          <a:noFill/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688827" y="2700867"/>
            <a:ext cx="654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BGP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75245" y="2709334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RPKI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02845" y="2709334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BGPSec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33463" y="1599498"/>
            <a:ext cx="300915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Sign</a:t>
            </a:r>
            <a:r>
              <a:rPr lang="en-US" sz="1050" baseline="-25000" dirty="0" smtClean="0"/>
              <a:t>3356</a:t>
            </a:r>
            <a:r>
              <a:rPr lang="en-US" sz="1050" dirty="0" smtClean="0"/>
              <a:t>(3356-&gt;11164, 54113, 151.101.193/24)</a:t>
            </a:r>
            <a:br>
              <a:rPr lang="en-US" sz="1050" dirty="0" smtClean="0"/>
            </a:br>
            <a:r>
              <a:rPr lang="en-US" sz="1050" dirty="0" smtClean="0"/>
              <a:t>Sign</a:t>
            </a:r>
            <a:r>
              <a:rPr lang="en-US" sz="1050" baseline="-25000" dirty="0" smtClean="0"/>
              <a:t>54113</a:t>
            </a:r>
            <a:r>
              <a:rPr lang="en-US" sz="1050" dirty="0" smtClean="0"/>
              <a:t>(54113-&gt;3356, 151.101.193/24) </a:t>
            </a:r>
            <a:endParaRPr lang="en-US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2399663" y="1778127"/>
            <a:ext cx="22172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/>
              <a:t>Sign</a:t>
            </a:r>
            <a:r>
              <a:rPr lang="en-US" sz="1050" baseline="-25000" smtClean="0"/>
              <a:t>54113</a:t>
            </a:r>
            <a:r>
              <a:rPr lang="en-US" sz="1050" smtClean="0"/>
              <a:t>(54113, </a:t>
            </a:r>
            <a:r>
              <a:rPr lang="en-US" sz="1050" dirty="0" smtClean="0"/>
              <a:t>151.101.193/24) </a:t>
            </a:r>
            <a:endParaRPr 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357971" y="1769534"/>
            <a:ext cx="15600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54113, 151.101.193/24</a:t>
            </a:r>
            <a:endParaRPr lang="en-US" sz="1050" dirty="0"/>
          </a:p>
        </p:txBody>
      </p:sp>
      <p:sp>
        <p:nvSpPr>
          <p:cNvPr id="19" name="TextBox 18"/>
          <p:cNvSpPr txBox="1"/>
          <p:nvPr/>
        </p:nvSpPr>
        <p:spPr>
          <a:xfrm>
            <a:off x="592666" y="3530600"/>
            <a:ext cx="7560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RPKI on its own is relatively easy to deploy, more and more sites can have RPKI certs and corresponding ROAs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ROAs can be stored in a centralized database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Routers can decide to check them or not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No real network component to the revised protocol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Consider partial deployment of </a:t>
            </a:r>
            <a:r>
              <a:rPr lang="en-US" dirty="0" err="1" smtClean="0"/>
              <a:t>BGPSec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Many routers won’t have </a:t>
            </a:r>
            <a:r>
              <a:rPr lang="en-US" dirty="0" err="1" smtClean="0"/>
              <a:t>BGPSec</a:t>
            </a:r>
            <a:r>
              <a:rPr lang="en-US" dirty="0" smtClean="0"/>
              <a:t>, so routes won’t be signed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BGPSec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 bwMode="auto">
          <a:xfrm>
            <a:off x="5998866" y="509451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Uconn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13796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5502309" y="339865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CT Ed Net 22742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3950677" y="1582195"/>
            <a:ext cx="3103265" cy="15143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INTERNET2-TRANSITRAIL-CPS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11164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Cloud 8"/>
          <p:cNvSpPr/>
          <p:nvPr/>
        </p:nvSpPr>
        <p:spPr bwMode="auto">
          <a:xfrm>
            <a:off x="834523" y="1806850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LEVEL 3</a:t>
            </a:r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3356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605141" y="4213249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Fastly</a:t>
            </a:r>
            <a:endParaRPr lang="en-US" dirty="0" smtClean="0"/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54113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4" y="5776553"/>
            <a:ext cx="4947214" cy="8151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7897438">
            <a:off x="1866199" y="3259721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3"/>
            <a:endCxn id="6" idx="1"/>
          </p:cNvCxnSpPr>
          <p:nvPr/>
        </p:nvCxnSpPr>
        <p:spPr bwMode="auto">
          <a:xfrm flipH="1" flipV="1">
            <a:off x="6758353" y="4472683"/>
            <a:ext cx="496557" cy="68330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6" idx="3"/>
            <a:endCxn id="7" idx="1"/>
          </p:cNvCxnSpPr>
          <p:nvPr/>
        </p:nvCxnSpPr>
        <p:spPr bwMode="auto">
          <a:xfrm flipH="1" flipV="1">
            <a:off x="5502310" y="3094953"/>
            <a:ext cx="1256043" cy="36517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9" idx="0"/>
            <a:endCxn id="7" idx="2"/>
          </p:cNvCxnSpPr>
          <p:nvPr/>
        </p:nvCxnSpPr>
        <p:spPr bwMode="auto">
          <a:xfrm flipV="1">
            <a:off x="3190571" y="2339381"/>
            <a:ext cx="769732" cy="6855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7174524" y="1334052"/>
            <a:ext cx="1879041" cy="1394259"/>
            <a:chOff x="7174524" y="1334052"/>
            <a:chExt cx="1879041" cy="1394259"/>
          </a:xfrm>
        </p:grpSpPr>
        <p:sp>
          <p:nvSpPr>
            <p:cNvPr id="18" name="Triangle 17"/>
            <p:cNvSpPr/>
            <p:nvPr/>
          </p:nvSpPr>
          <p:spPr bwMode="auto">
            <a:xfrm>
              <a:off x="8481228" y="1334052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Triangle 11"/>
            <p:cNvSpPr/>
            <p:nvPr/>
          </p:nvSpPr>
          <p:spPr bwMode="auto">
            <a:xfrm>
              <a:off x="7436199" y="1334053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" name="Cloud 2"/>
            <p:cNvSpPr/>
            <p:nvPr/>
          </p:nvSpPr>
          <p:spPr bwMode="auto">
            <a:xfrm>
              <a:off x="7174524" y="1582799"/>
              <a:ext cx="1879041" cy="1145512"/>
            </a:xfrm>
            <a:prstGeom prst="cloud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Evil</a:t>
              </a:r>
              <a:r>
                <a:rPr kumimoji="0" 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 AS!!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66666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cxnSp>
        <p:nvCxnSpPr>
          <p:cNvPr id="8" name="Straight Arrow Connector 7"/>
          <p:cNvCxnSpPr>
            <a:stCxn id="3" idx="1"/>
            <a:endCxn id="6" idx="3"/>
          </p:cNvCxnSpPr>
          <p:nvPr/>
        </p:nvCxnSpPr>
        <p:spPr bwMode="auto">
          <a:xfrm flipH="1">
            <a:off x="6758353" y="2727091"/>
            <a:ext cx="1355692" cy="73303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 rot="19782033">
            <a:off x="9210788" y="2025180"/>
            <a:ext cx="116250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100" dirty="0" smtClean="0">
                <a:solidFill>
                  <a:srgbClr val="000000"/>
                </a:solidFill>
                <a:latin typeface="Menlo" charset="0"/>
              </a:rPr>
              <a:t>66666, 54113, 2</a:t>
            </a:r>
            <a:br>
              <a:rPr lang="nb-NO" sz="1100" dirty="0" smtClean="0">
                <a:solidFill>
                  <a:srgbClr val="000000"/>
                </a:solidFill>
                <a:latin typeface="Menlo" charset="0"/>
              </a:rPr>
            </a:br>
            <a:r>
              <a:rPr lang="fi-FI" sz="1100" dirty="0" smtClean="0"/>
              <a:t>151.101.193/24</a:t>
            </a:r>
            <a:endParaRPr lang="fi-FI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219314" y="3734697"/>
            <a:ext cx="3950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</a:t>
            </a:r>
            <a:r>
              <a:rPr lang="en-US" sz="1600" baseline="-25000" dirty="0" smtClean="0"/>
              <a:t>54113</a:t>
            </a:r>
            <a:r>
              <a:rPr lang="en-US" sz="1600" dirty="0" smtClean="0"/>
              <a:t>(54113-&gt;3356, 151.101.193/24) 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1143000" y="2938951"/>
            <a:ext cx="304800" cy="73392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3048001" y="4385733"/>
            <a:ext cx="2878014" cy="11091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What should CT Ed do?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Follow a short but unsigned route or follow a long but signed route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30358" y="344366"/>
            <a:ext cx="2523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New attack: announced unsigned route because I haven’t upgraded to </a:t>
            </a:r>
            <a:r>
              <a:rPr lang="en-US" sz="1600" dirty="0" err="1" smtClean="0"/>
              <a:t>BGPSec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757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 BGP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Prefer Customer paths over peer paths over provider paths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Prefer short routes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Tiebreak based on specificity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5257800" y="4969934"/>
            <a:ext cx="3539066" cy="6519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Where should security go?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753533" y="4775200"/>
            <a:ext cx="3539066" cy="19558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Survey of 100 network operators: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10% said its first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20% said second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41% said third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29% said fourth</a:t>
            </a:r>
          </a:p>
        </p:txBody>
      </p:sp>
    </p:spTree>
    <p:extLst>
      <p:ext uri="{BB962C8B-B14F-4D97-AF65-F5344CB8AC3E}">
        <p14:creationId xmlns:p14="http://schemas.microsoft.com/office/powerpoint/2010/main" val="66055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 BGP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Secure Route over Insecure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Prefer Customer paths over peer paths over provider paths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Prefer short routes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Tiebreak based on specificity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753533" y="5757334"/>
            <a:ext cx="5274734" cy="973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As long as announcements are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not being dropped this prevents if there is a secure route to </a:t>
            </a:r>
            <a:r>
              <a:rPr kumimoji="0" 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the destination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8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 BGP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Prefer Customer paths over peer paths over provider paths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Secure Route over Insecure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Prefer short routes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Tiebreak based on specificity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753533" y="5757334"/>
            <a:ext cx="5274734" cy="973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A customer can announce a prefix route now and still perform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an attack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0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dirty="0" err="1" smtClean="0"/>
              <a:t>BGPSec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 bwMode="auto">
          <a:xfrm>
            <a:off x="5998866" y="509451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Uconn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13796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5502309" y="339865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CT Ed Net 22742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3950677" y="1582195"/>
            <a:ext cx="3103265" cy="15143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INTERNET2-TRANSITRAIL-CPS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11164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Cloud 8"/>
          <p:cNvSpPr/>
          <p:nvPr/>
        </p:nvSpPr>
        <p:spPr bwMode="auto">
          <a:xfrm>
            <a:off x="834523" y="1806850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LEVEL 3</a:t>
            </a:r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3356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605141" y="4213249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Fastly</a:t>
            </a:r>
            <a:endParaRPr lang="en-US" dirty="0" smtClean="0"/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54113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4" y="5776553"/>
            <a:ext cx="4947214" cy="8151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7897438">
            <a:off x="1866199" y="3259721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3"/>
            <a:endCxn id="6" idx="1"/>
          </p:cNvCxnSpPr>
          <p:nvPr/>
        </p:nvCxnSpPr>
        <p:spPr bwMode="auto">
          <a:xfrm flipH="1" flipV="1">
            <a:off x="6758353" y="4472683"/>
            <a:ext cx="496557" cy="68330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6" idx="3"/>
            <a:endCxn id="7" idx="1"/>
          </p:cNvCxnSpPr>
          <p:nvPr/>
        </p:nvCxnSpPr>
        <p:spPr bwMode="auto">
          <a:xfrm flipH="1" flipV="1">
            <a:off x="5502310" y="3094953"/>
            <a:ext cx="1256043" cy="36517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9" idx="0"/>
            <a:endCxn id="7" idx="2"/>
          </p:cNvCxnSpPr>
          <p:nvPr/>
        </p:nvCxnSpPr>
        <p:spPr bwMode="auto">
          <a:xfrm flipV="1">
            <a:off x="3190571" y="2339381"/>
            <a:ext cx="769732" cy="6855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7174524" y="1334052"/>
            <a:ext cx="1879041" cy="1394259"/>
            <a:chOff x="7174524" y="1334052"/>
            <a:chExt cx="1879041" cy="1394259"/>
          </a:xfrm>
        </p:grpSpPr>
        <p:sp>
          <p:nvSpPr>
            <p:cNvPr id="18" name="Triangle 17"/>
            <p:cNvSpPr/>
            <p:nvPr/>
          </p:nvSpPr>
          <p:spPr bwMode="auto">
            <a:xfrm>
              <a:off x="8481228" y="1334052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Triangle 11"/>
            <p:cNvSpPr/>
            <p:nvPr/>
          </p:nvSpPr>
          <p:spPr bwMode="auto">
            <a:xfrm>
              <a:off x="7436199" y="1334053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" name="Cloud 2"/>
            <p:cNvSpPr/>
            <p:nvPr/>
          </p:nvSpPr>
          <p:spPr bwMode="auto">
            <a:xfrm>
              <a:off x="7174524" y="1582799"/>
              <a:ext cx="1879041" cy="1145512"/>
            </a:xfrm>
            <a:prstGeom prst="cloud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Evil</a:t>
              </a:r>
              <a:r>
                <a:rPr kumimoji="0" 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 AS!!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66666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cxnSp>
        <p:nvCxnSpPr>
          <p:cNvPr id="8" name="Straight Arrow Connector 7"/>
          <p:cNvCxnSpPr>
            <a:stCxn id="3" idx="1"/>
            <a:endCxn id="6" idx="3"/>
          </p:cNvCxnSpPr>
          <p:nvPr/>
        </p:nvCxnSpPr>
        <p:spPr bwMode="auto">
          <a:xfrm flipH="1">
            <a:off x="6758353" y="2727091"/>
            <a:ext cx="1355692" cy="73303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 rot="19782033">
            <a:off x="9210788" y="2025180"/>
            <a:ext cx="116250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100" dirty="0" smtClean="0">
                <a:solidFill>
                  <a:srgbClr val="000000"/>
                </a:solidFill>
                <a:latin typeface="Menlo" charset="0"/>
              </a:rPr>
              <a:t>66666, 54113, 2</a:t>
            </a:r>
            <a:br>
              <a:rPr lang="nb-NO" sz="1100" dirty="0" smtClean="0">
                <a:solidFill>
                  <a:srgbClr val="000000"/>
                </a:solidFill>
                <a:latin typeface="Menlo" charset="0"/>
              </a:rPr>
            </a:br>
            <a:r>
              <a:rPr lang="fi-FI" sz="1100" dirty="0" smtClean="0"/>
              <a:t>151.101.193/24</a:t>
            </a:r>
            <a:endParaRPr lang="fi-FI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219314" y="3734697"/>
            <a:ext cx="3950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</a:t>
            </a:r>
            <a:r>
              <a:rPr lang="en-US" sz="1600" baseline="-25000" dirty="0" smtClean="0"/>
              <a:t>54113</a:t>
            </a:r>
            <a:r>
              <a:rPr lang="en-US" sz="1600" dirty="0" smtClean="0"/>
              <a:t>(54113-&gt;3356, 151.101.193/24) 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1143000" y="2938951"/>
            <a:ext cx="304800" cy="73392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2988341" y="364248"/>
            <a:ext cx="2878014" cy="64837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Attack is valid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if security is 2</a:t>
            </a:r>
            <a:r>
              <a:rPr kumimoji="0" lang="en-US" sz="16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nd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or less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30358" y="344366"/>
            <a:ext cx="2523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New attack: announced unsigned route because I haven’t upgraded to </a:t>
            </a:r>
            <a:r>
              <a:rPr lang="en-US" sz="1600" dirty="0" err="1" smtClean="0"/>
              <a:t>BGPSec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5825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Covered the basics of BGP, economic incentives, how IP addresses are allocated on the Internet</a:t>
            </a:r>
          </a:p>
          <a:p>
            <a:r>
              <a:rPr lang="en-US" dirty="0" smtClean="0"/>
              <a:t>Showed that RPKI can prevent direct hijacking of IP prefixes</a:t>
            </a:r>
          </a:p>
          <a:p>
            <a:r>
              <a:rPr lang="en-US" dirty="0" smtClean="0"/>
              <a:t>Cannot prevent an AS announcing they have a path that doesn’t exist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45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Attacks when security is not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</a:t>
            </a:r>
            <a:r>
              <a:rPr lang="en-US" dirty="0" err="1" smtClean="0"/>
              <a:t>ASes</a:t>
            </a:r>
            <a:r>
              <a:rPr lang="en-US" dirty="0" smtClean="0"/>
              <a:t> are vulnerable to attack</a:t>
            </a:r>
          </a:p>
          <a:p>
            <a:r>
              <a:rPr lang="en-US" dirty="0" smtClean="0"/>
              <a:t>Vulnerability now depends entirely on network map</a:t>
            </a:r>
          </a:p>
          <a:p>
            <a:r>
              <a:rPr lang="en-US" dirty="0" smtClean="0"/>
              <a:t>Providers can stop many attacks by knowing what </a:t>
            </a:r>
            <a:r>
              <a:rPr lang="en-US" dirty="0" err="1" smtClean="0"/>
              <a:t>IPPrefixes</a:t>
            </a:r>
            <a:r>
              <a:rPr lang="en-US" dirty="0" smtClean="0"/>
              <a:t> their customers have </a:t>
            </a:r>
          </a:p>
          <a:p>
            <a:r>
              <a:rPr lang="en-US" dirty="0" smtClean="0"/>
              <a:t>However, if security is third, peers can still steal traffic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vulnerable?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1634067"/>
          </a:xfrm>
        </p:spPr>
        <p:txBody>
          <a:bodyPr/>
          <a:lstStyle/>
          <a:p>
            <a:r>
              <a:rPr lang="en-US" dirty="0" smtClean="0"/>
              <a:t>Consider an attacker that has at least two connections (harder for a provider to filter)</a:t>
            </a:r>
          </a:p>
          <a:p>
            <a:r>
              <a:rPr lang="en-US" dirty="0" smtClean="0"/>
              <a:t>Consider average AS that is being attacked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148670"/>
              </p:ext>
            </p:extLst>
          </p:nvPr>
        </p:nvGraphicFramePr>
        <p:xfrm>
          <a:off x="685802" y="3369734"/>
          <a:ext cx="7171265" cy="2237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2377"/>
                <a:gridCol w="966129"/>
                <a:gridCol w="1434253"/>
                <a:gridCol w="1434253"/>
                <a:gridCol w="1434253"/>
              </a:tblGrid>
              <a:tr h="3993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Complete </a:t>
                      </a:r>
                      <a:r>
                        <a:rPr lang="en-US" dirty="0" err="1" smtClean="0"/>
                        <a:t>BGPSec</a:t>
                      </a:r>
                      <a:r>
                        <a:rPr lang="en-US" baseline="0" dirty="0" smtClean="0"/>
                        <a:t> deployment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113 high degree </a:t>
                      </a:r>
                      <a:r>
                        <a:rPr lang="en-US" dirty="0" err="1" smtClean="0"/>
                        <a:t>ASes</a:t>
                      </a:r>
                      <a:r>
                        <a:rPr lang="en-US" dirty="0" smtClean="0"/>
                        <a:t> secure (50% of graph)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93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RPKI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BGPSec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RPKI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BGPSec</a:t>
                      </a:r>
                      <a:endParaRPr lang="en-US" dirty="0"/>
                    </a:p>
                  </a:txBody>
                  <a:tcPr/>
                </a:tc>
              </a:tr>
              <a:tr h="399344">
                <a:tc>
                  <a:txBody>
                    <a:bodyPr/>
                    <a:lstStyle/>
                    <a:p>
                      <a:r>
                        <a:rPr lang="en-US" dirty="0" smtClean="0"/>
                        <a:t>Security 1st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</a:tr>
              <a:tr h="399344">
                <a:tc>
                  <a:txBody>
                    <a:bodyPr/>
                    <a:lstStyle/>
                    <a:p>
                      <a:r>
                        <a:rPr lang="en-US" dirty="0" smtClean="0"/>
                        <a:t>2nd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61%</a:t>
                      </a:r>
                      <a:endParaRPr lang="en-US" dirty="0"/>
                    </a:p>
                  </a:txBody>
                  <a:tcPr/>
                </a:tc>
              </a:tr>
              <a:tr h="399344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en-US" baseline="30000" dirty="0" smtClean="0"/>
                        <a:t>rd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57</a:t>
                      </a:r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153450" y="5742657"/>
            <a:ext cx="5274734" cy="9736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Unless security is first,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BGPSec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does not provide much of an advantage over RPKI until full deployment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3169" y="5860158"/>
            <a:ext cx="34804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Results from “Is the Juice Worth </a:t>
            </a:r>
            <a:r>
              <a:rPr lang="en-US" sz="1400" smtClean="0"/>
              <a:t>the </a:t>
            </a:r>
            <a:br>
              <a:rPr lang="en-US" sz="1400" smtClean="0"/>
            </a:br>
            <a:r>
              <a:rPr lang="en-US" sz="1400" smtClean="0"/>
              <a:t>Squeeze </a:t>
            </a:r>
            <a:r>
              <a:rPr lang="en-US" sz="1400" dirty="0" err="1" smtClean="0"/>
              <a:t>BGPSec</a:t>
            </a:r>
            <a:r>
              <a:rPr lang="en-US" sz="1400" dirty="0" smtClean="0"/>
              <a:t> in Partial Deployment”</a:t>
            </a:r>
            <a:br>
              <a:rPr lang="en-US" sz="1400" dirty="0" smtClean="0"/>
            </a:br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err="1"/>
              <a:t>arxiv.org</a:t>
            </a:r>
            <a:r>
              <a:rPr lang="en-US" sz="1400" dirty="0"/>
              <a:t>/abs/1307.2690</a:t>
            </a:r>
          </a:p>
        </p:txBody>
      </p:sp>
    </p:spTree>
    <p:extLst>
      <p:ext uri="{BB962C8B-B14F-4D97-AF65-F5344CB8AC3E}">
        <p14:creationId xmlns:p14="http://schemas.microsoft.com/office/powerpoint/2010/main" val="88067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 Incentives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“First Mover Disadvantage,” first </a:t>
            </a:r>
            <a:r>
              <a:rPr lang="en-US" dirty="0" err="1" smtClean="0"/>
              <a:t>ASes</a:t>
            </a:r>
            <a:r>
              <a:rPr lang="en-US" dirty="0" smtClean="0"/>
              <a:t> to deploy </a:t>
            </a:r>
            <a:r>
              <a:rPr lang="en-US" dirty="0" err="1" smtClean="0"/>
              <a:t>BGPSec</a:t>
            </a:r>
            <a:r>
              <a:rPr lang="en-US" dirty="0" smtClean="0"/>
              <a:t> will incur significant cost without any real benefit to security </a:t>
            </a:r>
          </a:p>
          <a:p>
            <a:r>
              <a:rPr lang="en-US" dirty="0" smtClean="0"/>
              <a:t>Even if influential </a:t>
            </a:r>
            <a:r>
              <a:rPr lang="en-US" dirty="0" err="1" smtClean="0"/>
              <a:t>ASes</a:t>
            </a:r>
            <a:r>
              <a:rPr lang="en-US" dirty="0" smtClean="0"/>
              <a:t> adopt protocol incentive does not become strong until unsigned routes are not accepted</a:t>
            </a:r>
          </a:p>
          <a:p>
            <a:r>
              <a:rPr lang="en-US" dirty="0" smtClean="0"/>
              <a:t>This won’t happen until the majority of the graph can sign</a:t>
            </a:r>
          </a:p>
          <a:p>
            <a:r>
              <a:rPr lang="en-US" dirty="0" smtClean="0"/>
              <a:t>Additionally, the cryptographic and size overhead of BGP is a significant obstacle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0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33623"/>
            <a:ext cx="7772400" cy="1143000"/>
          </a:xfrm>
        </p:spPr>
        <p:txBody>
          <a:bodyPr/>
          <a:lstStyle/>
          <a:p>
            <a:r>
              <a:rPr lang="en-US" sz="4000" dirty="0" smtClean="0"/>
              <a:t>How RPKI changes the landscape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007533"/>
            <a:ext cx="7772400" cy="5240867"/>
          </a:xfrm>
        </p:spPr>
        <p:txBody>
          <a:bodyPr/>
          <a:lstStyle/>
          <a:p>
            <a:r>
              <a:rPr lang="en-US" dirty="0" smtClean="0"/>
              <a:t>RIRs (and their </a:t>
            </a:r>
            <a:r>
              <a:rPr lang="en-US" dirty="0" err="1" smtClean="0"/>
              <a:t>subdelegates</a:t>
            </a:r>
            <a:r>
              <a:rPr lang="en-US" dirty="0" smtClean="0"/>
              <a:t>) can stop traffic by revoking ROAs and RPKI certificates</a:t>
            </a:r>
          </a:p>
          <a:p>
            <a:pPr lvl="1"/>
            <a:r>
              <a:rPr lang="en-US" dirty="0" smtClean="0"/>
              <a:t>This was not possible before, IP allocations were one time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3149599"/>
            <a:ext cx="9753600" cy="3040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0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200" kern="0" smtClean="0"/>
              <a:t>States </a:t>
            </a:r>
            <a:r>
              <a:rPr lang="en-US" sz="2200" kern="0" dirty="0" smtClean="0"/>
              <a:t>seem to want the ability to takedown IP prefixes…</a:t>
            </a:r>
          </a:p>
          <a:p>
            <a:pPr lvl="1"/>
            <a:r>
              <a:rPr lang="en-US" sz="2200" kern="0" dirty="0" smtClean="0"/>
              <a:t>Dutch court ordered RIPE to lockdown prefixes registration (Nov’11)</a:t>
            </a:r>
          </a:p>
          <a:p>
            <a:pPr lvl="1"/>
            <a:r>
              <a:rPr lang="en-US" sz="2200" kern="0" dirty="0" smtClean="0"/>
              <a:t>US court issued a writ of attachment on Iran’s IP prefixes (June’14) </a:t>
            </a:r>
          </a:p>
          <a:p>
            <a:pPr lvl="1"/>
            <a:r>
              <a:rPr lang="en-US" sz="2200" kern="0" dirty="0" smtClean="0"/>
              <a:t>IP allocation does not reflect jurisdiction.</a:t>
            </a:r>
            <a:endParaRPr lang="en-US" sz="2200" b="1" kern="0" dirty="0" smtClean="0">
              <a:solidFill>
                <a:srgbClr val="008000"/>
              </a:solidFill>
            </a:endParaRPr>
          </a:p>
          <a:p>
            <a:pPr marL="457200" lvl="1" indent="0">
              <a:buFont typeface="Wingdings" pitchFamily="2" charset="2"/>
              <a:buNone/>
            </a:pPr>
            <a:endParaRPr lang="en-US" kern="0" dirty="0" smtClean="0"/>
          </a:p>
          <a:p>
            <a:pPr lvl="1"/>
            <a:endParaRPr lang="en-US" kern="0" dirty="0" smtClean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29200"/>
            <a:ext cx="7696200" cy="400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612" y="5201751"/>
            <a:ext cx="5210175" cy="213467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1600200" y="5062687"/>
            <a:ext cx="6148388" cy="1828800"/>
            <a:chOff x="-685800" y="4533650"/>
            <a:chExt cx="8991600" cy="1585159"/>
          </a:xfrm>
        </p:grpSpPr>
        <p:pic>
          <p:nvPicPr>
            <p:cNvPr id="11" name="Picture 2" descr="C:\Users\goldbe\Documents\Active_Research\RPKI\RPKIstudy\img\worldmap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85800" y="4533650"/>
              <a:ext cx="8991600" cy="158515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316665" y="4551589"/>
              <a:ext cx="8211539" cy="3734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latin typeface="+mj-lt"/>
                </a:rPr>
                <a:t># of RIPE ROAs by country </a:t>
              </a:r>
              <a:r>
                <a:rPr lang="en-US" sz="1200" b="1" dirty="0" smtClean="0">
                  <a:latin typeface="+mj-lt"/>
                </a:rPr>
                <a:t>(from our model RPKI)</a:t>
              </a:r>
              <a:endParaRPr lang="en-US" sz="2200" b="1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5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this new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Proposals to require consent of effected parties before a certificate can be revoked</a:t>
            </a:r>
          </a:p>
          <a:p>
            <a:r>
              <a:rPr lang="en-US" dirty="0" smtClean="0"/>
              <a:t>Inherent tradeoff between ability to revoke misbehaving AS and possibility of RPKI abuse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88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RPKI Deployment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2" y="1195284"/>
            <a:ext cx="7018867" cy="533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9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RPKI Deployment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75" y="1600200"/>
            <a:ext cx="6812850" cy="4648200"/>
          </a:xfrm>
        </p:spPr>
      </p:pic>
    </p:spTree>
    <p:extLst>
      <p:ext uri="{BB962C8B-B14F-4D97-AF65-F5344CB8AC3E}">
        <p14:creationId xmlns:p14="http://schemas.microsoft.com/office/powerpoint/2010/main" val="2557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62" y="0"/>
            <a:ext cx="7885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dirty="0" smtClean="0"/>
              <a:t>Prevented Attack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 bwMode="auto">
          <a:xfrm>
            <a:off x="5998866" y="509451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Uconn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13796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5502309" y="339865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CT Ed Net 22742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3950677" y="1582195"/>
            <a:ext cx="3103265" cy="15143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INTERNET2-TRANSITRAIL-CPS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11164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Cloud 8"/>
          <p:cNvSpPr/>
          <p:nvPr/>
        </p:nvSpPr>
        <p:spPr bwMode="auto">
          <a:xfrm>
            <a:off x="834523" y="1806850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LEVEL 3</a:t>
            </a:r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3356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605141" y="4213249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Fastly</a:t>
            </a:r>
            <a:endParaRPr lang="en-US" dirty="0" smtClean="0"/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54113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4" y="5776553"/>
            <a:ext cx="4947214" cy="8151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7897438">
            <a:off x="1866199" y="3259721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3"/>
            <a:endCxn id="6" idx="1"/>
          </p:cNvCxnSpPr>
          <p:nvPr/>
        </p:nvCxnSpPr>
        <p:spPr bwMode="auto">
          <a:xfrm flipH="1" flipV="1">
            <a:off x="6758353" y="4472683"/>
            <a:ext cx="496557" cy="68330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6" idx="3"/>
            <a:endCxn id="7" idx="1"/>
          </p:cNvCxnSpPr>
          <p:nvPr/>
        </p:nvCxnSpPr>
        <p:spPr bwMode="auto">
          <a:xfrm flipH="1" flipV="1">
            <a:off x="5502310" y="3094953"/>
            <a:ext cx="1256043" cy="36517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9" idx="0"/>
            <a:endCxn id="7" idx="2"/>
          </p:cNvCxnSpPr>
          <p:nvPr/>
        </p:nvCxnSpPr>
        <p:spPr bwMode="auto">
          <a:xfrm flipV="1">
            <a:off x="3190571" y="2339381"/>
            <a:ext cx="769732" cy="6855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7174524" y="1334052"/>
            <a:ext cx="1879041" cy="1394259"/>
            <a:chOff x="7174524" y="1334052"/>
            <a:chExt cx="1879041" cy="1394259"/>
          </a:xfrm>
        </p:grpSpPr>
        <p:sp>
          <p:nvSpPr>
            <p:cNvPr id="18" name="Triangle 17"/>
            <p:cNvSpPr/>
            <p:nvPr/>
          </p:nvSpPr>
          <p:spPr bwMode="auto">
            <a:xfrm>
              <a:off x="8481228" y="1334052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Triangle 11"/>
            <p:cNvSpPr/>
            <p:nvPr/>
          </p:nvSpPr>
          <p:spPr bwMode="auto">
            <a:xfrm>
              <a:off x="7436199" y="1334053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" name="Cloud 2"/>
            <p:cNvSpPr/>
            <p:nvPr/>
          </p:nvSpPr>
          <p:spPr bwMode="auto">
            <a:xfrm>
              <a:off x="7174524" y="1582799"/>
              <a:ext cx="1879041" cy="1145512"/>
            </a:xfrm>
            <a:prstGeom prst="cloud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Evil</a:t>
              </a:r>
              <a:r>
                <a:rPr kumimoji="0" 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 AS!!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66666</a:t>
              </a:r>
              <a:endParaRPr lang="en-US" baseline="0" dirty="0"/>
            </a:p>
          </p:txBody>
        </p:sp>
      </p:grpSp>
      <p:cxnSp>
        <p:nvCxnSpPr>
          <p:cNvPr id="8" name="Straight Arrow Connector 7"/>
          <p:cNvCxnSpPr>
            <a:stCxn id="3" idx="1"/>
            <a:endCxn id="6" idx="3"/>
          </p:cNvCxnSpPr>
          <p:nvPr/>
        </p:nvCxnSpPr>
        <p:spPr bwMode="auto">
          <a:xfrm flipH="1">
            <a:off x="6758353" y="2727091"/>
            <a:ext cx="1355692" cy="73303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 rot="19782033">
            <a:off x="6425780" y="2761612"/>
            <a:ext cx="16046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100" smtClean="0">
                <a:solidFill>
                  <a:srgbClr val="000000"/>
                </a:solidFill>
                <a:latin typeface="Menlo" charset="0"/>
              </a:rPr>
              <a:t>66666, 1, 151.101.193.0/24</a:t>
            </a:r>
            <a:endParaRPr lang="nb-NO" sz="1100" dirty="0">
              <a:solidFill>
                <a:srgbClr val="000000"/>
              </a:solidFill>
              <a:latin typeface="Menlo" charset="0"/>
            </a:endParaRPr>
          </a:p>
        </p:txBody>
      </p:sp>
      <p:cxnSp>
        <p:nvCxnSpPr>
          <p:cNvPr id="20" name="Curved Connector 19"/>
          <p:cNvCxnSpPr/>
          <p:nvPr/>
        </p:nvCxnSpPr>
        <p:spPr bwMode="auto">
          <a:xfrm rot="16200000" flipV="1">
            <a:off x="6576343" y="4415529"/>
            <a:ext cx="1062137" cy="657578"/>
          </a:xfrm>
          <a:prstGeom prst="curvedConnector3">
            <a:avLst>
              <a:gd name="adj1" fmla="val 50000"/>
            </a:avLst>
          </a:prstGeom>
          <a:noFill/>
          <a:ln w="730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73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dirty="0" smtClean="0"/>
              <a:t>Feasible Attack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 bwMode="auto">
          <a:xfrm>
            <a:off x="5998866" y="509451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Uconn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13796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5502309" y="339865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CT Ed Net 22742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3950677" y="1582195"/>
            <a:ext cx="3103265" cy="15143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INTERNET2-TRANSITRAIL-CPS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11164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Cloud 8"/>
          <p:cNvSpPr/>
          <p:nvPr/>
        </p:nvSpPr>
        <p:spPr bwMode="auto">
          <a:xfrm>
            <a:off x="834523" y="1806850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LEVEL 3</a:t>
            </a:r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3356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605141" y="4213249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Fastly</a:t>
            </a:r>
            <a:endParaRPr lang="en-US" dirty="0" smtClean="0"/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54113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4" y="5776553"/>
            <a:ext cx="4947214" cy="8151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7897438">
            <a:off x="1866199" y="3259721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3"/>
            <a:endCxn id="6" idx="1"/>
          </p:cNvCxnSpPr>
          <p:nvPr/>
        </p:nvCxnSpPr>
        <p:spPr bwMode="auto">
          <a:xfrm flipH="1" flipV="1">
            <a:off x="6758353" y="4472683"/>
            <a:ext cx="496557" cy="68330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6" idx="3"/>
            <a:endCxn id="7" idx="1"/>
          </p:cNvCxnSpPr>
          <p:nvPr/>
        </p:nvCxnSpPr>
        <p:spPr bwMode="auto">
          <a:xfrm flipH="1" flipV="1">
            <a:off x="5502310" y="3094953"/>
            <a:ext cx="1256043" cy="36517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9" idx="0"/>
            <a:endCxn id="7" idx="2"/>
          </p:cNvCxnSpPr>
          <p:nvPr/>
        </p:nvCxnSpPr>
        <p:spPr bwMode="auto">
          <a:xfrm flipV="1">
            <a:off x="3190571" y="2339381"/>
            <a:ext cx="769732" cy="6855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7174524" y="1334052"/>
            <a:ext cx="1879041" cy="1394259"/>
            <a:chOff x="7174524" y="1334052"/>
            <a:chExt cx="1879041" cy="1394259"/>
          </a:xfrm>
        </p:grpSpPr>
        <p:sp>
          <p:nvSpPr>
            <p:cNvPr id="18" name="Triangle 17"/>
            <p:cNvSpPr/>
            <p:nvPr/>
          </p:nvSpPr>
          <p:spPr bwMode="auto">
            <a:xfrm>
              <a:off x="8481228" y="1334052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Triangle 11"/>
            <p:cNvSpPr/>
            <p:nvPr/>
          </p:nvSpPr>
          <p:spPr bwMode="auto">
            <a:xfrm>
              <a:off x="7436199" y="1334053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" name="Cloud 2"/>
            <p:cNvSpPr/>
            <p:nvPr/>
          </p:nvSpPr>
          <p:spPr bwMode="auto">
            <a:xfrm>
              <a:off x="7174524" y="1582799"/>
              <a:ext cx="1879041" cy="1145512"/>
            </a:xfrm>
            <a:prstGeom prst="cloud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Evil</a:t>
              </a:r>
              <a:r>
                <a:rPr kumimoji="0" 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 AS!!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66666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cxnSp>
        <p:nvCxnSpPr>
          <p:cNvPr id="8" name="Straight Arrow Connector 7"/>
          <p:cNvCxnSpPr>
            <a:stCxn id="3" idx="1"/>
            <a:endCxn id="6" idx="3"/>
          </p:cNvCxnSpPr>
          <p:nvPr/>
        </p:nvCxnSpPr>
        <p:spPr bwMode="auto">
          <a:xfrm flipH="1">
            <a:off x="6758353" y="2727091"/>
            <a:ext cx="1355692" cy="73303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 rot="19782033">
            <a:off x="6557779" y="2645867"/>
            <a:ext cx="116250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100" dirty="0" smtClean="0">
                <a:solidFill>
                  <a:srgbClr val="000000"/>
                </a:solidFill>
                <a:latin typeface="Menlo" charset="0"/>
              </a:rPr>
              <a:t>66666, 54113, 2</a:t>
            </a:r>
            <a:br>
              <a:rPr lang="nb-NO" sz="1100" dirty="0" smtClean="0">
                <a:solidFill>
                  <a:srgbClr val="000000"/>
                </a:solidFill>
                <a:latin typeface="Menlo" charset="0"/>
              </a:rPr>
            </a:br>
            <a:r>
              <a:rPr lang="fi-FI" sz="1100" dirty="0" smtClean="0"/>
              <a:t>151.101.193/24</a:t>
            </a:r>
            <a:endParaRPr lang="fi-FI" sz="1100" dirty="0"/>
          </a:p>
        </p:txBody>
      </p:sp>
      <p:cxnSp>
        <p:nvCxnSpPr>
          <p:cNvPr id="20" name="Curved Connector 19"/>
          <p:cNvCxnSpPr/>
          <p:nvPr/>
        </p:nvCxnSpPr>
        <p:spPr bwMode="auto">
          <a:xfrm rot="16200000" flipV="1">
            <a:off x="6576343" y="4415529"/>
            <a:ext cx="1062137" cy="657578"/>
          </a:xfrm>
          <a:prstGeom prst="curvedConnector3">
            <a:avLst>
              <a:gd name="adj1" fmla="val 50000"/>
            </a:avLst>
          </a:prstGeom>
          <a:noFill/>
          <a:ln w="730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7669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smtClean="0"/>
              <a:t>Prefix Filtering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 bwMode="auto">
          <a:xfrm>
            <a:off x="5998866" y="509451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Uconn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13796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5502309" y="339865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CT Ed Net 22742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3950677" y="1582195"/>
            <a:ext cx="3103265" cy="15143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INTERNET2-TRANSITRAIL-CPS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11164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Cloud 8"/>
          <p:cNvSpPr/>
          <p:nvPr/>
        </p:nvSpPr>
        <p:spPr bwMode="auto">
          <a:xfrm>
            <a:off x="834523" y="1806850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LEVEL 3</a:t>
            </a:r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3356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605141" y="4213249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Fastly</a:t>
            </a:r>
            <a:endParaRPr lang="en-US" dirty="0" smtClean="0"/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54113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4" y="5776553"/>
            <a:ext cx="4947214" cy="8151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7897438">
            <a:off x="1866199" y="3259721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3"/>
            <a:endCxn id="6" idx="1"/>
          </p:cNvCxnSpPr>
          <p:nvPr/>
        </p:nvCxnSpPr>
        <p:spPr bwMode="auto">
          <a:xfrm flipH="1" flipV="1">
            <a:off x="6758353" y="4472683"/>
            <a:ext cx="496557" cy="68330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6" idx="3"/>
            <a:endCxn id="7" idx="1"/>
          </p:cNvCxnSpPr>
          <p:nvPr/>
        </p:nvCxnSpPr>
        <p:spPr bwMode="auto">
          <a:xfrm flipH="1" flipV="1">
            <a:off x="5502310" y="3094953"/>
            <a:ext cx="1256043" cy="36517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9" idx="0"/>
            <a:endCxn id="7" idx="2"/>
          </p:cNvCxnSpPr>
          <p:nvPr/>
        </p:nvCxnSpPr>
        <p:spPr bwMode="auto">
          <a:xfrm flipV="1">
            <a:off x="3190571" y="2339381"/>
            <a:ext cx="769732" cy="6855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7174524" y="1334052"/>
            <a:ext cx="1879041" cy="1394259"/>
            <a:chOff x="7174524" y="1334052"/>
            <a:chExt cx="1879041" cy="1394259"/>
          </a:xfrm>
        </p:grpSpPr>
        <p:sp>
          <p:nvSpPr>
            <p:cNvPr id="18" name="Triangle 17"/>
            <p:cNvSpPr/>
            <p:nvPr/>
          </p:nvSpPr>
          <p:spPr bwMode="auto">
            <a:xfrm>
              <a:off x="8481228" y="1334052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Triangle 11"/>
            <p:cNvSpPr/>
            <p:nvPr/>
          </p:nvSpPr>
          <p:spPr bwMode="auto">
            <a:xfrm>
              <a:off x="7436199" y="1334053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" name="Cloud 2"/>
            <p:cNvSpPr/>
            <p:nvPr/>
          </p:nvSpPr>
          <p:spPr bwMode="auto">
            <a:xfrm>
              <a:off x="7174524" y="1582799"/>
              <a:ext cx="1879041" cy="1145512"/>
            </a:xfrm>
            <a:prstGeom prst="cloud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Evil</a:t>
              </a:r>
              <a:r>
                <a:rPr kumimoji="0" 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 AS!!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66666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cxnSp>
        <p:nvCxnSpPr>
          <p:cNvPr id="8" name="Straight Arrow Connector 7"/>
          <p:cNvCxnSpPr>
            <a:stCxn id="3" idx="1"/>
            <a:endCxn id="6" idx="3"/>
          </p:cNvCxnSpPr>
          <p:nvPr/>
        </p:nvCxnSpPr>
        <p:spPr bwMode="auto">
          <a:xfrm flipH="1">
            <a:off x="6758353" y="2727091"/>
            <a:ext cx="1355692" cy="73303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 rot="19782033">
            <a:off x="6557779" y="2645867"/>
            <a:ext cx="116250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100" dirty="0" smtClean="0">
                <a:solidFill>
                  <a:srgbClr val="000000"/>
                </a:solidFill>
                <a:latin typeface="Menlo" charset="0"/>
              </a:rPr>
              <a:t>66666, 54113, 2</a:t>
            </a:r>
            <a:br>
              <a:rPr lang="nb-NO" sz="1100" dirty="0" smtClean="0">
                <a:solidFill>
                  <a:srgbClr val="000000"/>
                </a:solidFill>
                <a:latin typeface="Menlo" charset="0"/>
              </a:rPr>
            </a:br>
            <a:r>
              <a:rPr lang="fi-FI" sz="1100" dirty="0" smtClean="0"/>
              <a:t>151.101.193/24</a:t>
            </a:r>
            <a:endParaRPr lang="fi-FI" sz="1100" dirty="0"/>
          </a:p>
        </p:txBody>
      </p:sp>
      <p:cxnSp>
        <p:nvCxnSpPr>
          <p:cNvPr id="20" name="Curved Connector 19"/>
          <p:cNvCxnSpPr/>
          <p:nvPr/>
        </p:nvCxnSpPr>
        <p:spPr bwMode="auto">
          <a:xfrm rot="16200000" flipV="1">
            <a:off x="6576343" y="4415529"/>
            <a:ext cx="1062137" cy="657578"/>
          </a:xfrm>
          <a:prstGeom prst="curvedConnector3">
            <a:avLst>
              <a:gd name="adj1" fmla="val 50000"/>
            </a:avLst>
          </a:prstGeom>
          <a:noFill/>
          <a:ln w="7302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Rectangle 21"/>
          <p:cNvSpPr/>
          <p:nvPr/>
        </p:nvSpPr>
        <p:spPr bwMode="auto">
          <a:xfrm>
            <a:off x="5239767" y="70232"/>
            <a:ext cx="3813798" cy="126382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Many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</a:t>
            </a:r>
            <a:r>
              <a:rPr kumimoji="0" lang="en-US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ASes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are called “stubs” they have no customers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baseline="0" dirty="0" smtClean="0"/>
              <a:t>Prefix</a:t>
            </a:r>
            <a:r>
              <a:rPr lang="en-US" sz="1600" dirty="0" smtClean="0"/>
              <a:t> Filtering: only ROAs should be accepted from stubs, means only non stubs can execute this attack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8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Feasible Attack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RPKI and ROAs do little to stop an AS from announcing it can:</a:t>
            </a:r>
          </a:p>
          <a:p>
            <a:pPr lvl="1"/>
            <a:r>
              <a:rPr lang="en-US" dirty="0" smtClean="0"/>
              <a:t>Route to a location it has no path to</a:t>
            </a:r>
          </a:p>
          <a:p>
            <a:pPr lvl="1"/>
            <a:r>
              <a:rPr lang="en-US" dirty="0" smtClean="0"/>
              <a:t>Lying about the quality of its path to attract traffic</a:t>
            </a:r>
          </a:p>
          <a:p>
            <a:r>
              <a:rPr lang="en-US" dirty="0" smtClean="0"/>
              <a:t>The issue is that we created a mechanism to establish IP ownership not path validity</a:t>
            </a:r>
          </a:p>
          <a:p>
            <a:r>
              <a:rPr lang="en-US" dirty="0" smtClean="0"/>
              <a:t>Need a mechanism to validate a path</a:t>
            </a:r>
          </a:p>
          <a:p>
            <a:pPr lvl="1"/>
            <a:r>
              <a:rPr lang="en-US" dirty="0" smtClean="0"/>
              <a:t>Lets take a first attempt</a:t>
            </a:r>
          </a:p>
          <a:p>
            <a:pPr lvl="1"/>
            <a:r>
              <a:rPr lang="en-US" dirty="0" smtClean="0"/>
              <a:t>Exercise: What should we do?</a:t>
            </a:r>
          </a:p>
        </p:txBody>
      </p:sp>
    </p:spTree>
    <p:extLst>
      <p:ext uri="{BB962C8B-B14F-4D97-AF65-F5344CB8AC3E}">
        <p14:creationId xmlns:p14="http://schemas.microsoft.com/office/powerpoint/2010/main" val="1396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dirty="0" smtClean="0"/>
              <a:t>Potential Defense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 bwMode="auto">
          <a:xfrm>
            <a:off x="5998866" y="509451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Uconn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13796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5502309" y="339865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CT Ed Net 22742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3950677" y="1582195"/>
            <a:ext cx="3103265" cy="15143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INTERNET2-TRANSITRAIL-CPS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11164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Cloud 8"/>
          <p:cNvSpPr/>
          <p:nvPr/>
        </p:nvSpPr>
        <p:spPr bwMode="auto">
          <a:xfrm>
            <a:off x="834523" y="1806850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LEVEL 3</a:t>
            </a:r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3356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605141" y="4213249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Fastly</a:t>
            </a:r>
            <a:endParaRPr lang="en-US" dirty="0" smtClean="0"/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54113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4" y="5776553"/>
            <a:ext cx="4947214" cy="8151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7897438">
            <a:off x="1866199" y="3259721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3"/>
            <a:endCxn id="6" idx="1"/>
          </p:cNvCxnSpPr>
          <p:nvPr/>
        </p:nvCxnSpPr>
        <p:spPr bwMode="auto">
          <a:xfrm flipH="1" flipV="1">
            <a:off x="6758353" y="4472683"/>
            <a:ext cx="496557" cy="68330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6" idx="3"/>
            <a:endCxn id="7" idx="1"/>
          </p:cNvCxnSpPr>
          <p:nvPr/>
        </p:nvCxnSpPr>
        <p:spPr bwMode="auto">
          <a:xfrm flipH="1" flipV="1">
            <a:off x="5502310" y="3094953"/>
            <a:ext cx="1256043" cy="36517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9" idx="0"/>
            <a:endCxn id="7" idx="2"/>
          </p:cNvCxnSpPr>
          <p:nvPr/>
        </p:nvCxnSpPr>
        <p:spPr bwMode="auto">
          <a:xfrm flipV="1">
            <a:off x="3190571" y="2339381"/>
            <a:ext cx="769732" cy="6855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7174524" y="1334052"/>
            <a:ext cx="1879041" cy="1394259"/>
            <a:chOff x="7174524" y="1334052"/>
            <a:chExt cx="1879041" cy="1394259"/>
          </a:xfrm>
        </p:grpSpPr>
        <p:sp>
          <p:nvSpPr>
            <p:cNvPr id="18" name="Triangle 17"/>
            <p:cNvSpPr/>
            <p:nvPr/>
          </p:nvSpPr>
          <p:spPr bwMode="auto">
            <a:xfrm>
              <a:off x="8481228" y="1334052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Triangle 11"/>
            <p:cNvSpPr/>
            <p:nvPr/>
          </p:nvSpPr>
          <p:spPr bwMode="auto">
            <a:xfrm>
              <a:off x="7436199" y="1334053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" name="Cloud 2"/>
            <p:cNvSpPr/>
            <p:nvPr/>
          </p:nvSpPr>
          <p:spPr bwMode="auto">
            <a:xfrm>
              <a:off x="7174524" y="1582799"/>
              <a:ext cx="1879041" cy="1145512"/>
            </a:xfrm>
            <a:prstGeom prst="cloud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Evil</a:t>
              </a:r>
              <a:r>
                <a:rPr kumimoji="0" 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 AS!!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66666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cxnSp>
        <p:nvCxnSpPr>
          <p:cNvPr id="8" name="Straight Arrow Connector 7"/>
          <p:cNvCxnSpPr>
            <a:stCxn id="3" idx="1"/>
            <a:endCxn id="6" idx="3"/>
          </p:cNvCxnSpPr>
          <p:nvPr/>
        </p:nvCxnSpPr>
        <p:spPr bwMode="auto">
          <a:xfrm flipH="1">
            <a:off x="6758353" y="2727091"/>
            <a:ext cx="1355692" cy="73303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 rot="19782033">
            <a:off x="9210788" y="2025180"/>
            <a:ext cx="116250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100" dirty="0" smtClean="0">
                <a:solidFill>
                  <a:srgbClr val="000000"/>
                </a:solidFill>
                <a:latin typeface="Menlo" charset="0"/>
              </a:rPr>
              <a:t>66666, 54113, 2</a:t>
            </a:r>
            <a:br>
              <a:rPr lang="nb-NO" sz="1100" dirty="0" smtClean="0">
                <a:solidFill>
                  <a:srgbClr val="000000"/>
                </a:solidFill>
                <a:latin typeface="Menlo" charset="0"/>
              </a:rPr>
            </a:br>
            <a:r>
              <a:rPr lang="fi-FI" sz="1100" dirty="0" smtClean="0"/>
              <a:t>151.101.193/24</a:t>
            </a:r>
            <a:endParaRPr lang="fi-FI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219314" y="3734697"/>
            <a:ext cx="3286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</a:t>
            </a:r>
            <a:r>
              <a:rPr lang="en-US" sz="1600" baseline="-25000" dirty="0" smtClean="0"/>
              <a:t>54113</a:t>
            </a:r>
            <a:r>
              <a:rPr lang="en-US" sz="1600" dirty="0" smtClean="0"/>
              <a:t>(54113, 151.101.193/24) 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1143000" y="2938951"/>
            <a:ext cx="304800" cy="73392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1435520" y="1157050"/>
            <a:ext cx="3804247" cy="661806"/>
            <a:chOff x="1435520" y="1157050"/>
            <a:chExt cx="3804247" cy="661806"/>
          </a:xfrm>
        </p:grpSpPr>
        <p:sp>
          <p:nvSpPr>
            <p:cNvPr id="23" name="TextBox 22"/>
            <p:cNvSpPr txBox="1"/>
            <p:nvPr/>
          </p:nvSpPr>
          <p:spPr>
            <a:xfrm>
              <a:off x="1435520" y="1157050"/>
              <a:ext cx="38042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Sign</a:t>
              </a:r>
              <a:r>
                <a:rPr lang="en-US" sz="1600" baseline="-25000" dirty="0" smtClean="0"/>
                <a:t>3356</a:t>
              </a:r>
              <a:r>
                <a:rPr lang="en-US" sz="1600" dirty="0" smtClean="0"/>
                <a:t>(3356, 54113, 151.101.193/24)</a:t>
              </a:r>
              <a:br>
                <a:rPr lang="en-US" sz="1600" dirty="0" smtClean="0"/>
              </a:br>
              <a:r>
                <a:rPr lang="en-US" sz="1600" dirty="0" smtClean="0"/>
                <a:t>Sign</a:t>
              </a:r>
              <a:r>
                <a:rPr lang="en-US" sz="1600" baseline="-25000" dirty="0" smtClean="0"/>
                <a:t>54113</a:t>
              </a:r>
              <a:r>
                <a:rPr lang="en-US" sz="1600" dirty="0" smtClean="0"/>
                <a:t>(54113, 151.101.193/24) </a:t>
              </a:r>
              <a:endParaRPr lang="en-US" sz="1600" dirty="0"/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2906725" y="1811343"/>
              <a:ext cx="1394342" cy="7513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0" name="TextBox 29"/>
          <p:cNvSpPr txBox="1"/>
          <p:nvPr/>
        </p:nvSpPr>
        <p:spPr>
          <a:xfrm>
            <a:off x="3018227" y="4482307"/>
            <a:ext cx="35637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Sign</a:t>
            </a:r>
            <a:r>
              <a:rPr lang="en-US" sz="1400" baseline="-25000" dirty="0" smtClean="0"/>
              <a:t>22742</a:t>
            </a:r>
            <a:r>
              <a:rPr lang="en-US" sz="1400" dirty="0" smtClean="0"/>
              <a:t>(22742, 11164, 33356, 54113,</a:t>
            </a:r>
            <a:r>
              <a:rPr lang="mr-IN" sz="1400" dirty="0" smtClean="0"/>
              <a:t>…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Sign</a:t>
            </a:r>
            <a:r>
              <a:rPr lang="en-US" sz="1400" baseline="-25000" dirty="0" smtClean="0"/>
              <a:t>11164</a:t>
            </a:r>
            <a:r>
              <a:rPr lang="en-US" sz="1400" dirty="0" smtClean="0"/>
              <a:t>(11164, 3356,54113,</a:t>
            </a:r>
            <a:r>
              <a:rPr lang="mr-IN" sz="1400" dirty="0" smtClean="0"/>
              <a:t>…</a:t>
            </a:r>
            <a:r>
              <a:rPr lang="en-US" sz="1400" dirty="0" smtClean="0"/>
              <a:t>)</a:t>
            </a:r>
          </a:p>
          <a:p>
            <a:r>
              <a:rPr lang="en-US" sz="1400" dirty="0" smtClean="0"/>
              <a:t>Sign</a:t>
            </a:r>
            <a:r>
              <a:rPr lang="en-US" sz="1400" baseline="-25000" dirty="0" smtClean="0"/>
              <a:t>3356</a:t>
            </a:r>
            <a:r>
              <a:rPr lang="en-US" sz="1400" dirty="0" smtClean="0"/>
              <a:t>(3356, 54113, 151.101.193/24)</a:t>
            </a:r>
            <a:br>
              <a:rPr lang="en-US" sz="1400" dirty="0" smtClean="0"/>
            </a:br>
            <a:r>
              <a:rPr lang="en-US" sz="1400" dirty="0" smtClean="0"/>
              <a:t>Sign</a:t>
            </a:r>
            <a:r>
              <a:rPr lang="en-US" sz="1400" baseline="-25000" dirty="0" smtClean="0"/>
              <a:t>54113</a:t>
            </a:r>
            <a:r>
              <a:rPr lang="en-US" sz="1400" dirty="0" smtClean="0"/>
              <a:t>(54113, 151.101.193/24) </a:t>
            </a:r>
            <a:endParaRPr lang="en-US" sz="1400" dirty="0"/>
          </a:p>
        </p:txBody>
      </p:sp>
      <p:sp>
        <p:nvSpPr>
          <p:cNvPr id="32" name="Rectangle 31"/>
          <p:cNvSpPr/>
          <p:nvPr/>
        </p:nvSpPr>
        <p:spPr bwMode="auto">
          <a:xfrm>
            <a:off x="5239767" y="280973"/>
            <a:ext cx="3813798" cy="105307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Route announcements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have grown from linear to quadratic in size</a:t>
            </a:r>
          </a:p>
          <a:p>
            <a:pPr marL="285750" marR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lang="en-US" sz="1600" baseline="0" dirty="0" smtClean="0"/>
              <a:t>Have multiple</a:t>
            </a:r>
            <a:r>
              <a:rPr lang="en-US" sz="1600" dirty="0" smtClean="0"/>
              <a:t> cryptographic signatures to send and verify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60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16200"/>
            <a:ext cx="7772400" cy="1143000"/>
          </a:xfrm>
        </p:spPr>
        <p:txBody>
          <a:bodyPr/>
          <a:lstStyle/>
          <a:p>
            <a:r>
              <a:rPr lang="en-US" dirty="0" smtClean="0"/>
              <a:t>What did we accomplish?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r>
              <a:rPr lang="en-US" dirty="0" smtClean="0"/>
              <a:t>Potential Defense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 bwMode="auto">
          <a:xfrm>
            <a:off x="5998866" y="509451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Uconn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13796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5502309" y="3398654"/>
            <a:ext cx="2512088" cy="1075174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CT Ed Net 22742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3950677" y="1582195"/>
            <a:ext cx="3103265" cy="15143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INTERNET2-TRANSITRAIL-CPS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11164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Cloud 8"/>
          <p:cNvSpPr/>
          <p:nvPr/>
        </p:nvSpPr>
        <p:spPr bwMode="auto">
          <a:xfrm>
            <a:off x="834523" y="1806850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LEVEL 3</a:t>
            </a:r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3356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605141" y="4213249"/>
            <a:ext cx="2358013" cy="1202171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Fastly</a:t>
            </a:r>
            <a:endParaRPr lang="en-US" dirty="0" smtClean="0"/>
          </a:p>
          <a:p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54113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4" y="5776553"/>
            <a:ext cx="4947214" cy="81516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7897438">
            <a:off x="1866199" y="3259721"/>
            <a:ext cx="357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mtClean="0"/>
              <a:t>…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4" idx="3"/>
            <a:endCxn id="6" idx="1"/>
          </p:cNvCxnSpPr>
          <p:nvPr/>
        </p:nvCxnSpPr>
        <p:spPr bwMode="auto">
          <a:xfrm flipH="1" flipV="1">
            <a:off x="6758353" y="4472683"/>
            <a:ext cx="496557" cy="68330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6" idx="3"/>
            <a:endCxn id="7" idx="1"/>
          </p:cNvCxnSpPr>
          <p:nvPr/>
        </p:nvCxnSpPr>
        <p:spPr bwMode="auto">
          <a:xfrm flipH="1" flipV="1">
            <a:off x="5502310" y="3094953"/>
            <a:ext cx="1256043" cy="36517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9" idx="0"/>
            <a:endCxn id="7" idx="2"/>
          </p:cNvCxnSpPr>
          <p:nvPr/>
        </p:nvCxnSpPr>
        <p:spPr bwMode="auto">
          <a:xfrm flipV="1">
            <a:off x="3190571" y="2339381"/>
            <a:ext cx="769732" cy="6855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grpSp>
        <p:nvGrpSpPr>
          <p:cNvPr id="15" name="Group 14"/>
          <p:cNvGrpSpPr/>
          <p:nvPr/>
        </p:nvGrpSpPr>
        <p:grpSpPr>
          <a:xfrm>
            <a:off x="7174524" y="1334052"/>
            <a:ext cx="1879041" cy="1394259"/>
            <a:chOff x="7174524" y="1334052"/>
            <a:chExt cx="1879041" cy="1394259"/>
          </a:xfrm>
        </p:grpSpPr>
        <p:sp>
          <p:nvSpPr>
            <p:cNvPr id="18" name="Triangle 17"/>
            <p:cNvSpPr/>
            <p:nvPr/>
          </p:nvSpPr>
          <p:spPr bwMode="auto">
            <a:xfrm>
              <a:off x="8481228" y="1334052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Triangle 11"/>
            <p:cNvSpPr/>
            <p:nvPr/>
          </p:nvSpPr>
          <p:spPr bwMode="auto">
            <a:xfrm>
              <a:off x="7436199" y="1334053"/>
              <a:ext cx="231112" cy="438865"/>
            </a:xfrm>
            <a:prstGeom prst="triangl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" name="Cloud 2"/>
            <p:cNvSpPr/>
            <p:nvPr/>
          </p:nvSpPr>
          <p:spPr bwMode="auto">
            <a:xfrm>
              <a:off x="7174524" y="1582799"/>
              <a:ext cx="1879041" cy="1145512"/>
            </a:xfrm>
            <a:prstGeom prst="cloud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Evil</a:t>
              </a:r>
              <a:r>
                <a:rPr kumimoji="0" 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 AS!!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66666</a:t>
              </a:r>
              <a:endPara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cxnSp>
        <p:nvCxnSpPr>
          <p:cNvPr id="8" name="Straight Arrow Connector 7"/>
          <p:cNvCxnSpPr>
            <a:stCxn id="3" idx="1"/>
            <a:endCxn id="6" idx="3"/>
          </p:cNvCxnSpPr>
          <p:nvPr/>
        </p:nvCxnSpPr>
        <p:spPr bwMode="auto">
          <a:xfrm flipH="1">
            <a:off x="6758353" y="2727091"/>
            <a:ext cx="1355692" cy="73303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 rot="19782033">
            <a:off x="9210788" y="2025180"/>
            <a:ext cx="116250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100" dirty="0" smtClean="0">
                <a:solidFill>
                  <a:srgbClr val="000000"/>
                </a:solidFill>
                <a:latin typeface="Menlo" charset="0"/>
              </a:rPr>
              <a:t>66666, 54113, 2</a:t>
            </a:r>
            <a:br>
              <a:rPr lang="nb-NO" sz="1100" dirty="0" smtClean="0">
                <a:solidFill>
                  <a:srgbClr val="000000"/>
                </a:solidFill>
                <a:latin typeface="Menlo" charset="0"/>
              </a:rPr>
            </a:br>
            <a:r>
              <a:rPr lang="fi-FI" sz="1100" dirty="0" smtClean="0"/>
              <a:t>151.101.193/24</a:t>
            </a:r>
            <a:endParaRPr lang="fi-FI" sz="1100" dirty="0"/>
          </a:p>
        </p:txBody>
      </p:sp>
      <p:sp>
        <p:nvSpPr>
          <p:cNvPr id="5" name="TextBox 4"/>
          <p:cNvSpPr txBox="1"/>
          <p:nvPr/>
        </p:nvSpPr>
        <p:spPr>
          <a:xfrm>
            <a:off x="219314" y="3734697"/>
            <a:ext cx="3286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Sign</a:t>
            </a:r>
            <a:r>
              <a:rPr lang="en-US" sz="1600" baseline="-25000" dirty="0" smtClean="0"/>
              <a:t>54113</a:t>
            </a:r>
            <a:r>
              <a:rPr lang="en-US" sz="1600" dirty="0" smtClean="0"/>
              <a:t>(54113, 151.101.193/24) 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1143000" y="2938951"/>
            <a:ext cx="304800" cy="73392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1435520" y="1157050"/>
            <a:ext cx="3804247" cy="661806"/>
            <a:chOff x="1435520" y="1157050"/>
            <a:chExt cx="3804247" cy="661806"/>
          </a:xfrm>
        </p:grpSpPr>
        <p:sp>
          <p:nvSpPr>
            <p:cNvPr id="23" name="TextBox 22"/>
            <p:cNvSpPr txBox="1"/>
            <p:nvPr/>
          </p:nvSpPr>
          <p:spPr>
            <a:xfrm>
              <a:off x="1435520" y="1157050"/>
              <a:ext cx="38042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Sign</a:t>
              </a:r>
              <a:r>
                <a:rPr lang="en-US" sz="1600" baseline="-25000" dirty="0" smtClean="0"/>
                <a:t>3356</a:t>
              </a:r>
              <a:r>
                <a:rPr lang="en-US" sz="1600" dirty="0" smtClean="0"/>
                <a:t>(3356, 54113, 151.101.193/24)</a:t>
              </a:r>
              <a:br>
                <a:rPr lang="en-US" sz="1600" dirty="0" smtClean="0"/>
              </a:br>
              <a:r>
                <a:rPr lang="en-US" sz="1600" dirty="0" smtClean="0"/>
                <a:t>Sign</a:t>
              </a:r>
              <a:r>
                <a:rPr lang="en-US" sz="1600" baseline="-25000" dirty="0" smtClean="0"/>
                <a:t>54113</a:t>
              </a:r>
              <a:r>
                <a:rPr lang="en-US" sz="1600" dirty="0" smtClean="0"/>
                <a:t>(54113, 151.101.193/24) </a:t>
              </a:r>
              <a:endParaRPr lang="en-US" sz="1600" dirty="0"/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2906725" y="1811343"/>
              <a:ext cx="1394342" cy="7513"/>
            </a:xfrm>
            <a:prstGeom prst="straightConnector1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7" name="TextBox 26"/>
          <p:cNvSpPr txBox="1"/>
          <p:nvPr/>
        </p:nvSpPr>
        <p:spPr>
          <a:xfrm rot="19826969">
            <a:off x="7174524" y="2816756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Sign</a:t>
            </a:r>
            <a:r>
              <a:rPr lang="en-US" sz="1200" baseline="-25000" dirty="0" smtClean="0"/>
              <a:t>66666</a:t>
            </a:r>
            <a:r>
              <a:rPr lang="en-US" sz="1200" dirty="0" smtClean="0"/>
              <a:t>(66666, 54113, </a:t>
            </a:r>
            <a:br>
              <a:rPr lang="en-US" sz="1200" dirty="0" smtClean="0"/>
            </a:br>
            <a:r>
              <a:rPr lang="en-US" sz="1200" dirty="0" smtClean="0"/>
              <a:t>             151.101.193/24)</a:t>
            </a:r>
            <a:br>
              <a:rPr lang="en-US" sz="1200" dirty="0" smtClean="0"/>
            </a:br>
            <a:r>
              <a:rPr lang="en-US" sz="1200" dirty="0" smtClean="0"/>
              <a:t>Sign</a:t>
            </a:r>
            <a:r>
              <a:rPr lang="en-US" sz="1200" baseline="-25000" dirty="0" smtClean="0"/>
              <a:t>54113</a:t>
            </a:r>
            <a:r>
              <a:rPr lang="en-US" sz="1200" dirty="0" smtClean="0"/>
              <a:t>(54113,</a:t>
            </a:r>
            <a:br>
              <a:rPr lang="en-US" sz="1200" dirty="0" smtClean="0"/>
            </a:br>
            <a:r>
              <a:rPr lang="en-US" sz="1200" dirty="0" smtClean="0"/>
              <a:t>              151.101.193/24) </a:t>
            </a:r>
            <a:endParaRPr lang="en-US" sz="1200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3403600" y="4411133"/>
            <a:ext cx="2175933" cy="107526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Haven</a:t>
            </a:r>
            <a:r>
              <a:rPr lang="en-US" dirty="0" smtClean="0"/>
              <a:t>’t </a:t>
            </a:r>
            <a:r>
              <a:rPr lang="en-US" smtClean="0"/>
              <a:t>actually accomplished anything!!!</a:t>
            </a: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6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17704</TotalTime>
  <Words>1170</Words>
  <Application>Microsoft Macintosh PowerPoint</Application>
  <PresentationFormat>On-screen Show (4:3)</PresentationFormat>
  <Paragraphs>242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Comic Sans MS</vt:lpstr>
      <vt:lpstr>Gill Sans MT</vt:lpstr>
      <vt:lpstr>Menlo</vt:lpstr>
      <vt:lpstr>MS PGothic</vt:lpstr>
      <vt:lpstr>Times New Roman</vt:lpstr>
      <vt:lpstr>Wingdings</vt:lpstr>
      <vt:lpstr>Arial</vt:lpstr>
      <vt:lpstr>Default Design</vt:lpstr>
      <vt:lpstr>Border Gateway Protocol  Security  CSE 4905</vt:lpstr>
      <vt:lpstr>Last Class</vt:lpstr>
      <vt:lpstr>Prevented Attack</vt:lpstr>
      <vt:lpstr>Feasible Attack</vt:lpstr>
      <vt:lpstr>Prefix Filtering</vt:lpstr>
      <vt:lpstr>Feasible Attack</vt:lpstr>
      <vt:lpstr>Potential Defense</vt:lpstr>
      <vt:lpstr>What did we accomplish?</vt:lpstr>
      <vt:lpstr>Potential Defense</vt:lpstr>
      <vt:lpstr>Exercise</vt:lpstr>
      <vt:lpstr>BGPSec</vt:lpstr>
      <vt:lpstr>Cost of BGPSec</vt:lpstr>
      <vt:lpstr>Partial Deployment</vt:lpstr>
      <vt:lpstr>Expected timeline</vt:lpstr>
      <vt:lpstr>BGPSec</vt:lpstr>
      <vt:lpstr>Recall BGP Rules</vt:lpstr>
      <vt:lpstr>Recall BGP Rules</vt:lpstr>
      <vt:lpstr>Recall BGP Rules</vt:lpstr>
      <vt:lpstr>BGPSec</vt:lpstr>
      <vt:lpstr>Attacks when security is not first</vt:lpstr>
      <vt:lpstr>Who is vulnerable?</vt:lpstr>
      <vt:lpstr>Deployment Incentives</vt:lpstr>
      <vt:lpstr>How RPKI changes the landscape</vt:lpstr>
      <vt:lpstr>Dealing with this new power</vt:lpstr>
      <vt:lpstr>RPKI Deployment</vt:lpstr>
      <vt:lpstr>RPKI Deployment</vt:lpstr>
      <vt:lpstr>PowerPoint Presentation</vt:lpstr>
    </vt:vector>
  </TitlesOfParts>
  <Company>Polytechnic University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I: Introduction</dc:title>
  <dc:creator>Keith W. Ross</dc:creator>
  <cp:lastModifiedBy>Fuller, Benjamin</cp:lastModifiedBy>
  <cp:revision>597</cp:revision>
  <cp:lastPrinted>2011-11-30T14:38:01Z</cp:lastPrinted>
  <dcterms:created xsi:type="dcterms:W3CDTF">1999-10-08T19:08:27Z</dcterms:created>
  <dcterms:modified xsi:type="dcterms:W3CDTF">2017-03-02T18:33:32Z</dcterms:modified>
</cp:coreProperties>
</file>