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91" r:id="rId2"/>
    <p:sldId id="790" r:id="rId3"/>
    <p:sldId id="750" r:id="rId4"/>
    <p:sldId id="753" r:id="rId5"/>
    <p:sldId id="754" r:id="rId6"/>
    <p:sldId id="797" r:id="rId7"/>
    <p:sldId id="751" r:id="rId8"/>
    <p:sldId id="798" r:id="rId9"/>
    <p:sldId id="755" r:id="rId10"/>
    <p:sldId id="800" r:id="rId11"/>
    <p:sldId id="780" r:id="rId12"/>
    <p:sldId id="758" r:id="rId13"/>
    <p:sldId id="801" r:id="rId14"/>
    <p:sldId id="759" r:id="rId15"/>
    <p:sldId id="761" r:id="rId16"/>
    <p:sldId id="760" r:id="rId17"/>
    <p:sldId id="762" r:id="rId18"/>
    <p:sldId id="773" r:id="rId19"/>
    <p:sldId id="763" r:id="rId20"/>
    <p:sldId id="764" r:id="rId21"/>
    <p:sldId id="791" r:id="rId22"/>
    <p:sldId id="765" r:id="rId23"/>
    <p:sldId id="774" r:id="rId24"/>
    <p:sldId id="776" r:id="rId25"/>
    <p:sldId id="775" r:id="rId26"/>
    <p:sldId id="767" r:id="rId27"/>
    <p:sldId id="792" r:id="rId28"/>
    <p:sldId id="794" r:id="rId29"/>
    <p:sldId id="778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FF"/>
    <a:srgbClr val="0099CC"/>
    <a:srgbClr val="000099"/>
    <a:srgbClr val="FF0000"/>
    <a:srgbClr val="FFFF00"/>
    <a:srgbClr val="DDDDDD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 autoAdjust="0"/>
    <p:restoredTop sz="79630" autoAdjust="0"/>
  </p:normalViewPr>
  <p:slideViewPr>
    <p:cSldViewPr snapToGrid="0">
      <p:cViewPr varScale="1">
        <p:scale>
          <a:sx n="54" d="100"/>
          <a:sy n="54" d="100"/>
        </p:scale>
        <p:origin x="-162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241DEC-1CCB-43A3-B6E9-A34B30A0AA29}" type="datetimeFigureOut">
              <a:rPr lang="en-US"/>
              <a:pPr/>
              <a:t>3/9/2017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44FB692-FE1F-43CE-8216-5F1BF056D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5A07B66-39F7-4BB0-84A0-2C18C170D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7B66-39F7-4BB0-84A0-2C18C170D70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Serverkeyexchange</a:t>
            </a:r>
            <a:r>
              <a:rPr lang="en-US" dirty="0" smtClean="0"/>
              <a:t>: conveys cryptographic information to allow the client to communicate the premaster secret: a </a:t>
            </a:r>
            <a:r>
              <a:rPr lang="en-US" dirty="0" err="1" smtClean="0"/>
              <a:t>Diffie</a:t>
            </a:r>
            <a:r>
              <a:rPr lang="en-US" dirty="0" smtClean="0"/>
              <a:t>-Hellman public key with which the client can complete a key exchange (with the result being the premaster secret) or a public key for some other algorithm.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7B66-39F7-4BB0-84A0-2C18C170D7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7B66F-457E-467D-9C5D-9279CE5FDBCC}" type="slidenum">
              <a:rPr lang="en-US"/>
              <a:pPr/>
              <a:t>24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200">
                <a:latin typeface="Arial" pitchFamily="34" charset="0"/>
                <a:cs typeface="Arial" pitchFamily="34" charset="0"/>
              </a:rPr>
              <a:t>8-</a:t>
            </a:r>
            <a:fld id="{9988607E-CB5C-4D39-9C53-DBA17C3A9DAF}" type="slidenum">
              <a:rPr lang="en-US" sz="12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4"/>
            <a:ext cx="7772400" cy="2821403"/>
          </a:xfrm>
        </p:spPr>
        <p:txBody>
          <a:bodyPr/>
          <a:lstStyle/>
          <a:p>
            <a:pPr algn="ctr"/>
            <a:r>
              <a:rPr lang="en-US" dirty="0" smtClean="0"/>
              <a:t>CSE 4095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Transport Layer Security</a:t>
            </a:r>
            <a:r>
              <a:rPr lang="en-US" u="none" dirty="0" smtClean="0"/>
              <a:t/>
            </a:r>
            <a:br>
              <a:rPr lang="en-US" u="none" dirty="0" smtClean="0"/>
            </a:br>
            <a:r>
              <a:rPr lang="en-US" dirty="0" smtClean="0"/>
              <a:t>TLS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Handshaking protocol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8342137" cy="4854869"/>
          </a:xfrm>
        </p:spPr>
        <p:txBody>
          <a:bodyPr/>
          <a:lstStyle/>
          <a:p>
            <a:r>
              <a:rPr lang="en-US" sz="3600" dirty="0" smtClean="0"/>
              <a:t>Three sub-protocols</a:t>
            </a:r>
          </a:p>
          <a:p>
            <a:pPr lvl="1"/>
            <a:r>
              <a:rPr lang="en-US" sz="3200" dirty="0" smtClean="0"/>
              <a:t>Handshake Protocol</a:t>
            </a:r>
          </a:p>
          <a:p>
            <a:pPr lvl="1"/>
            <a:r>
              <a:rPr lang="en-US" sz="3200" dirty="0" smtClean="0"/>
              <a:t>Change Cipher Spec Protocol</a:t>
            </a:r>
          </a:p>
          <a:p>
            <a:pPr lvl="1"/>
            <a:r>
              <a:rPr lang="en-US" sz="3200" dirty="0" smtClean="0"/>
              <a:t>Alert Protocol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Handshake Protocol Overview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471" y="1276641"/>
            <a:ext cx="8382000" cy="5335173"/>
          </a:xfrm>
        </p:spPr>
        <p:txBody>
          <a:bodyPr/>
          <a:lstStyle/>
          <a:p>
            <a:r>
              <a:rPr lang="en-US" sz="3200" dirty="0" smtClean="0"/>
              <a:t>Runs between a client and a server</a:t>
            </a:r>
          </a:p>
          <a:p>
            <a:pPr lvl="1"/>
            <a:r>
              <a:rPr lang="en-US" sz="2800" dirty="0" smtClean="0"/>
              <a:t>e.g., client: web browser, server: website</a:t>
            </a:r>
          </a:p>
          <a:p>
            <a:r>
              <a:rPr lang="en-US" sz="3200" dirty="0" smtClean="0"/>
              <a:t>Negotiate version of the protocol and the set of cryptographic algorithms to be used</a:t>
            </a:r>
          </a:p>
          <a:p>
            <a:pPr lvl="1"/>
            <a:r>
              <a:rPr lang="en-US" sz="2800" dirty="0" smtClean="0"/>
              <a:t>Interoperability between different implementations</a:t>
            </a:r>
          </a:p>
          <a:p>
            <a:r>
              <a:rPr lang="en-US" sz="3200" dirty="0" smtClean="0"/>
              <a:t>Authenticate server and client (optional)</a:t>
            </a:r>
          </a:p>
          <a:p>
            <a:pPr lvl="1"/>
            <a:r>
              <a:rPr lang="en-US" sz="2800" dirty="0" smtClean="0"/>
              <a:t>Use digital certificates to learn each other’s public keys and verify each other’s identity</a:t>
            </a:r>
          </a:p>
          <a:p>
            <a:pPr lvl="1"/>
            <a:r>
              <a:rPr lang="en-US" sz="2800" dirty="0" smtClean="0"/>
              <a:t>Often only the server is authenticated</a:t>
            </a:r>
          </a:p>
          <a:p>
            <a:r>
              <a:rPr lang="en-US" sz="3200" dirty="0" smtClean="0"/>
              <a:t>Use public keys to establish a shared secret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Handshake Protocol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08296"/>
            <a:ext cx="8948738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98" y="5331583"/>
            <a:ext cx="876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TLS connection parameters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8342137" cy="4854869"/>
          </a:xfrm>
        </p:spPr>
        <p:txBody>
          <a:bodyPr/>
          <a:lstStyle/>
          <a:p>
            <a:r>
              <a:rPr lang="en-US" sz="3600" dirty="0" smtClean="0"/>
              <a:t>Two connection ends (client, server)</a:t>
            </a:r>
          </a:p>
          <a:p>
            <a:r>
              <a:rPr lang="en-US" sz="3600" dirty="0" smtClean="0"/>
              <a:t>Bulk encryption algorithm</a:t>
            </a:r>
          </a:p>
          <a:p>
            <a:r>
              <a:rPr lang="en-US" sz="3600" dirty="0" smtClean="0"/>
              <a:t>MAC algorithm</a:t>
            </a:r>
          </a:p>
          <a:p>
            <a:r>
              <a:rPr lang="en-US" sz="3600" dirty="0" smtClean="0"/>
              <a:t>Compression algorithm</a:t>
            </a:r>
          </a:p>
          <a:p>
            <a:r>
              <a:rPr lang="en-US" sz="3600" dirty="0" smtClean="0"/>
              <a:t>Master secret (48 bytes)</a:t>
            </a:r>
          </a:p>
          <a:p>
            <a:r>
              <a:rPr lang="en-US" sz="3600" dirty="0" smtClean="0"/>
              <a:t>Client random (32 byte)</a:t>
            </a:r>
          </a:p>
          <a:p>
            <a:r>
              <a:rPr lang="en-US" sz="3600" dirty="0" smtClean="0"/>
              <a:t>Server random (32 byte)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ClientHello</a:t>
            </a:r>
            <a:endParaRPr lang="en-US" dirty="0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59" y="1180171"/>
            <a:ext cx="8342137" cy="5361306"/>
          </a:xfrm>
        </p:spPr>
        <p:txBody>
          <a:bodyPr/>
          <a:lstStyle/>
          <a:p>
            <a:r>
              <a:rPr lang="en-US" sz="3200" dirty="0" err="1" smtClean="0"/>
              <a:t>ClientRandom</a:t>
            </a:r>
            <a:r>
              <a:rPr lang="en-US" sz="3200" dirty="0" smtClean="0"/>
              <a:t> structure (32 bytes)</a:t>
            </a:r>
          </a:p>
          <a:p>
            <a:pPr lvl="1"/>
            <a:r>
              <a:rPr lang="en-US" dirty="0" smtClean="0"/>
              <a:t>Client Timestamp</a:t>
            </a:r>
          </a:p>
          <a:p>
            <a:pPr lvl="1"/>
            <a:r>
              <a:rPr lang="en-US" dirty="0" smtClean="0"/>
              <a:t>Random 28 byte string</a:t>
            </a:r>
          </a:p>
          <a:p>
            <a:r>
              <a:rPr lang="en-US" sz="3200" dirty="0" err="1" smtClean="0"/>
              <a:t>SessionID</a:t>
            </a:r>
            <a:r>
              <a:rPr lang="en-US" sz="3200" dirty="0" smtClean="0"/>
              <a:t> </a:t>
            </a:r>
          </a:p>
          <a:p>
            <a:pPr lvl="1"/>
            <a:r>
              <a:rPr lang="en-US" dirty="0" smtClean="0"/>
              <a:t>can be empty / it is used for resuming a previous session</a:t>
            </a:r>
          </a:p>
          <a:p>
            <a:r>
              <a:rPr lang="en-US" sz="3200" dirty="0" err="1" smtClean="0"/>
              <a:t>Ciphersuite</a:t>
            </a:r>
            <a:r>
              <a:rPr lang="en-US" sz="3200" dirty="0" smtClean="0"/>
              <a:t> list</a:t>
            </a:r>
          </a:p>
          <a:p>
            <a:pPr lvl="1"/>
            <a:r>
              <a:rPr lang="en-US" dirty="0" smtClean="0"/>
              <a:t>List of cryptographic algorithms supported by the client</a:t>
            </a:r>
          </a:p>
          <a:p>
            <a:pPr lvl="1"/>
            <a:r>
              <a:rPr lang="en-US" dirty="0" smtClean="0"/>
              <a:t>Key exchange algorithm, bulk encryption algorithm, MAC algorithm, and PRF</a:t>
            </a:r>
          </a:p>
          <a:p>
            <a:r>
              <a:rPr lang="en-US" sz="3200" dirty="0" smtClean="0"/>
              <a:t>Compression list</a:t>
            </a:r>
          </a:p>
          <a:p>
            <a:pPr lvl="1"/>
            <a:r>
              <a:rPr lang="en-US" dirty="0" smtClean="0"/>
              <a:t>List of compression algorithms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ClientHello</a:t>
            </a:r>
            <a:r>
              <a:rPr lang="en-US" dirty="0" smtClean="0"/>
              <a:t> 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519310"/>
            <a:ext cx="9001125" cy="41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4049" y="1674055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TLS 1.0</a:t>
            </a:r>
            <a:endParaRPr lang="en-US" sz="2400" dirty="0">
              <a:latin typeface="Gill Sans MT" pitchFamily="34" charset="0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2264899" y="1904888"/>
            <a:ext cx="239150" cy="14899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ServerHello</a:t>
            </a: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8129"/>
            <a:ext cx="8961121" cy="57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ServerHello</a:t>
            </a:r>
            <a:r>
              <a:rPr lang="en-US" dirty="0" smtClean="0"/>
              <a:t> Example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89" y="1364567"/>
            <a:ext cx="8581293" cy="317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Server Certificate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553152" cy="5347238"/>
          </a:xfrm>
        </p:spPr>
        <p:txBody>
          <a:bodyPr/>
          <a:lstStyle/>
          <a:p>
            <a:r>
              <a:rPr lang="en-US" sz="3200" dirty="0" smtClean="0"/>
              <a:t>server provides its certificate to authenticate its name on the public-key it provides to the client</a:t>
            </a:r>
          </a:p>
          <a:p>
            <a:r>
              <a:rPr lang="en-US" sz="3200" dirty="0" smtClean="0"/>
              <a:t>Certificate type MUST be X.509v3, unless explicitly negotiated otherwise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05" y="3348111"/>
            <a:ext cx="7920110" cy="32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Other messages from server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553152" cy="5347238"/>
          </a:xfrm>
        </p:spPr>
        <p:txBody>
          <a:bodyPr/>
          <a:lstStyle/>
          <a:p>
            <a:r>
              <a:rPr lang="en-US" dirty="0" smtClean="0"/>
              <a:t>Certificate: server provides its certificate to authenticate its name on the public-key it provides to the client</a:t>
            </a:r>
          </a:p>
          <a:p>
            <a:pPr lvl="1"/>
            <a:r>
              <a:rPr lang="en-US" dirty="0" smtClean="0"/>
              <a:t>Certificate type MUST be X.509v3, unless explicitly negotiated otherwise</a:t>
            </a:r>
          </a:p>
          <a:p>
            <a:r>
              <a:rPr lang="en-US" dirty="0" err="1" smtClean="0"/>
              <a:t>ServerKeyExchange</a:t>
            </a:r>
            <a:r>
              <a:rPr lang="en-US" dirty="0" smtClean="0"/>
              <a:t>: will contain public key info in case the info in the Certificate message is not sufficient (or this message has not been provided at all)</a:t>
            </a:r>
          </a:p>
          <a:p>
            <a:r>
              <a:rPr lang="en-US" dirty="0" err="1" smtClean="0"/>
              <a:t>CertificateRequest</a:t>
            </a:r>
            <a:r>
              <a:rPr lang="en-US" dirty="0" smtClean="0"/>
              <a:t> : will prompt the client to send a certificate to authenticate itself (typically not used)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14068"/>
            <a:ext cx="7772400" cy="1143000"/>
          </a:xfrm>
        </p:spPr>
        <p:txBody>
          <a:bodyPr/>
          <a:lstStyle/>
          <a:p>
            <a:r>
              <a:rPr lang="en-US" dirty="0" smtClean="0"/>
              <a:t>So far…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236438"/>
            <a:ext cx="8932980" cy="5438677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Link layer security</a:t>
            </a:r>
          </a:p>
          <a:p>
            <a:pPr marL="625475" lvl="1" indent="-225425"/>
            <a:r>
              <a:rPr lang="en-US" sz="2800" dirty="0" smtClean="0"/>
              <a:t>In particular, security for </a:t>
            </a:r>
            <a:r>
              <a:rPr lang="en-US" sz="2800" dirty="0" err="1" smtClean="0"/>
              <a:t>WiFi</a:t>
            </a:r>
            <a:r>
              <a:rPr lang="en-US" sz="2800" dirty="0" smtClean="0"/>
              <a:t> network</a:t>
            </a:r>
          </a:p>
          <a:p>
            <a:pPr marL="225425" indent="-225425"/>
            <a:r>
              <a:rPr lang="en-US" sz="3200" dirty="0" smtClean="0"/>
              <a:t>IP (network) layer security </a:t>
            </a:r>
          </a:p>
          <a:p>
            <a:pPr marL="625475" lvl="1" indent="-225425"/>
            <a:r>
              <a:rPr lang="en-US" sz="2800" dirty="0" smtClean="0"/>
              <a:t>IPSec and its usage for VPNs</a:t>
            </a:r>
          </a:p>
          <a:p>
            <a:pPr marL="625475" lvl="1" indent="-225425"/>
            <a:r>
              <a:rPr lang="en-US" sz="2800" dirty="0" smtClean="0"/>
              <a:t>BGP security</a:t>
            </a:r>
          </a:p>
          <a:p>
            <a:pPr marL="225425" indent="-225425"/>
            <a:r>
              <a:rPr lang="en-US" sz="3200" dirty="0" smtClean="0"/>
              <a:t>We have already seen (flavors of) TLS</a:t>
            </a:r>
          </a:p>
          <a:p>
            <a:pPr marL="625475" lvl="1" indent="-225425"/>
            <a:r>
              <a:rPr lang="en-US" sz="2800" dirty="0" err="1" smtClean="0"/>
              <a:t>WiFi</a:t>
            </a:r>
            <a:r>
              <a:rPr lang="en-US" sz="2800" dirty="0" smtClean="0"/>
              <a:t> security: EAP-TLS, EAP-TTLS</a:t>
            </a:r>
          </a:p>
          <a:p>
            <a:pPr marL="625475" lvl="1" indent="-225425"/>
            <a:r>
              <a:rPr lang="en-US" sz="2800" dirty="0" smtClean="0"/>
              <a:t>TLS used in VPNs </a:t>
            </a:r>
          </a:p>
          <a:p>
            <a:pPr marL="225425" indent="-225425"/>
            <a:r>
              <a:rPr lang="en-US" sz="3200" dirty="0" smtClean="0"/>
              <a:t>TLS</a:t>
            </a:r>
            <a:endParaRPr lang="en-US" dirty="0" smtClean="0"/>
          </a:p>
          <a:p>
            <a:pPr marL="625475" lvl="1" indent="-225425"/>
            <a:r>
              <a:rPr lang="en-US" sz="2800" dirty="0" smtClean="0"/>
              <a:t>Most important security protocol for the Internet!</a:t>
            </a:r>
            <a:endParaRPr lang="en-US" dirty="0" smtClean="0"/>
          </a:p>
          <a:p>
            <a:pPr marL="625475" lvl="1" indent="-225425">
              <a:buNone/>
            </a:pPr>
            <a:endParaRPr lang="en-US" dirty="0" smtClean="0"/>
          </a:p>
          <a:p>
            <a:pPr marL="625475" lvl="1" indent="-225425"/>
            <a:endParaRPr lang="en-US" dirty="0" smtClean="0"/>
          </a:p>
          <a:p>
            <a:pPr marL="625475" lvl="1" indent="-225425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err="1" smtClean="0"/>
              <a:t>ClientKeyExchange</a:t>
            </a:r>
            <a:r>
              <a:rPr lang="en-US" dirty="0" smtClean="0"/>
              <a:t> message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553152" cy="5347238"/>
          </a:xfrm>
        </p:spPr>
        <p:txBody>
          <a:bodyPr/>
          <a:lstStyle/>
          <a:p>
            <a:r>
              <a:rPr lang="en-US" dirty="0" smtClean="0"/>
              <a:t>Used to set the premaster secret that will allow each side to agree upon the same pre-master secret. </a:t>
            </a:r>
          </a:p>
          <a:p>
            <a:pPr lvl="1"/>
            <a:r>
              <a:rPr lang="en-US" dirty="0" smtClean="0"/>
              <a:t>By transmitting the RSA-encrypted secret or </a:t>
            </a:r>
            <a:r>
              <a:rPr lang="en-US" dirty="0" err="1" smtClean="0"/>
              <a:t>Diffie</a:t>
            </a:r>
            <a:r>
              <a:rPr lang="en-US" dirty="0" smtClean="0"/>
              <a:t>-Hellman parameters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" y="3220175"/>
            <a:ext cx="90392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Client Authentication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553152" cy="5347238"/>
          </a:xfrm>
        </p:spPr>
        <p:txBody>
          <a:bodyPr/>
          <a:lstStyle/>
          <a:p>
            <a:r>
              <a:rPr lang="en-US" sz="3200" dirty="0" err="1" smtClean="0"/>
              <a:t>CertificateRequest</a:t>
            </a:r>
            <a:r>
              <a:rPr lang="en-US" sz="3200" dirty="0" smtClean="0"/>
              <a:t> : server will use this message to request a certificate-based authentication from the client.</a:t>
            </a:r>
          </a:p>
          <a:p>
            <a:r>
              <a:rPr lang="en-US" sz="3200" dirty="0" smtClean="0"/>
              <a:t>Certificate : response to a </a:t>
            </a:r>
            <a:r>
              <a:rPr lang="en-US" sz="3200" dirty="0" err="1" smtClean="0"/>
              <a:t>CertificateRequest</a:t>
            </a:r>
            <a:r>
              <a:rPr lang="en-US" sz="3200" dirty="0" smtClean="0"/>
              <a:t> message. This will be sent before </a:t>
            </a:r>
            <a:r>
              <a:rPr lang="en-US" sz="3200" dirty="0" err="1" smtClean="0"/>
              <a:t>ClientKeyExchange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Client Authentication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553152" cy="5347238"/>
          </a:xfrm>
        </p:spPr>
        <p:txBody>
          <a:bodyPr/>
          <a:lstStyle/>
          <a:p>
            <a:r>
              <a:rPr lang="en-US" dirty="0" err="1" smtClean="0"/>
              <a:t>CertificateRequest</a:t>
            </a:r>
            <a:r>
              <a:rPr lang="en-US" dirty="0" smtClean="0"/>
              <a:t> : server will use this message to</a:t>
            </a:r>
          </a:p>
          <a:p>
            <a:pPr>
              <a:buNone/>
            </a:pPr>
            <a:r>
              <a:rPr lang="en-US" dirty="0" smtClean="0"/>
              <a:t>request a certificate-based authentication from the client.</a:t>
            </a:r>
          </a:p>
          <a:p>
            <a:r>
              <a:rPr lang="en-US" dirty="0" smtClean="0"/>
              <a:t>Certificate : response to a </a:t>
            </a:r>
            <a:r>
              <a:rPr lang="en-US" dirty="0" err="1" smtClean="0"/>
              <a:t>CertificateRequest</a:t>
            </a:r>
            <a:r>
              <a:rPr lang="en-US" dirty="0" smtClean="0"/>
              <a:t> message. This will be sent before </a:t>
            </a:r>
            <a:r>
              <a:rPr lang="en-US" dirty="0" err="1" smtClean="0"/>
              <a:t>ClientKeyExchange</a:t>
            </a:r>
            <a:endParaRPr lang="en-US" dirty="0" smtClean="0"/>
          </a:p>
          <a:p>
            <a:r>
              <a:rPr lang="en-US" dirty="0" err="1" smtClean="0"/>
              <a:t>CertificateVerify</a:t>
            </a:r>
            <a:r>
              <a:rPr lang="en-US" dirty="0" smtClean="0"/>
              <a:t> : if client’s certificate has signing capability, this message will be a digital signature of all handshake messages so far. This will be sent after </a:t>
            </a:r>
            <a:r>
              <a:rPr lang="en-US" dirty="0" err="1" smtClean="0"/>
              <a:t>ClientKeyExchange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Computing master secret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553152" cy="5347238"/>
          </a:xfrm>
        </p:spPr>
        <p:txBody>
          <a:bodyPr/>
          <a:lstStyle/>
          <a:p>
            <a:r>
              <a:rPr lang="en-US" sz="3200" dirty="0" smtClean="0"/>
              <a:t>convert the </a:t>
            </a:r>
            <a:r>
              <a:rPr lang="en-US" sz="3200" dirty="0" err="1" smtClean="0"/>
              <a:t>pre_master_secret</a:t>
            </a:r>
            <a:r>
              <a:rPr lang="en-US" sz="3200" dirty="0" smtClean="0"/>
              <a:t> into the </a:t>
            </a:r>
            <a:r>
              <a:rPr lang="en-US" sz="3200" dirty="0" err="1" smtClean="0"/>
              <a:t>master_secret</a:t>
            </a:r>
            <a:endParaRPr lang="en-US" sz="3200" dirty="0" smtClean="0"/>
          </a:p>
          <a:p>
            <a:r>
              <a:rPr lang="en-US" sz="3200" dirty="0" smtClean="0"/>
              <a:t>Master secret 48 bytes</a:t>
            </a:r>
            <a:endParaRPr lang="en-US" dirty="0" smtClean="0"/>
          </a:p>
          <a:p>
            <a:pPr>
              <a:buNone/>
            </a:pPr>
            <a:r>
              <a:rPr lang="en-US" sz="3200" dirty="0" err="1" smtClean="0"/>
              <a:t>master_secret</a:t>
            </a:r>
            <a:r>
              <a:rPr lang="en-US" sz="3200" dirty="0" smtClean="0"/>
              <a:t> = PRF(</a:t>
            </a:r>
            <a:r>
              <a:rPr lang="en-US" sz="3200" dirty="0" err="1" smtClean="0"/>
              <a:t>pre_master_secret</a:t>
            </a:r>
            <a:r>
              <a:rPr lang="en-US" sz="3200" dirty="0" smtClean="0"/>
              <a:t>, "master secret", </a:t>
            </a:r>
            <a:r>
              <a:rPr lang="en-US" sz="3200" dirty="0" err="1" smtClean="0"/>
              <a:t>ClientHello.random</a:t>
            </a:r>
            <a:r>
              <a:rPr lang="en-US" sz="3200" dirty="0" smtClean="0"/>
              <a:t> + </a:t>
            </a:r>
            <a:r>
              <a:rPr lang="en-US" sz="3200" dirty="0" err="1" smtClean="0"/>
              <a:t>ServerHello.random</a:t>
            </a:r>
            <a:r>
              <a:rPr lang="en-US" sz="3200" dirty="0" smtClean="0"/>
              <a:t>) [0..47];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Key generation 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371599"/>
            <a:ext cx="7814603" cy="5085471"/>
          </a:xfrm>
        </p:spPr>
        <p:txBody>
          <a:bodyPr/>
          <a:lstStyle/>
          <a:p>
            <a:r>
              <a:rPr lang="en-US" sz="3600" dirty="0" smtClean="0"/>
              <a:t>master secret is expanded into a sequence of secure bytes</a:t>
            </a:r>
          </a:p>
          <a:p>
            <a:r>
              <a:rPr lang="en-US" sz="3600" dirty="0" smtClean="0"/>
              <a:t>split into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client MAC key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server MAC key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client encryption key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server encryption key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client initialization vector (IV)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server initialization vector 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Finished message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095763"/>
            <a:ext cx="8553152" cy="5347238"/>
          </a:xfrm>
        </p:spPr>
        <p:txBody>
          <a:bodyPr/>
          <a:lstStyle/>
          <a:p>
            <a:r>
              <a:rPr lang="en-US" sz="3200" dirty="0" smtClean="0"/>
              <a:t>To verify key exchange and authentication processes were successful</a:t>
            </a:r>
          </a:p>
          <a:p>
            <a:r>
              <a:rPr lang="en-US" sz="3200" dirty="0" smtClean="0"/>
              <a:t>It is the first message protected with the just negotiated algorithms, keys, and secrets</a:t>
            </a:r>
          </a:p>
          <a:p>
            <a:r>
              <a:rPr lang="en-US" sz="3200" dirty="0" smtClean="0"/>
              <a:t>Recipients of Finished messages MUST verify that the contents are correct</a:t>
            </a:r>
          </a:p>
          <a:p>
            <a:r>
              <a:rPr lang="en-US" sz="3200" dirty="0" smtClean="0"/>
              <a:t>By sending </a:t>
            </a:r>
            <a:r>
              <a:rPr lang="en-US" sz="3200" dirty="0" err="1" smtClean="0"/>
              <a:t>verify_data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  PRF(</a:t>
            </a:r>
            <a:r>
              <a:rPr lang="en-US" sz="3200" dirty="0" err="1" smtClean="0"/>
              <a:t>master_secret</a:t>
            </a:r>
            <a:r>
              <a:rPr lang="en-US" sz="3200" dirty="0" smtClean="0"/>
              <a:t>, </a:t>
            </a:r>
            <a:r>
              <a:rPr lang="en-US" sz="3200" dirty="0" err="1" smtClean="0"/>
              <a:t>finished_label</a:t>
            </a:r>
            <a:r>
              <a:rPr lang="en-US" sz="3200" dirty="0" smtClean="0"/>
              <a:t>, Hash(</a:t>
            </a:r>
            <a:r>
              <a:rPr lang="en-US" sz="3200" dirty="0" err="1" smtClean="0"/>
              <a:t>handshake_messages</a:t>
            </a:r>
            <a:r>
              <a:rPr lang="en-US" sz="3200" dirty="0" smtClean="0"/>
              <a:t>))</a:t>
            </a:r>
          </a:p>
          <a:p>
            <a:pPr>
              <a:buNone/>
            </a:pPr>
            <a:r>
              <a:rPr lang="en-US" sz="3200" dirty="0" smtClean="0"/>
              <a:t>   </a:t>
            </a:r>
            <a:r>
              <a:rPr lang="en-US" dirty="0" smtClean="0"/>
              <a:t>use all handshake </a:t>
            </a:r>
            <a:r>
              <a:rPr lang="en-US" dirty="0" err="1" smtClean="0"/>
              <a:t>msgs</a:t>
            </a:r>
            <a:r>
              <a:rPr lang="en-US" dirty="0" smtClean="0"/>
              <a:t> up to, but not including this </a:t>
            </a:r>
            <a:r>
              <a:rPr lang="en-US" dirty="0" err="1" smtClean="0"/>
              <a:t>msg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TLS Example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12" y="1366837"/>
            <a:ext cx="8975188" cy="509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Why need two random </a:t>
            </a:r>
            <a:r>
              <a:rPr lang="en-US" dirty="0" err="1" smtClean="0"/>
              <a:t>nonces</a:t>
            </a:r>
            <a:r>
              <a:rPr lang="en-US" dirty="0" smtClean="0"/>
              <a:t>?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0"/>
            <a:ext cx="8553152" cy="1717775"/>
          </a:xfrm>
        </p:spPr>
        <p:txBody>
          <a:bodyPr/>
          <a:lstStyle/>
          <a:p>
            <a:r>
              <a:rPr lang="en-US" sz="3200" dirty="0" smtClean="0"/>
              <a:t>Two random </a:t>
            </a:r>
            <a:r>
              <a:rPr lang="en-US" sz="3200" dirty="0" err="1" smtClean="0"/>
              <a:t>nonces</a:t>
            </a:r>
            <a:r>
              <a:rPr lang="en-US" sz="3200" dirty="0" smtClean="0"/>
              <a:t> </a:t>
            </a:r>
          </a:p>
          <a:p>
            <a:pPr lvl="1"/>
            <a:r>
              <a:rPr lang="en-US" sz="2800" dirty="0" err="1" smtClean="0"/>
              <a:t>client.random</a:t>
            </a:r>
            <a:r>
              <a:rPr lang="en-US" sz="2800" dirty="0" smtClean="0"/>
              <a:t> in </a:t>
            </a:r>
            <a:r>
              <a:rPr lang="en-US" sz="2800" dirty="0" err="1" smtClean="0"/>
              <a:t>ClientHello</a:t>
            </a:r>
            <a:endParaRPr lang="en-US" sz="2800" dirty="0" smtClean="0"/>
          </a:p>
          <a:p>
            <a:pPr lvl="1"/>
            <a:r>
              <a:rPr lang="en-US" sz="2800" dirty="0" err="1" smtClean="0"/>
              <a:t>server.random</a:t>
            </a:r>
            <a:r>
              <a:rPr lang="en-US" sz="2800" dirty="0" smtClean="0"/>
              <a:t> in </a:t>
            </a:r>
            <a:r>
              <a:rPr lang="en-US" sz="2800" dirty="0" err="1" smtClean="0"/>
              <a:t>ServerHello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1355" y="3105098"/>
            <a:ext cx="8553152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Deal with playback attacks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They are used to calculate master secret key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Different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nonces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lead to different master secret key,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 and hence different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sub-keys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If no random </a:t>
            </a:r>
            <a:r>
              <a:rPr lang="en-US" dirty="0" err="1" smtClean="0"/>
              <a:t>nonces</a:t>
            </a:r>
            <a:r>
              <a:rPr lang="en-US" dirty="0" smtClean="0"/>
              <a:t> is being used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5422" y="924596"/>
            <a:ext cx="8553152" cy="549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Suppose that an attack records all messages between client (Alice)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+mn-cs"/>
              </a:rPr>
              <a:t>and server (Bob)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Gill Sans MT" pitchFamily="34" charset="0"/>
              </a:rPr>
              <a:t>Initial messages are not encrypted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Later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 messages are encrypted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e.g., This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 is a transaction that Alice orders a laptop from Bob (Amazon.com)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MS PGothic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</a:rPr>
              <a:t>Attacker replays all </a:t>
            </a:r>
            <a:r>
              <a:rPr lang="en-US" sz="2800" kern="0" dirty="0" smtClean="0">
                <a:latin typeface="Gill Sans MT" pitchFamily="34" charset="0"/>
              </a:rPr>
              <a:t>messages at a later time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Gill Sans MT" pitchFamily="34" charset="0"/>
              </a:rPr>
              <a:t>Same master key will be established between attacker and server (Amazon.com)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Gill Sans MT" pitchFamily="34" charset="0"/>
              </a:rPr>
              <a:t>No client authentication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Gill Sans MT" pitchFamily="34" charset="0"/>
              </a:rPr>
              <a:t>Alice will be charged to get another laptop! </a:t>
            </a:r>
          </a:p>
          <a:p>
            <a:pPr marL="2857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Gill Sans MT" pitchFamily="34" charset="0"/>
              </a:rPr>
              <a:t>Attacker can launch the attack although he does not understand every message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endParaRPr lang="en-US" sz="2800" kern="0" dirty="0" smtClean="0">
              <a:latin typeface="Gill Sans MT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endParaRPr lang="en-US" sz="3200" kern="0" dirty="0" smtClean="0">
              <a:latin typeface="Gill Sans MT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8350762" cy="1143000"/>
          </a:xfrm>
        </p:spPr>
        <p:txBody>
          <a:bodyPr/>
          <a:lstStyle/>
          <a:p>
            <a:r>
              <a:rPr lang="en-US" dirty="0" smtClean="0"/>
              <a:t>Why need Finished message?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60" y="1180171"/>
            <a:ext cx="8595354" cy="3912334"/>
          </a:xfrm>
        </p:spPr>
        <p:txBody>
          <a:bodyPr/>
          <a:lstStyle/>
          <a:p>
            <a:r>
              <a:rPr lang="en-US" sz="3200" dirty="0" smtClean="0"/>
              <a:t>protect handshake from tampering (Finished messages are encrypted)</a:t>
            </a:r>
          </a:p>
          <a:p>
            <a:pPr lvl="1"/>
            <a:r>
              <a:rPr lang="en-US" sz="2800" dirty="0" smtClean="0"/>
              <a:t>client typically offers range of algorithms, some strong, some weak</a:t>
            </a:r>
          </a:p>
          <a:p>
            <a:pPr lvl="1"/>
            <a:r>
              <a:rPr lang="en-US" sz="2800" dirty="0" smtClean="0"/>
              <a:t>man-in-the middle could delete stronger algorithms from list</a:t>
            </a:r>
          </a:p>
          <a:p>
            <a:pPr lvl="1"/>
            <a:r>
              <a:rPr lang="en-US" sz="2800" dirty="0" smtClean="0"/>
              <a:t>Server is forced to choose a weak algorithm</a:t>
            </a:r>
          </a:p>
          <a:p>
            <a:r>
              <a:rPr lang="en-US" sz="3200" dirty="0" smtClean="0"/>
              <a:t>Verify server and client have the same master key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SSL/TLS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955079"/>
            <a:ext cx="8932980" cy="5874785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SSL (Secure Sockets Layer), predecessor of TLS</a:t>
            </a:r>
          </a:p>
          <a:p>
            <a:pPr marL="625475" lvl="1" indent="-225425"/>
            <a:r>
              <a:rPr lang="en-US" sz="2800" dirty="0" smtClean="0"/>
              <a:t>mechanisms: [Woo 1994], implementation: Netscape</a:t>
            </a:r>
          </a:p>
          <a:p>
            <a:pPr marL="625475" lvl="1" indent="-225425"/>
            <a:r>
              <a:rPr lang="en-US" sz="2800" dirty="0" smtClean="0"/>
              <a:t>SSL V1 never published (many flaws)</a:t>
            </a:r>
          </a:p>
          <a:p>
            <a:pPr marL="625475" lvl="1" indent="-225425"/>
            <a:r>
              <a:rPr lang="en-US" sz="2800" dirty="0" smtClean="0"/>
              <a:t>SSL V2 1995, deprecated in 2011</a:t>
            </a:r>
          </a:p>
          <a:p>
            <a:pPr marL="625475" lvl="1" indent="-225425"/>
            <a:r>
              <a:rPr lang="en-US" sz="2800" dirty="0" smtClean="0"/>
              <a:t>SSL V3 1996</a:t>
            </a:r>
            <a:r>
              <a:rPr lang="en-US" sz="2800" dirty="0" smtClean="0">
                <a:solidFill>
                  <a:srgbClr val="000000"/>
                </a:solidFill>
                <a:cs typeface="+mn-cs"/>
              </a:rPr>
              <a:t>, deprecated in 2015</a:t>
            </a:r>
            <a:endParaRPr lang="en-US" sz="3200" dirty="0" smtClean="0"/>
          </a:p>
          <a:p>
            <a:pPr marL="225425" indent="-225425"/>
            <a:r>
              <a:rPr lang="en-US" sz="3200" dirty="0" smtClean="0"/>
              <a:t>TLS (Transport Layer Security) </a:t>
            </a:r>
          </a:p>
          <a:p>
            <a:pPr marL="625475" lvl="1" indent="-225425"/>
            <a:r>
              <a:rPr lang="en-US" sz="2800" dirty="0" smtClean="0"/>
              <a:t>Substitute SSL in 1999; standardized by IETF</a:t>
            </a:r>
          </a:p>
          <a:p>
            <a:pPr marL="625475" lvl="1" indent="-225425"/>
            <a:r>
              <a:rPr lang="en-US" sz="2800" dirty="0" smtClean="0"/>
              <a:t>TLS 1.0, RFC 2246, 1999</a:t>
            </a:r>
          </a:p>
          <a:p>
            <a:pPr marL="625475" lvl="1" indent="-225425"/>
            <a:r>
              <a:rPr lang="en-US" sz="2800" dirty="0" smtClean="0"/>
              <a:t>TLS 1.1, RFC 4346, 2006</a:t>
            </a:r>
          </a:p>
          <a:p>
            <a:pPr marL="625475" lvl="1" indent="-225425"/>
            <a:r>
              <a:rPr lang="en-US" sz="2800" dirty="0" smtClean="0"/>
              <a:t>TLS 1.2, RFC 5246, 2008</a:t>
            </a:r>
          </a:p>
          <a:p>
            <a:pPr marL="625475" lvl="1" indent="-225425"/>
            <a:r>
              <a:rPr lang="en-US" sz="2800" dirty="0" smtClean="0"/>
              <a:t>TLS 1.3, working draft as of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Goals of SSL/TLS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8342137" cy="4306229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Between two end hosts</a:t>
            </a:r>
          </a:p>
          <a:p>
            <a:pPr marL="225425" indent="-225425"/>
            <a:r>
              <a:rPr lang="en-US" sz="3200" dirty="0" smtClean="0"/>
              <a:t>Allows client and server to communicate while preventing eavesdropping and tampering</a:t>
            </a:r>
          </a:p>
          <a:p>
            <a:pPr marL="225425" indent="-225425"/>
            <a:r>
              <a:rPr lang="en-US" sz="3200" dirty="0" smtClean="0"/>
              <a:t>Provide</a:t>
            </a:r>
          </a:p>
          <a:p>
            <a:pPr marL="625475" lvl="1" indent="-225425"/>
            <a:r>
              <a:rPr lang="en-US" sz="2800" dirty="0" smtClean="0"/>
              <a:t>Confidentiality (symmetric key encryption)</a:t>
            </a:r>
          </a:p>
          <a:p>
            <a:pPr marL="625475" lvl="1" indent="-225425"/>
            <a:r>
              <a:rPr lang="en-US" sz="2800" dirty="0" smtClean="0"/>
              <a:t>Message integrity check (through MAC)</a:t>
            </a:r>
          </a:p>
          <a:p>
            <a:pPr marL="625475" lvl="1" indent="-225425"/>
            <a:r>
              <a:rPr lang="en-US" sz="2800" dirty="0" smtClean="0"/>
              <a:t>Authentication (public key crypto)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Usage of SSL/TLS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8342137" cy="4854869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Implemented in all (major) web browsers</a:t>
            </a:r>
          </a:p>
          <a:p>
            <a:pPr marL="225425" indent="-225425"/>
            <a:r>
              <a:rPr lang="en-US" sz="3200" dirty="0" smtClean="0"/>
              <a:t>Widely used in web browsing (HTTPS), email, instant messaging, voice-over-IP (VoIP), …</a:t>
            </a:r>
          </a:p>
          <a:p>
            <a:pPr marL="225425" indent="-225425"/>
            <a:r>
              <a:rPr lang="en-US" sz="3200" dirty="0" smtClean="0"/>
              <a:t>Major websites (including Google, YouTube, </a:t>
            </a:r>
            <a:r>
              <a:rPr lang="en-US" sz="3200" dirty="0" err="1" smtClean="0"/>
              <a:t>Facebook</a:t>
            </a:r>
            <a:r>
              <a:rPr lang="en-US" sz="3200" dirty="0" smtClean="0"/>
              <a:t>) use TLS</a:t>
            </a:r>
          </a:p>
          <a:p>
            <a:pPr marL="225425" indent="-225425"/>
            <a:r>
              <a:rPr lang="en-US" sz="32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Think about Google or YouTube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7779429" cy="5051815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Desired properties</a:t>
            </a:r>
          </a:p>
          <a:p>
            <a:pPr marL="625475" lvl="1" indent="-225425"/>
            <a:r>
              <a:rPr lang="en-US" sz="2800" dirty="0" smtClean="0"/>
              <a:t>Indeed the other side is Google or YouTube server</a:t>
            </a:r>
          </a:p>
          <a:p>
            <a:pPr marL="625475" lvl="1" indent="-225425"/>
            <a:r>
              <a:rPr lang="en-US" sz="2800" dirty="0" smtClean="0"/>
              <a:t>Confidentiality: your query, the video you choose</a:t>
            </a:r>
          </a:p>
          <a:p>
            <a:pPr marL="625475" lvl="1" indent="-225425"/>
            <a:r>
              <a:rPr lang="en-US" sz="2800" dirty="0" smtClean="0"/>
              <a:t>Content from Google or YouTube has not been modified</a:t>
            </a:r>
          </a:p>
          <a:p>
            <a:pPr marL="225425" indent="-225425"/>
            <a:r>
              <a:rPr lang="en-US" sz="3200" dirty="0" smtClean="0"/>
              <a:t>Does TLS give you all the desired properties?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SSL/TLS and TCP/IP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5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Application</a:t>
              </a:r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7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TCP</a:t>
              </a:r>
            </a:p>
          </p:txBody>
        </p:sp>
        <p:sp>
          <p:nvSpPr>
            <p:cNvPr id="99348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9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IP</a:t>
              </a:r>
            </a:p>
          </p:txBody>
        </p:sp>
        <p:sp>
          <p:nvSpPr>
            <p:cNvPr id="99350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normal application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822824" y="1603375"/>
            <a:ext cx="3941348" cy="2709863"/>
            <a:chOff x="2524" y="1773"/>
            <a:chExt cx="1653" cy="1707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6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Application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8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9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0" name="Text Box 17"/>
            <p:cNvSpPr txBox="1">
              <a:spLocks noChangeArrowheads="1"/>
            </p:cNvSpPr>
            <p:nvPr/>
          </p:nvSpPr>
          <p:spPr bwMode="auto">
            <a:xfrm>
              <a:off x="2907" y="2218"/>
              <a:ext cx="7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SSL/TLS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41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TCP</a:t>
              </a:r>
            </a:p>
          </p:txBody>
        </p:sp>
        <p:sp>
          <p:nvSpPr>
            <p:cNvPr id="99342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IP</a:t>
              </a:r>
            </a:p>
          </p:txBody>
        </p:sp>
        <p:sp>
          <p:nvSpPr>
            <p:cNvPr id="99343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application  with </a:t>
              </a:r>
              <a:r>
                <a:rPr lang="en-US" i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SSL/TLS</a:t>
              </a:r>
              <a:endPara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9333" name="Text Box 21"/>
          <p:cNvSpPr txBox="1">
            <a:spLocks noChangeArrowheads="1"/>
          </p:cNvSpPr>
          <p:nvPr/>
        </p:nvSpPr>
        <p:spPr bwMode="auto">
          <a:xfrm>
            <a:off x="679450" y="4515729"/>
            <a:ext cx="77009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000099"/>
              </a:buClr>
              <a:buSzPct val="74000"/>
              <a:buFont typeface="Wingdings" pitchFamily="2" charset="2"/>
              <a:buChar char="v"/>
            </a:pPr>
            <a:r>
              <a:rPr lang="en-US" sz="2800" dirty="0" smtClean="0">
                <a:latin typeface="Gill Sans MT" pitchFamily="34" charset="0"/>
              </a:rPr>
              <a:t>SSL/TLS: user-level process</a:t>
            </a:r>
          </a:p>
          <a:p>
            <a:pPr marL="457200" indent="-457200">
              <a:buClr>
                <a:srgbClr val="000099"/>
              </a:buClr>
              <a:buSzPct val="74000"/>
              <a:buFont typeface="Wingdings" pitchFamily="2" charset="2"/>
              <a:buChar char="v"/>
            </a:pPr>
            <a:r>
              <a:rPr lang="en-US" sz="2800" dirty="0" smtClean="0">
                <a:latin typeface="Gill Sans MT" pitchFamily="34" charset="0"/>
              </a:rPr>
              <a:t>SSL/TLS </a:t>
            </a:r>
            <a:r>
              <a:rPr lang="en-US" sz="2800" dirty="0">
                <a:latin typeface="Gill Sans MT" pitchFamily="34" charset="0"/>
              </a:rPr>
              <a:t>provides </a:t>
            </a:r>
            <a:r>
              <a:rPr lang="en-US" sz="2800" dirty="0" smtClean="0">
                <a:latin typeface="Gill Sans MT" pitchFamily="34" charset="0"/>
              </a:rPr>
              <a:t>API </a:t>
            </a:r>
            <a:r>
              <a:rPr lang="en-US" sz="2800" dirty="0">
                <a:latin typeface="Gill Sans MT" pitchFamily="34" charset="0"/>
              </a:rPr>
              <a:t>to </a:t>
            </a:r>
            <a:r>
              <a:rPr lang="en-US" sz="2800" dirty="0" smtClean="0">
                <a:latin typeface="Gill Sans MT" pitchFamily="34" charset="0"/>
              </a:rPr>
              <a:t>any application that uses TCP</a:t>
            </a:r>
            <a:endParaRPr lang="en-US" sz="2800" dirty="0">
              <a:latin typeface="Gill Sans MT" pitchFamily="34" charset="0"/>
            </a:endParaRPr>
          </a:p>
          <a:p>
            <a:pPr marL="457200" indent="-457200">
              <a:buClr>
                <a:srgbClr val="000099"/>
              </a:buClr>
              <a:buSzPct val="74000"/>
              <a:buFont typeface="Wingdings" pitchFamily="2" charset="2"/>
              <a:buChar char="v"/>
            </a:pPr>
            <a:r>
              <a:rPr lang="en-US" sz="2800" dirty="0" smtClean="0">
                <a:latin typeface="Gill Sans MT" pitchFamily="34" charset="0"/>
              </a:rPr>
              <a:t>SSL </a:t>
            </a:r>
            <a:r>
              <a:rPr lang="en-US" sz="2800" dirty="0">
                <a:latin typeface="Gill Sans MT" pitchFamily="34" charset="0"/>
              </a:rPr>
              <a:t>libraries/classes readily </a:t>
            </a:r>
            <a:r>
              <a:rPr lang="en-US" sz="2800" dirty="0" smtClean="0">
                <a:latin typeface="Gill Sans MT" pitchFamily="34" charset="0"/>
              </a:rPr>
              <a:t>available for programming languages (C, Java, python…) </a:t>
            </a:r>
            <a:endParaRPr lang="en-US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TLS for UDP?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8932980" cy="4854869"/>
          </a:xfrm>
        </p:spPr>
        <p:txBody>
          <a:bodyPr/>
          <a:lstStyle/>
          <a:p>
            <a:r>
              <a:rPr lang="en-US" sz="3200" dirty="0" smtClean="0"/>
              <a:t>Datagram Transport Layer Security (DTLS)</a:t>
            </a:r>
          </a:p>
          <a:p>
            <a:r>
              <a:rPr lang="en-US" sz="3200" dirty="0" smtClean="0"/>
              <a:t>First proposed in NDSS, 2004</a:t>
            </a:r>
          </a:p>
          <a:p>
            <a:r>
              <a:rPr lang="en-US" sz="3200" dirty="0" smtClean="0"/>
              <a:t>RFC 4347, 2006</a:t>
            </a:r>
          </a:p>
          <a:p>
            <a:r>
              <a:rPr lang="en-US" sz="3200" dirty="0" smtClean="0"/>
              <a:t>Applications</a:t>
            </a:r>
          </a:p>
          <a:p>
            <a:pPr lvl="1"/>
            <a:r>
              <a:rPr lang="en-US" sz="2800" dirty="0" smtClean="0"/>
              <a:t>in VPN</a:t>
            </a:r>
          </a:p>
          <a:p>
            <a:pPr lvl="1"/>
            <a:r>
              <a:rPr lang="en-US" sz="2800" dirty="0" smtClean="0"/>
              <a:t>some web browsers for real-time communication</a:t>
            </a:r>
          </a:p>
          <a:p>
            <a:pPr lvl="1"/>
            <a:r>
              <a:rPr lang="en-US" sz="2800" dirty="0" smtClean="0"/>
              <a:t>…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TLS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419322"/>
            <a:ext cx="8665694" cy="4854869"/>
          </a:xfrm>
        </p:spPr>
        <p:txBody>
          <a:bodyPr/>
          <a:lstStyle/>
          <a:p>
            <a:r>
              <a:rPr lang="en-US" sz="3600" dirty="0" smtClean="0"/>
              <a:t>Handshaking protocol</a:t>
            </a:r>
          </a:p>
          <a:p>
            <a:pPr lvl="1"/>
            <a:r>
              <a:rPr lang="en-US" sz="3200" dirty="0" smtClean="0"/>
              <a:t>enable authentication and session key establishment </a:t>
            </a:r>
          </a:p>
          <a:p>
            <a:pPr lvl="1"/>
            <a:r>
              <a:rPr lang="en-US" sz="3200" dirty="0" smtClean="0"/>
              <a:t>peers agree upon security parameters for the record layer </a:t>
            </a:r>
          </a:p>
          <a:p>
            <a:pPr lvl="1"/>
            <a:r>
              <a:rPr lang="en-US" sz="3200" dirty="0" smtClean="0"/>
              <a:t>report error conditions</a:t>
            </a:r>
          </a:p>
          <a:p>
            <a:r>
              <a:rPr lang="en-US" sz="3600" dirty="0" smtClean="0"/>
              <a:t>Record protocol</a:t>
            </a:r>
          </a:p>
          <a:p>
            <a:pPr lvl="1"/>
            <a:r>
              <a:rPr lang="en-US" sz="3200" dirty="0" smtClean="0"/>
              <a:t>Lower layer protocol to support handshaking protocol and application data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14317</TotalTime>
  <Words>1153</Words>
  <Application>Microsoft Office PowerPoint</Application>
  <PresentationFormat>On-screen Show (4:3)</PresentationFormat>
  <Paragraphs>178</Paragraphs>
  <Slides>29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CSE 4095  Transport Layer Security TLS</vt:lpstr>
      <vt:lpstr>So far…</vt:lpstr>
      <vt:lpstr>SSL/TLS</vt:lpstr>
      <vt:lpstr>Goals of SSL/TLS</vt:lpstr>
      <vt:lpstr>Usage of SSL/TLS</vt:lpstr>
      <vt:lpstr>Think about Google or YouTube</vt:lpstr>
      <vt:lpstr>SSL/TLS and TCP/IP</vt:lpstr>
      <vt:lpstr>TLS for UDP?</vt:lpstr>
      <vt:lpstr>TLS</vt:lpstr>
      <vt:lpstr>Handshaking protocol</vt:lpstr>
      <vt:lpstr>Handshake Protocol Overview</vt:lpstr>
      <vt:lpstr>Handshake Protocol Diagram</vt:lpstr>
      <vt:lpstr>TLS connection parameters</vt:lpstr>
      <vt:lpstr>ClientHello</vt:lpstr>
      <vt:lpstr>ClientHello Example</vt:lpstr>
      <vt:lpstr>ServerHello</vt:lpstr>
      <vt:lpstr>ServerHello Example</vt:lpstr>
      <vt:lpstr>Server Certificate</vt:lpstr>
      <vt:lpstr>Other messages from server</vt:lpstr>
      <vt:lpstr>ClientKeyExchange message</vt:lpstr>
      <vt:lpstr>Client Authentication</vt:lpstr>
      <vt:lpstr>Client Authentication</vt:lpstr>
      <vt:lpstr>Computing master secret</vt:lpstr>
      <vt:lpstr>Key generation </vt:lpstr>
      <vt:lpstr>Finished message</vt:lpstr>
      <vt:lpstr>TLS Example</vt:lpstr>
      <vt:lpstr>Why need two random nonces?</vt:lpstr>
      <vt:lpstr>If no random nonces is being used</vt:lpstr>
      <vt:lpstr>Why need Finished message?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bing</cp:lastModifiedBy>
  <cp:revision>606</cp:revision>
  <cp:lastPrinted>2011-11-30T14:38:01Z</cp:lastPrinted>
  <dcterms:created xsi:type="dcterms:W3CDTF">1999-10-08T19:08:27Z</dcterms:created>
  <dcterms:modified xsi:type="dcterms:W3CDTF">2017-03-09T05:16:38Z</dcterms:modified>
</cp:coreProperties>
</file>