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91" r:id="rId2"/>
    <p:sldId id="804" r:id="rId3"/>
    <p:sldId id="750" r:id="rId4"/>
    <p:sldId id="753" r:id="rId5"/>
    <p:sldId id="754" r:id="rId6"/>
    <p:sldId id="805" r:id="rId7"/>
    <p:sldId id="797" r:id="rId8"/>
    <p:sldId id="810" r:id="rId9"/>
    <p:sldId id="815" r:id="rId10"/>
    <p:sldId id="806" r:id="rId11"/>
    <p:sldId id="808" r:id="rId12"/>
    <p:sldId id="807" r:id="rId13"/>
    <p:sldId id="811" r:id="rId14"/>
    <p:sldId id="816" r:id="rId15"/>
    <p:sldId id="764" r:id="rId16"/>
    <p:sldId id="812" r:id="rId17"/>
    <p:sldId id="768" r:id="rId18"/>
    <p:sldId id="809" r:id="rId19"/>
    <p:sldId id="802" r:id="rId20"/>
    <p:sldId id="803" r:id="rId21"/>
    <p:sldId id="793" r:id="rId22"/>
    <p:sldId id="813" r:id="rId23"/>
    <p:sldId id="814" r:id="rId24"/>
    <p:sldId id="785" r:id="rId25"/>
    <p:sldId id="786" r:id="rId26"/>
    <p:sldId id="787" r:id="rId27"/>
    <p:sldId id="796" r:id="rId28"/>
    <p:sldId id="789" r:id="rId29"/>
    <p:sldId id="784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CCFF"/>
    <a:srgbClr val="0099CC"/>
    <a:srgbClr val="FF0000"/>
    <a:srgbClr val="FFFF00"/>
    <a:srgbClr val="DDDDDD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 autoAdjust="0"/>
    <p:restoredTop sz="94599" autoAdjust="0"/>
  </p:normalViewPr>
  <p:slideViewPr>
    <p:cSldViewPr snapToGrid="0">
      <p:cViewPr varScale="1">
        <p:scale>
          <a:sx n="65" d="100"/>
          <a:sy n="65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3/9/2017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4"/>
            <a:ext cx="7772400" cy="2821403"/>
          </a:xfrm>
        </p:spPr>
        <p:txBody>
          <a:bodyPr/>
          <a:lstStyle/>
          <a:p>
            <a:pPr algn="ctr"/>
            <a:r>
              <a:rPr lang="en-US" dirty="0" smtClean="0"/>
              <a:t>CSE 4095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 Layer Security</a:t>
            </a:r>
            <a:r>
              <a:rPr lang="en-US" u="none" dirty="0" smtClean="0"/>
              <a:t/>
            </a:r>
            <a:br>
              <a:rPr lang="en-US" u="none" dirty="0" smtClean="0"/>
            </a:br>
            <a:r>
              <a:rPr lang="en-US" dirty="0" smtClean="0"/>
              <a:t>TLS, Part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70340"/>
            <a:ext cx="7772400" cy="1143000"/>
          </a:xfrm>
        </p:spPr>
        <p:txBody>
          <a:bodyPr/>
          <a:lstStyle/>
          <a:p>
            <a:r>
              <a:rPr lang="en-US" dirty="0" err="1" smtClean="0"/>
              <a:t>SeverKeyExchange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308296"/>
            <a:ext cx="7821632" cy="4670474"/>
          </a:xfrm>
        </p:spPr>
        <p:txBody>
          <a:bodyPr/>
          <a:lstStyle/>
          <a:p>
            <a:r>
              <a:rPr lang="en-US" sz="3200" dirty="0" smtClean="0"/>
              <a:t>sent by the server only when the server Certificate message (if sent) does not contain enough data to allow the client to exchange a premaster secret</a:t>
            </a:r>
          </a:p>
          <a:p>
            <a:r>
              <a:rPr lang="en-US" sz="3200" dirty="0" smtClean="0"/>
              <a:t>will </a:t>
            </a:r>
            <a:r>
              <a:rPr lang="en-US" sz="3200" dirty="0" smtClean="0"/>
              <a:t>be sent immediately after the server Certificate message (or the </a:t>
            </a:r>
            <a:r>
              <a:rPr lang="en-US" sz="3200" dirty="0" err="1" smtClean="0"/>
              <a:t>ServerHello</a:t>
            </a:r>
            <a:r>
              <a:rPr lang="en-US" sz="3200" dirty="0" smtClean="0"/>
              <a:t> message, if this is an anonymous negotiation (not recommended in practice</a:t>
            </a:r>
            <a:r>
              <a:rPr lang="en-US" sz="3200" dirty="0" smtClean="0"/>
              <a:t>))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70340"/>
            <a:ext cx="7772400" cy="1143000"/>
          </a:xfrm>
        </p:spPr>
        <p:txBody>
          <a:bodyPr/>
          <a:lstStyle/>
          <a:p>
            <a:r>
              <a:rPr lang="en-US" dirty="0" err="1" smtClean="0"/>
              <a:t>SeverKeyExchange</a:t>
            </a:r>
            <a:r>
              <a:rPr lang="en-US" dirty="0" smtClean="0"/>
              <a:t> (cont’d)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417"/>
            <a:ext cx="8904849" cy="49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178061"/>
            <a:ext cx="582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Signature is used to verify identity of server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70340"/>
            <a:ext cx="7772400" cy="1143000"/>
          </a:xfrm>
        </p:spPr>
        <p:txBody>
          <a:bodyPr/>
          <a:lstStyle/>
          <a:p>
            <a:r>
              <a:rPr lang="en-US" dirty="0" smtClean="0"/>
              <a:t>Sever </a:t>
            </a:r>
            <a:r>
              <a:rPr lang="en-US" dirty="0" smtClean="0"/>
              <a:t>key exchange alg. &amp; certificate key type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83" y="1414463"/>
            <a:ext cx="8824641" cy="47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Client certificate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862640" cy="5347238"/>
          </a:xfrm>
        </p:spPr>
        <p:txBody>
          <a:bodyPr/>
          <a:lstStyle/>
          <a:p>
            <a:r>
              <a:rPr lang="en-US" sz="3200" dirty="0" smtClean="0"/>
              <a:t>Only sent if the server requests a certificate</a:t>
            </a:r>
          </a:p>
          <a:p>
            <a:pPr lvl="1"/>
            <a:r>
              <a:rPr lang="en-US" sz="2800" dirty="0" smtClean="0"/>
              <a:t>Send client certificate chain to server</a:t>
            </a:r>
          </a:p>
          <a:p>
            <a:pPr lvl="1"/>
            <a:r>
              <a:rPr lang="en-US" sz="2800" dirty="0" smtClean="0"/>
              <a:t>If no suitable certificate, must send certificate message of length zero; server decides to proceed or fail</a:t>
            </a:r>
          </a:p>
          <a:p>
            <a:r>
              <a:rPr lang="en-US" sz="3200" dirty="0" smtClean="0"/>
              <a:t>Server uses certificate to</a:t>
            </a:r>
          </a:p>
          <a:p>
            <a:pPr lvl="1"/>
            <a:r>
              <a:rPr lang="en-US" sz="2800" dirty="0" smtClean="0"/>
              <a:t>verifying the </a:t>
            </a:r>
            <a:r>
              <a:rPr lang="en-US" sz="2800" dirty="0" err="1" smtClean="0"/>
              <a:t>CertificateVerify</a:t>
            </a:r>
            <a:r>
              <a:rPr lang="en-US" sz="2800" dirty="0" smtClean="0"/>
              <a:t> message (when the client authentication is based on signing) or calculating the premaster secret (for non-ephemeral </a:t>
            </a:r>
            <a:r>
              <a:rPr lang="en-US" sz="2800" dirty="0" err="1" smtClean="0"/>
              <a:t>Diffie</a:t>
            </a:r>
            <a:r>
              <a:rPr lang="en-US" sz="2800" dirty="0" smtClean="0"/>
              <a:t>-Hellman)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70340"/>
            <a:ext cx="7772400" cy="1143000"/>
          </a:xfrm>
        </p:spPr>
        <p:txBody>
          <a:bodyPr/>
          <a:lstStyle/>
          <a:p>
            <a:r>
              <a:rPr lang="en-US" dirty="0" smtClean="0"/>
              <a:t>Client certificate alg. &amp; key type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26466" y="1009649"/>
            <a:ext cx="7996211" cy="5602165"/>
            <a:chOff x="526466" y="1009649"/>
            <a:chExt cx="7460247" cy="56021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466" y="1009649"/>
              <a:ext cx="7460247" cy="560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703385" y="1324708"/>
              <a:ext cx="6623538" cy="1172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err="1" smtClean="0"/>
              <a:t>ClientKeyExchange</a:t>
            </a:r>
            <a:r>
              <a:rPr lang="en-US" dirty="0" smtClean="0"/>
              <a:t> message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870675"/>
            <a:ext cx="8553152" cy="5347238"/>
          </a:xfrm>
        </p:spPr>
        <p:txBody>
          <a:bodyPr/>
          <a:lstStyle/>
          <a:p>
            <a:r>
              <a:rPr lang="en-US" dirty="0" smtClean="0"/>
              <a:t>Used to set the premaster secret that will allow each side to agree upon the same pre-master secret. </a:t>
            </a:r>
          </a:p>
          <a:p>
            <a:pPr lvl="1"/>
            <a:r>
              <a:rPr lang="en-US" dirty="0" smtClean="0"/>
              <a:t>RSA: send RSA-encrypted secret </a:t>
            </a:r>
          </a:p>
          <a:p>
            <a:pPr lvl="1"/>
            <a:r>
              <a:rPr lang="en-US" dirty="0" smtClean="0"/>
              <a:t>DH fixed, DH-ephemeral: send DH parameters</a:t>
            </a:r>
          </a:p>
          <a:p>
            <a:pPr lvl="1"/>
            <a:r>
              <a:rPr lang="en-US" dirty="0" smtClean="0"/>
              <a:t>If client has sent certificate containing a static DH exponent, then this message must be empty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" y="3473399"/>
            <a:ext cx="90392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CertificateVerify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862640" cy="5347238"/>
          </a:xfrm>
        </p:spPr>
        <p:txBody>
          <a:bodyPr/>
          <a:lstStyle/>
          <a:p>
            <a:r>
              <a:rPr lang="en-US" sz="3200" dirty="0" smtClean="0"/>
              <a:t>This message is only sent following a client certificate that has signing capability (i.e., all certificates except those containing fixed </a:t>
            </a:r>
            <a:r>
              <a:rPr lang="en-US" sz="3200" dirty="0" err="1" smtClean="0"/>
              <a:t>Diffie</a:t>
            </a:r>
            <a:r>
              <a:rPr lang="en-US" sz="3200" dirty="0" smtClean="0"/>
              <a:t>-Hellman parameters). </a:t>
            </a:r>
          </a:p>
          <a:p>
            <a:r>
              <a:rPr lang="en-US" sz="3200" dirty="0" smtClean="0"/>
              <a:t>Basically contain a signature of all the handshake messages, but not including this one</a:t>
            </a:r>
          </a:p>
          <a:p>
            <a:pPr lvl="1"/>
            <a:r>
              <a:rPr lang="en-US" sz="2800" dirty="0" smtClean="0"/>
              <a:t>This message is used to provide explicit verification of a client certificate.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Alert protocol (RFC 2246)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sz="3200" dirty="0" smtClean="0"/>
              <a:t>When things go wrong an alert is generated</a:t>
            </a:r>
          </a:p>
          <a:p>
            <a:pPr lvl="1"/>
            <a:r>
              <a:rPr lang="en-US" sz="2800" dirty="0" smtClean="0"/>
              <a:t>session ends or the recipient is given the opportunity to continue</a:t>
            </a:r>
          </a:p>
          <a:p>
            <a:r>
              <a:rPr lang="en-US" sz="3200" dirty="0" smtClean="0"/>
              <a:t>What can go wrong</a:t>
            </a:r>
          </a:p>
          <a:p>
            <a:pPr lvl="1"/>
            <a:r>
              <a:rPr lang="en-US" sz="2800" dirty="0" err="1" smtClean="0"/>
              <a:t>bad_certificate</a:t>
            </a:r>
            <a:endParaRPr lang="en-US" sz="2800" dirty="0" smtClean="0"/>
          </a:p>
          <a:p>
            <a:pPr lvl="1"/>
            <a:r>
              <a:rPr lang="en-US" sz="2800" dirty="0" err="1" smtClean="0"/>
              <a:t>unsupported_certificate</a:t>
            </a:r>
            <a:endParaRPr lang="en-US" sz="2800" dirty="0" smtClean="0"/>
          </a:p>
          <a:p>
            <a:pPr lvl="1"/>
            <a:r>
              <a:rPr lang="en-US" sz="2800" dirty="0" err="1" smtClean="0"/>
              <a:t>certificate_expired</a:t>
            </a:r>
            <a:endParaRPr lang="en-US" sz="2800" dirty="0" smtClean="0"/>
          </a:p>
          <a:p>
            <a:pPr lvl="1"/>
            <a:r>
              <a:rPr lang="en-US" sz="2800" dirty="0" err="1" smtClean="0"/>
              <a:t>handshake_failure</a:t>
            </a:r>
            <a:endParaRPr lang="en-US" sz="2800" dirty="0" smtClean="0"/>
          </a:p>
          <a:p>
            <a:pPr lvl="1"/>
            <a:r>
              <a:rPr lang="en-US" sz="2800" dirty="0" err="1" smtClean="0"/>
              <a:t>unknown_ca</a:t>
            </a:r>
            <a:endParaRPr lang="en-US" sz="2800" dirty="0" smtClean="0"/>
          </a:p>
          <a:p>
            <a:pPr lvl="1"/>
            <a:r>
              <a:rPr lang="en-US" sz="28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err="1" smtClean="0"/>
              <a:t>ChangeCipherSpec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dirty="0" smtClean="0"/>
              <a:t>Sent by both the client and the server to notify the receiving party that subsequent records will be protected under the newly negotiated </a:t>
            </a:r>
            <a:r>
              <a:rPr lang="en-US" dirty="0" err="1" smtClean="0"/>
              <a:t>CipherSpec</a:t>
            </a:r>
            <a:r>
              <a:rPr lang="en-US" dirty="0" smtClean="0"/>
              <a:t> and keys</a:t>
            </a:r>
          </a:p>
          <a:p>
            <a:r>
              <a:rPr lang="en-US" dirty="0" smtClean="0"/>
              <a:t>is sent during the handshake after the security parameters have been agreed upon, but before the verifying Finished message is sent</a:t>
            </a:r>
          </a:p>
          <a:p>
            <a:r>
              <a:rPr lang="en-US" dirty="0" smtClean="0"/>
              <a:t>Short </a:t>
            </a:r>
            <a:r>
              <a:rPr lang="en-US" dirty="0" smtClean="0"/>
              <a:t>message</a:t>
            </a:r>
            <a:r>
              <a:rPr lang="en-US" sz="3200" dirty="0" smtClean="0"/>
              <a:t> </a:t>
            </a:r>
          </a:p>
          <a:p>
            <a:pPr lvl="1"/>
            <a:r>
              <a:rPr lang="en-US" dirty="0" smtClean="0"/>
              <a:t>only contain record header and value of 1</a:t>
            </a:r>
            <a:endParaRPr lang="en-US" dirty="0" smtClean="0"/>
          </a:p>
          <a:p>
            <a:r>
              <a:rPr lang="en-US" dirty="0" smtClean="0"/>
              <a:t>Mandatory, not encrypted, indicating all later messages will be encrypted</a:t>
            </a:r>
            <a:r>
              <a:rPr lang="en-US" sz="32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ClientHello</a:t>
              </a: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ServerHello</a:t>
              </a: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ServerHelloDone</a:t>
              </a: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ClientKeyExchange</a:t>
              </a: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ChangeCipherSpec</a:t>
              </a: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ChangeCipherSpec</a:t>
              </a: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application_data</a:t>
              </a: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application_data</a:t>
              </a: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Alert: warning,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close_notify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 smtClean="0"/>
              <a:t>SSL/TLS</a:t>
            </a:r>
            <a:br>
              <a:rPr lang="en-US" dirty="0" smtClean="0"/>
            </a:br>
            <a:r>
              <a:rPr lang="en-US" dirty="0" smtClean="0"/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everything</a:t>
            </a:r>
          </a:p>
          <a:p>
            <a:pPr algn="r"/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henceforth</a:t>
            </a:r>
          </a:p>
          <a:p>
            <a:pPr algn="r"/>
            <a:r>
              <a:rPr lang="en-US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Handshake Protocol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296"/>
            <a:ext cx="8948738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8" y="5331583"/>
            <a:ext cx="876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Why need </a:t>
            </a:r>
            <a:r>
              <a:rPr lang="en-US" dirty="0" err="1" smtClean="0"/>
              <a:t>close_notify</a:t>
            </a:r>
            <a:r>
              <a:rPr lang="en-US" dirty="0" smtClean="0"/>
              <a:t> in </a:t>
            </a:r>
            <a:r>
              <a:rPr lang="en-US" dirty="0" smtClean="0"/>
              <a:t>TLS?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95354" cy="1797491"/>
          </a:xfrm>
        </p:spPr>
        <p:txBody>
          <a:bodyPr/>
          <a:lstStyle/>
          <a:p>
            <a:r>
              <a:rPr lang="en-US" sz="3200" dirty="0" smtClean="0"/>
              <a:t>TCP FIN marks the end of a TCP connection</a:t>
            </a:r>
          </a:p>
          <a:p>
            <a:r>
              <a:rPr lang="en-US" sz="3200" dirty="0" smtClean="0"/>
              <a:t>Is </a:t>
            </a:r>
            <a:r>
              <a:rPr lang="en-US" sz="3200" dirty="0" err="1" smtClean="0"/>
              <a:t>close_notify</a:t>
            </a:r>
            <a:r>
              <a:rPr lang="en-US" sz="3200" dirty="0" smtClean="0"/>
              <a:t> needed?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754" y="3200399"/>
            <a:ext cx="8059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TCP FIN indicated by a bit in TCP header, not encrypted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Gill Sans MT" pitchFamily="34" charset="0"/>
              </a:rPr>
              <a:t>close_notify</a:t>
            </a:r>
            <a:r>
              <a:rPr lang="en-US" sz="2400" dirty="0" smtClean="0">
                <a:latin typeface="Gill Sans MT" pitchFamily="34" charset="0"/>
              </a:rPr>
              <a:t> is a message in Alert protocol, which is encrypted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 attacker can send a TCP FIN before the end of the session, </a:t>
            </a:r>
          </a:p>
          <a:p>
            <a:r>
              <a:rPr lang="en-US" sz="2400" dirty="0" smtClean="0">
                <a:latin typeface="Gill Sans MT" pitchFamily="34" charset="0"/>
              </a:rPr>
              <a:t>which cannot be detected if there is no </a:t>
            </a:r>
            <a:r>
              <a:rPr lang="en-US" sz="2400" dirty="0" err="1" smtClean="0">
                <a:latin typeface="Gill Sans MT" pitchFamily="34" charset="0"/>
              </a:rPr>
              <a:t>close_notify</a:t>
            </a:r>
            <a:r>
              <a:rPr lang="en-US" sz="2400" dirty="0" smtClean="0">
                <a:latin typeface="Gill Sans MT" pitchFamily="34" charset="0"/>
              </a:rPr>
              <a:t> message</a:t>
            </a:r>
          </a:p>
          <a:p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140680"/>
            <a:ext cx="8350762" cy="1143000"/>
          </a:xfrm>
        </p:spPr>
        <p:txBody>
          <a:bodyPr/>
          <a:lstStyle/>
          <a:p>
            <a:r>
              <a:rPr lang="en-US" dirty="0" smtClean="0"/>
              <a:t>Certificate verification flaws</a:t>
            </a:r>
            <a:br>
              <a:rPr lang="en-US" dirty="0" smtClean="0"/>
            </a:br>
            <a:r>
              <a:rPr lang="en-US" dirty="0" smtClean="0"/>
              <a:t>(due to bad implementation)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686608"/>
            <a:ext cx="8595354" cy="3912334"/>
          </a:xfrm>
        </p:spPr>
        <p:txBody>
          <a:bodyPr/>
          <a:lstStyle/>
          <a:p>
            <a:r>
              <a:rPr lang="en-US" sz="3200" dirty="0" smtClean="0"/>
              <a:t>Check validity of certificate but don’t check common name.</a:t>
            </a:r>
          </a:p>
          <a:p>
            <a:r>
              <a:rPr lang="en-US" sz="3200" dirty="0" smtClean="0"/>
              <a:t>Check common name but fail to verify the whole chain of certificates.</a:t>
            </a:r>
          </a:p>
          <a:p>
            <a:r>
              <a:rPr lang="en-US" sz="3200" dirty="0" smtClean="0"/>
              <a:t>Check everything but allow non-CA signing certificates to be used for issuing certificates.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 protocols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665694" cy="4854869"/>
          </a:xfrm>
        </p:spPr>
        <p:txBody>
          <a:bodyPr/>
          <a:lstStyle/>
          <a:p>
            <a:r>
              <a:rPr lang="en-US" sz="3600" dirty="0" smtClean="0"/>
              <a:t>Handshaking protocol</a:t>
            </a:r>
          </a:p>
          <a:p>
            <a:pPr lvl="1"/>
            <a:r>
              <a:rPr lang="en-US" sz="3200" dirty="0" smtClean="0"/>
              <a:t>Handshake Protocol</a:t>
            </a:r>
          </a:p>
          <a:p>
            <a:pPr lvl="1"/>
            <a:r>
              <a:rPr lang="en-US" sz="3200" dirty="0" smtClean="0"/>
              <a:t>Change Cipher Spec Protocol</a:t>
            </a:r>
          </a:p>
          <a:p>
            <a:pPr lvl="1"/>
            <a:r>
              <a:rPr lang="en-US" sz="3200" dirty="0" smtClean="0"/>
              <a:t>Alert Protocol </a:t>
            </a:r>
            <a:endParaRPr lang="en-US" sz="3600" dirty="0" smtClean="0"/>
          </a:p>
          <a:p>
            <a:r>
              <a:rPr lang="en-US" sz="3600" dirty="0" smtClean="0"/>
              <a:t>Record protocol</a:t>
            </a:r>
          </a:p>
          <a:p>
            <a:pPr lvl="1"/>
            <a:r>
              <a:rPr lang="en-US" sz="3200" dirty="0" smtClean="0"/>
              <a:t>Lower layer protocol to support handshaking protocol and application data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Record protocol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665694" cy="4854869"/>
          </a:xfrm>
        </p:spPr>
        <p:txBody>
          <a:bodyPr/>
          <a:lstStyle/>
          <a:p>
            <a:r>
              <a:rPr lang="en-US" sz="3600" dirty="0" smtClean="0"/>
              <a:t>4 types of records</a:t>
            </a:r>
          </a:p>
          <a:p>
            <a:pPr lvl="1"/>
            <a:r>
              <a:rPr lang="en-US" sz="3200" dirty="0" smtClean="0"/>
              <a:t>Handshake records</a:t>
            </a:r>
          </a:p>
          <a:p>
            <a:pPr lvl="1"/>
            <a:r>
              <a:rPr lang="en-US" sz="3200" dirty="0" err="1" smtClean="0"/>
              <a:t>ChangeCipherSpec</a:t>
            </a:r>
            <a:r>
              <a:rPr lang="en-US" sz="3200" dirty="0" smtClean="0"/>
              <a:t> records</a:t>
            </a:r>
          </a:p>
          <a:p>
            <a:pPr lvl="1"/>
            <a:r>
              <a:rPr lang="en-US" sz="3200" dirty="0" smtClean="0"/>
              <a:t>Alert records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cs typeface="+mn-cs"/>
              </a:rPr>
              <a:t>application data records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Record Protocol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114696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data</a:t>
              </a:r>
            </a:p>
          </p:txBody>
        </p:sp>
        <p:sp>
          <p:nvSpPr>
            <p:cNvPr id="114697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data </a:t>
              </a:r>
            </a:p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fragment</a:t>
              </a:r>
            </a:p>
          </p:txBody>
        </p:sp>
        <p:sp>
          <p:nvSpPr>
            <p:cNvPr id="114698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data </a:t>
              </a:r>
            </a:p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fragment</a:t>
              </a:r>
            </a:p>
          </p:txBody>
        </p:sp>
        <p:sp>
          <p:nvSpPr>
            <p:cNvPr id="114699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MAC</a:t>
              </a:r>
            </a:p>
          </p:txBody>
        </p: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MAC</a:t>
              </a:r>
            </a:p>
          </p:txBody>
        </p:sp>
        <p:sp>
          <p:nvSpPr>
            <p:cNvPr id="114701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encrypted</a:t>
              </a:r>
            </a:p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data and MAC</a:t>
              </a:r>
            </a:p>
          </p:txBody>
        </p:sp>
        <p:sp>
          <p:nvSpPr>
            <p:cNvPr id="114702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encrypted</a:t>
              </a:r>
            </a:p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data and MAC</a:t>
              </a:r>
            </a:p>
          </p:txBody>
        </p:sp>
        <p:sp>
          <p:nvSpPr>
            <p:cNvPr id="114703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pitchFamily="34" charset="0"/>
                  <a:cs typeface="Arial" pitchFamily="34" charset="0"/>
                </a:rPr>
                <a:t>record</a:t>
              </a:r>
            </a:p>
            <a:p>
              <a:pPr algn="ctr"/>
              <a:r>
                <a:rPr lang="en-US" sz="1600"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114704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pitchFamily="34" charset="0"/>
                  <a:cs typeface="Arial" pitchFamily="34" charset="0"/>
                </a:rPr>
                <a:t>record</a:t>
              </a:r>
            </a:p>
            <a:p>
              <a:pPr algn="ctr"/>
              <a:r>
                <a:rPr lang="en-US" sz="1600">
                  <a:latin typeface="Arial" pitchFamily="34" charset="0"/>
                  <a:cs typeface="Arial" pitchFamily="34" charset="0"/>
                </a:rPr>
                <a:t>header</a:t>
              </a:r>
            </a:p>
          </p:txBody>
        </p:sp>
        <p:sp>
          <p:nvSpPr>
            <p:cNvPr id="114705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693" name="Text Box 21"/>
          <p:cNvSpPr txBox="1">
            <a:spLocks noChangeArrowheads="1"/>
          </p:cNvSpPr>
          <p:nvPr/>
        </p:nvSpPr>
        <p:spPr bwMode="auto">
          <a:xfrm>
            <a:off x="666672" y="4998795"/>
            <a:ext cx="718440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Divide data into fragments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Each fragment up to 2</a:t>
            </a:r>
            <a:r>
              <a:rPr lang="en-US" sz="2800" baseline="30000" dirty="0" smtClean="0">
                <a:latin typeface="Gill Sans MT" pitchFamily="34" charset="0"/>
              </a:rPr>
              <a:t>14</a:t>
            </a:r>
            <a:r>
              <a:rPr lang="en-US" sz="2800" dirty="0" smtClean="0">
                <a:latin typeface="Gill Sans MT" pitchFamily="34" charset="0"/>
              </a:rPr>
              <a:t> bytes (~16 Kbytes)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Data and MAC encrypted using symmetric key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Record </a:t>
            </a:r>
            <a:r>
              <a:rPr lang="en-US" sz="2800" dirty="0">
                <a:latin typeface="Gill Sans MT" pitchFamily="34" charset="0"/>
              </a:rPr>
              <a:t>header:  content type; version; length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SSL/TLS record format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30701" y="1397000"/>
            <a:ext cx="6708775" cy="3744913"/>
            <a:chOff x="862" y="996"/>
            <a:chExt cx="4226" cy="257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2" y="1246"/>
              <a:ext cx="4226" cy="2324"/>
              <a:chOff x="862" y="1139"/>
              <a:chExt cx="4226" cy="2324"/>
            </a:xfrm>
          </p:grpSpPr>
          <p:sp>
            <p:nvSpPr>
              <p:cNvPr id="115722" name="Rectangle 5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4224" cy="196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3" name="Rectangle 6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768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4" name="Rectangle 7"/>
              <p:cNvSpPr>
                <a:spLocks noChangeArrowheads="1"/>
              </p:cNvSpPr>
              <p:nvPr/>
            </p:nvSpPr>
            <p:spPr bwMode="auto">
              <a:xfrm>
                <a:off x="1632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5" name="Rectangle 8"/>
              <p:cNvSpPr>
                <a:spLocks noChangeArrowheads="1"/>
              </p:cNvSpPr>
              <p:nvPr/>
            </p:nvSpPr>
            <p:spPr bwMode="auto">
              <a:xfrm>
                <a:off x="3024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6" name="Rectangle 9"/>
              <p:cNvSpPr>
                <a:spLocks noChangeArrowheads="1"/>
              </p:cNvSpPr>
              <p:nvPr/>
            </p:nvSpPr>
            <p:spPr bwMode="auto">
              <a:xfrm>
                <a:off x="862" y="3004"/>
                <a:ext cx="4224" cy="4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27" name="Text Box 10"/>
              <p:cNvSpPr txBox="1">
                <a:spLocks noChangeArrowheads="1"/>
              </p:cNvSpPr>
              <p:nvPr/>
            </p:nvSpPr>
            <p:spPr bwMode="auto">
              <a:xfrm>
                <a:off x="958" y="1150"/>
                <a:ext cx="645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content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type</a:t>
                </a:r>
              </a:p>
            </p:txBody>
          </p:sp>
          <p:sp>
            <p:nvSpPr>
              <p:cNvPr id="115728" name="Text Box 11"/>
              <p:cNvSpPr txBox="1">
                <a:spLocks noChangeArrowheads="1"/>
              </p:cNvSpPr>
              <p:nvPr/>
            </p:nvSpPr>
            <p:spPr bwMode="auto">
              <a:xfrm>
                <a:off x="1814" y="1246"/>
                <a:ext cx="982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SSL version</a:t>
                </a:r>
              </a:p>
            </p:txBody>
          </p:sp>
          <p:sp>
            <p:nvSpPr>
              <p:cNvPr id="115729" name="Text Box 12"/>
              <p:cNvSpPr txBox="1">
                <a:spLocks noChangeArrowheads="1"/>
              </p:cNvSpPr>
              <p:nvPr/>
            </p:nvSpPr>
            <p:spPr bwMode="auto">
              <a:xfrm>
                <a:off x="3441" y="1226"/>
                <a:ext cx="557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length</a:t>
                </a:r>
              </a:p>
            </p:txBody>
          </p:sp>
          <p:sp>
            <p:nvSpPr>
              <p:cNvPr id="115730" name="Text Box 13"/>
              <p:cNvSpPr txBox="1">
                <a:spLocks noChangeArrowheads="1"/>
              </p:cNvSpPr>
              <p:nvPr/>
            </p:nvSpPr>
            <p:spPr bwMode="auto">
              <a:xfrm>
                <a:off x="2553" y="3084"/>
                <a:ext cx="47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MAC</a:t>
                </a:r>
              </a:p>
            </p:txBody>
          </p:sp>
          <p:sp>
            <p:nvSpPr>
              <p:cNvPr id="115731" name="Text Box 14"/>
              <p:cNvSpPr txBox="1">
                <a:spLocks noChangeArrowheads="1"/>
              </p:cNvSpPr>
              <p:nvPr/>
            </p:nvSpPr>
            <p:spPr bwMode="auto">
              <a:xfrm>
                <a:off x="2576" y="1983"/>
                <a:ext cx="43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pitchFamily="34" charset="0"/>
                    <a:cs typeface="Arial" pitchFamily="34" charset="0"/>
                  </a:rPr>
                  <a:t>data</a:t>
                </a:r>
              </a:p>
            </p:txBody>
          </p:sp>
        </p:grpSp>
        <p:sp>
          <p:nvSpPr>
            <p:cNvPr id="115719" name="Text Box 15"/>
            <p:cNvSpPr txBox="1">
              <a:spLocks noChangeArrowheads="1"/>
            </p:cNvSpPr>
            <p:nvPr/>
          </p:nvSpPr>
          <p:spPr bwMode="auto">
            <a:xfrm>
              <a:off x="930" y="996"/>
              <a:ext cx="55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1 byte</a:t>
              </a:r>
            </a:p>
          </p:txBody>
        </p:sp>
        <p:sp>
          <p:nvSpPr>
            <p:cNvPr id="115720" name="Text Box 16"/>
            <p:cNvSpPr txBox="1">
              <a:spLocks noChangeArrowheads="1"/>
            </p:cNvSpPr>
            <p:nvPr/>
          </p:nvSpPr>
          <p:spPr bwMode="auto">
            <a:xfrm>
              <a:off x="2010" y="1007"/>
              <a:ext cx="6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2 bytes</a:t>
              </a:r>
            </a:p>
          </p:txBody>
        </p:sp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3350" y="1007"/>
              <a:ext cx="6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3 bytes</a:t>
              </a:r>
            </a:p>
          </p:txBody>
        </p:sp>
      </p:grpSp>
      <p:sp>
        <p:nvSpPr>
          <p:cNvPr id="115716" name="Text Box 18"/>
          <p:cNvSpPr txBox="1">
            <a:spLocks noChangeArrowheads="1"/>
          </p:cNvSpPr>
          <p:nvPr/>
        </p:nvSpPr>
        <p:spPr bwMode="auto">
          <a:xfrm>
            <a:off x="1294238" y="5454872"/>
            <a:ext cx="616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data and MAC encrypted (symmetric algorithm)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MAC in record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51" y="1137962"/>
            <a:ext cx="8665698" cy="5347244"/>
          </a:xfrm>
        </p:spPr>
        <p:txBody>
          <a:bodyPr/>
          <a:lstStyle/>
          <a:p>
            <a:r>
              <a:rPr lang="en-US" sz="3200" dirty="0" smtClean="0"/>
              <a:t>keyed MAC (e.g., HMAC) to protect message integrity</a:t>
            </a:r>
          </a:p>
          <a:p>
            <a:r>
              <a:rPr lang="en-US" sz="3200" dirty="0" smtClean="0"/>
              <a:t>Generated as </a:t>
            </a:r>
          </a:p>
          <a:p>
            <a:pPr>
              <a:buNone/>
            </a:pPr>
            <a:r>
              <a:rPr lang="en-US" sz="3200" dirty="0" smtClean="0"/>
              <a:t>   </a:t>
            </a:r>
            <a:r>
              <a:rPr lang="en-US" dirty="0" smtClean="0"/>
              <a:t>MAC(</a:t>
            </a:r>
            <a:r>
              <a:rPr lang="en-US" dirty="0" err="1" smtClean="0"/>
              <a:t>MAC_write_key</a:t>
            </a:r>
            <a:r>
              <a:rPr lang="en-US" dirty="0" smtClean="0"/>
              <a:t>, </a:t>
            </a:r>
            <a:r>
              <a:rPr lang="en-US" dirty="0" err="1" smtClean="0"/>
              <a:t>seq_num</a:t>
            </a:r>
            <a:r>
              <a:rPr lang="en-US" dirty="0" smtClean="0"/>
              <a:t> + </a:t>
            </a:r>
            <a:r>
              <a:rPr lang="en-US" dirty="0" err="1" smtClean="0"/>
              <a:t>TLSCompressed.type</a:t>
            </a:r>
            <a:r>
              <a:rPr lang="en-US" dirty="0" smtClean="0"/>
              <a:t> + </a:t>
            </a:r>
            <a:r>
              <a:rPr lang="en-US" dirty="0" err="1" smtClean="0"/>
              <a:t>TLSCompressed.version</a:t>
            </a:r>
            <a:r>
              <a:rPr lang="en-US" dirty="0" smtClean="0"/>
              <a:t> + </a:t>
            </a:r>
            <a:r>
              <a:rPr lang="en-US" dirty="0" err="1" smtClean="0"/>
              <a:t>TLSCompressed.length</a:t>
            </a:r>
            <a:r>
              <a:rPr lang="en-US" dirty="0" smtClean="0"/>
              <a:t> + </a:t>
            </a:r>
            <a:r>
              <a:rPr lang="en-US" dirty="0" err="1" smtClean="0"/>
              <a:t>TLSCompressed.fragment</a:t>
            </a:r>
            <a:r>
              <a:rPr lang="en-US" dirty="0" smtClean="0"/>
              <a:t>); where "+" denotes concatenation, MAC(): MAC algorithm agreed upon earlier, </a:t>
            </a:r>
            <a:r>
              <a:rPr lang="en-US" dirty="0" err="1" smtClean="0"/>
              <a:t>seq_num</a:t>
            </a:r>
            <a:r>
              <a:rPr lang="en-US" dirty="0" smtClean="0"/>
              <a:t>: sequence number of the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Questions on MAC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51" y="1137962"/>
            <a:ext cx="8665698" cy="2414130"/>
          </a:xfrm>
        </p:spPr>
        <p:txBody>
          <a:bodyPr/>
          <a:lstStyle/>
          <a:p>
            <a:r>
              <a:rPr lang="en-US" sz="3200" dirty="0" smtClean="0"/>
              <a:t>Why include both header and content?</a:t>
            </a:r>
          </a:p>
          <a:p>
            <a:r>
              <a:rPr lang="en-US" sz="3200" dirty="0" smtClean="0"/>
              <a:t>Why need to include sequence number?</a:t>
            </a:r>
          </a:p>
          <a:p>
            <a:r>
              <a:rPr lang="en-US" sz="3200" dirty="0" smtClean="0"/>
              <a:t>Why no need to include record sequence number explicitly in record?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754" y="3985840"/>
            <a:ext cx="90092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Detect modification in header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MAC detect whether a record has been tampered with; </a:t>
            </a:r>
          </a:p>
          <a:p>
            <a:r>
              <a:rPr lang="en-US" sz="2400" dirty="0" smtClean="0">
                <a:latin typeface="Gill Sans MT" pitchFamily="34" charset="0"/>
              </a:rPr>
              <a:t>record sequence number detects tampering in record order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ill Sans MT" pitchFamily="34" charset="0"/>
              </a:rPr>
              <a:t>No need to include sequence number since TCP provides in-order </a:t>
            </a:r>
          </a:p>
          <a:p>
            <a:r>
              <a:rPr lang="en-US" sz="2400" dirty="0" smtClean="0">
                <a:latin typeface="Gill Sans MT" pitchFamily="34" charset="0"/>
              </a:rPr>
              <a:t>Delivery; two sides just counter independently</a:t>
            </a:r>
          </a:p>
          <a:p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3"/>
            <a:ext cx="7779429" cy="4648200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TLS: de facto standard for Internet security</a:t>
            </a:r>
          </a:p>
          <a:p>
            <a:pPr marL="625475" lvl="1" indent="-225425"/>
            <a:r>
              <a:rPr lang="en-US" sz="2800" dirty="0" smtClean="0"/>
              <a:t>“The primary goal of the TLS protocol is to provide privacy and data integrity between two communicating applications”</a:t>
            </a:r>
          </a:p>
          <a:p>
            <a:pPr marL="225425" indent="-225425"/>
            <a:r>
              <a:rPr lang="en-US" sz="3200" dirty="0" smtClean="0"/>
              <a:t>Two main protocols</a:t>
            </a:r>
          </a:p>
          <a:p>
            <a:pPr marL="625475" lvl="1" indent="-225425"/>
            <a:r>
              <a:rPr lang="en-US" sz="2800" smtClean="0"/>
              <a:t>Handshaking </a:t>
            </a:r>
            <a:r>
              <a:rPr lang="en-US" sz="2800" dirty="0" smtClean="0"/>
              <a:t>protocol</a:t>
            </a:r>
          </a:p>
          <a:p>
            <a:pPr marL="625475" lvl="1" indent="-225425"/>
            <a:r>
              <a:rPr lang="en-US" sz="2800" dirty="0" smtClean="0"/>
              <a:t>Record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The Master Secret (48 bytes)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624013"/>
            <a:ext cx="9115425" cy="43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Recall handshake protocol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308295"/>
            <a:ext cx="8932980" cy="5521569"/>
          </a:xfrm>
        </p:spPr>
        <p:txBody>
          <a:bodyPr/>
          <a:lstStyle/>
          <a:p>
            <a:pPr marL="225425" indent="-225425"/>
            <a:r>
              <a:rPr lang="en-US" sz="3200" dirty="0" err="1" smtClean="0"/>
              <a:t>ClientHello</a:t>
            </a:r>
            <a:endParaRPr lang="en-US" sz="3200" dirty="0" smtClean="0"/>
          </a:p>
          <a:p>
            <a:pPr marL="225425" indent="-225425"/>
            <a:r>
              <a:rPr lang="en-US" sz="3200" dirty="0" err="1" smtClean="0"/>
              <a:t>ServerHello</a:t>
            </a:r>
            <a:r>
              <a:rPr lang="en-US" sz="3200" dirty="0" smtClean="0"/>
              <a:t>, Certificate*, </a:t>
            </a:r>
            <a:r>
              <a:rPr lang="en-US" sz="3200" dirty="0" err="1" smtClean="0"/>
              <a:t>ServerHelloDone</a:t>
            </a:r>
            <a:r>
              <a:rPr lang="en-US" sz="3200" dirty="0" smtClean="0"/>
              <a:t> </a:t>
            </a:r>
          </a:p>
          <a:p>
            <a:pPr marL="225425" indent="-225425"/>
            <a:r>
              <a:rPr lang="en-US" sz="3200" dirty="0" err="1" smtClean="0"/>
              <a:t>ClientKeyExchange</a:t>
            </a:r>
            <a:r>
              <a:rPr lang="en-US" sz="3200" dirty="0" smtClean="0"/>
              <a:t>, Finished</a:t>
            </a:r>
          </a:p>
          <a:p>
            <a:pPr marL="225425" indent="-225425"/>
            <a:r>
              <a:rPr lang="en-US" sz="3200" dirty="0" smtClean="0"/>
              <a:t>Finished from server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TLS: sharing session keys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997282"/>
            <a:ext cx="8342137" cy="5094031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Session key: used only for a session and then discarded</a:t>
            </a:r>
          </a:p>
          <a:p>
            <a:pPr marL="225425" indent="-225425"/>
            <a:r>
              <a:rPr lang="en-US" sz="3200" dirty="0" smtClean="0"/>
              <a:t>Use asymmetric ciphers to exchange or generate keying materials to derive session keys</a:t>
            </a:r>
          </a:p>
          <a:p>
            <a:pPr marL="225425" indent="-225425"/>
            <a:r>
              <a:rPr lang="en-US" sz="3200" dirty="0" smtClean="0"/>
              <a:t>Key exchange</a:t>
            </a:r>
          </a:p>
          <a:p>
            <a:pPr lvl="1"/>
            <a:r>
              <a:rPr lang="en-US" sz="2800" dirty="0" smtClean="0"/>
              <a:t>Client uses asymmetric encryption to send a pre-master secret securely to the server</a:t>
            </a:r>
          </a:p>
          <a:p>
            <a:pPr marL="225425" indent="-225425"/>
            <a:r>
              <a:rPr lang="en-US" sz="3200" dirty="0" smtClean="0"/>
              <a:t>Key generation</a:t>
            </a:r>
          </a:p>
          <a:p>
            <a:pPr lvl="1"/>
            <a:r>
              <a:rPr lang="en-US" sz="2800" dirty="0" smtClean="0"/>
              <a:t>Two sides exchange unencrypted components; both then derive symmetric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Key exchange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4228"/>
            <a:ext cx="8876714" cy="51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Key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23" y="1343413"/>
            <a:ext cx="8442822" cy="50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One-time session key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7779429" cy="5051815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Used with </a:t>
            </a:r>
            <a:r>
              <a:rPr lang="en-US" sz="3200" dirty="0" err="1" smtClean="0"/>
              <a:t>Deffie</a:t>
            </a:r>
            <a:r>
              <a:rPr lang="en-US" sz="3200" dirty="0" smtClean="0"/>
              <a:t>-Hellman</a:t>
            </a:r>
          </a:p>
          <a:p>
            <a:pPr marL="225425" indent="-225425"/>
            <a:r>
              <a:rPr lang="en-US" sz="3200" dirty="0" smtClean="0"/>
              <a:t>Generate ephemeral DH key, used to derive session key</a:t>
            </a:r>
          </a:p>
          <a:p>
            <a:pPr marL="225425" indent="-225425"/>
            <a:r>
              <a:rPr lang="en-US" sz="3200" dirty="0" smtClean="0"/>
              <a:t>Provide perfect forward secrecy</a:t>
            </a:r>
          </a:p>
          <a:p>
            <a:pPr marL="625475" lvl="1" indent="-225425"/>
            <a:r>
              <a:rPr lang="en-US" sz="2800" dirty="0" smtClean="0"/>
              <a:t>compromise of a server’s private key would not compromise past sessions</a:t>
            </a:r>
          </a:p>
          <a:p>
            <a:pPr marL="625475" lvl="1" indent="-225425"/>
            <a:r>
              <a:rPr lang="en-US" sz="2800" dirty="0" smtClean="0"/>
              <a:t>session keys for those past sessions are the </a:t>
            </a:r>
            <a:r>
              <a:rPr lang="en-US" sz="2800" b="1" dirty="0" smtClean="0"/>
              <a:t>only keys that will decrypt the session’s </a:t>
            </a:r>
            <a:r>
              <a:rPr lang="en-US" sz="2800" dirty="0" smtClean="0"/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Perfect forward secrecy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7779429" cy="5051815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compromising server’s private key would not compromise past sessions</a:t>
            </a:r>
          </a:p>
          <a:p>
            <a:pPr marL="225425" indent="-225425"/>
            <a:r>
              <a:rPr lang="en-US" sz="3200" dirty="0" smtClean="0"/>
              <a:t>Difficult to achieve for RSA</a:t>
            </a:r>
          </a:p>
          <a:p>
            <a:pPr marL="625475" lvl="1" indent="-225425"/>
            <a:r>
              <a:rPr lang="en-US" sz="2800" dirty="0" smtClean="0"/>
              <a:t>Pre-master key encrypted by server’s private key, and is sent over network</a:t>
            </a:r>
          </a:p>
          <a:p>
            <a:pPr marL="225425" indent="-225425"/>
            <a:r>
              <a:rPr lang="en-US" sz="3200" dirty="0" smtClean="0"/>
              <a:t>DH with ephemeral key</a:t>
            </a:r>
          </a:p>
          <a:p>
            <a:pPr marL="625475" lvl="1" indent="-225425"/>
            <a:r>
              <a:rPr lang="en-US" sz="2800" dirty="0" smtClean="0"/>
              <a:t>session keys for past sessions are the </a:t>
            </a:r>
            <a:r>
              <a:rPr lang="en-US" sz="2800" b="1" dirty="0" smtClean="0"/>
              <a:t>only keys that will decrypt the session’s </a:t>
            </a:r>
            <a:r>
              <a:rPr lang="en-US" sz="2800" dirty="0" smtClean="0"/>
              <a:t>data</a:t>
            </a:r>
          </a:p>
          <a:p>
            <a:pPr marL="625475" lvl="1" indent="-225425"/>
            <a:r>
              <a:rPr lang="en-US" sz="2800" dirty="0" smtClean="0"/>
              <a:t>Keys not transmitted over network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0" y="0"/>
            <a:ext cx="8857200" cy="1143000"/>
          </a:xfrm>
        </p:spPr>
        <p:txBody>
          <a:bodyPr/>
          <a:lstStyle/>
          <a:p>
            <a:r>
              <a:rPr lang="en-US" dirty="0" smtClean="0"/>
              <a:t>Summary of key exchange/generation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7779429" cy="5051815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Three ways: </a:t>
            </a:r>
          </a:p>
          <a:p>
            <a:pPr marL="625475" lvl="1" indent="-225425"/>
            <a:r>
              <a:rPr lang="en-US" sz="2800" dirty="0" smtClean="0"/>
              <a:t>RSA </a:t>
            </a:r>
          </a:p>
          <a:p>
            <a:pPr marL="625475" lvl="1" indent="-225425"/>
            <a:r>
              <a:rPr lang="en-US" sz="2800" dirty="0" smtClean="0"/>
              <a:t>DH </a:t>
            </a:r>
            <a:r>
              <a:rPr lang="en-US" sz="2800" dirty="0" smtClean="0"/>
              <a:t>long-term </a:t>
            </a:r>
            <a:r>
              <a:rPr lang="en-US" sz="2800" dirty="0" smtClean="0"/>
              <a:t>keys</a:t>
            </a:r>
          </a:p>
          <a:p>
            <a:pPr marL="625475" lvl="1" indent="-225425"/>
            <a:r>
              <a:rPr lang="en-US" sz="2800" dirty="0" smtClean="0">
                <a:solidFill>
                  <a:srgbClr val="000099"/>
                </a:solidFill>
              </a:rPr>
              <a:t>DH ephemeral </a:t>
            </a:r>
            <a:r>
              <a:rPr lang="en-US" sz="2800" dirty="0" smtClean="0">
                <a:solidFill>
                  <a:srgbClr val="000099"/>
                </a:solidFill>
              </a:rPr>
              <a:t>keys:</a:t>
            </a:r>
            <a:r>
              <a:rPr lang="en-US" sz="2800" dirty="0" smtClean="0"/>
              <a:t> provides perfect forward secrecy</a:t>
            </a:r>
            <a:endParaRPr lang="en-US" sz="2800" dirty="0" smtClean="0"/>
          </a:p>
          <a:p>
            <a:pPr marL="625475" lvl="1" indent="-225425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14491</TotalTime>
  <Words>985</Words>
  <Application>Microsoft Office PowerPoint</Application>
  <PresentationFormat>On-screen Show (4:3)</PresentationFormat>
  <Paragraphs>165</Paragraphs>
  <Slides>29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CSE 4095  Transport Layer Security TLS, Part II</vt:lpstr>
      <vt:lpstr>Handshake Protocol Diagram</vt:lpstr>
      <vt:lpstr>Recall handshake protocol</vt:lpstr>
      <vt:lpstr>TLS: sharing session keys</vt:lpstr>
      <vt:lpstr>Key exchange</vt:lpstr>
      <vt:lpstr>Key generation</vt:lpstr>
      <vt:lpstr>One-time session key</vt:lpstr>
      <vt:lpstr>Perfect forward secrecy</vt:lpstr>
      <vt:lpstr>Summary of key exchange/generation</vt:lpstr>
      <vt:lpstr>SeverKeyExchange</vt:lpstr>
      <vt:lpstr>SeverKeyExchange (cont’d)</vt:lpstr>
      <vt:lpstr>Sever key exchange alg. &amp; certificate key type</vt:lpstr>
      <vt:lpstr>Client certificate</vt:lpstr>
      <vt:lpstr>Client certificate alg. &amp; key type</vt:lpstr>
      <vt:lpstr>ClientKeyExchange message</vt:lpstr>
      <vt:lpstr>Client CertificateVerify</vt:lpstr>
      <vt:lpstr>Alert protocol (RFC 2246)</vt:lpstr>
      <vt:lpstr>ChangeCipherSpec</vt:lpstr>
      <vt:lpstr>SSL/TLS connection</vt:lpstr>
      <vt:lpstr>Why need close_notify in TLS?</vt:lpstr>
      <vt:lpstr>Certificate verification flaws (due to bad implementation)</vt:lpstr>
      <vt:lpstr>TLS protocols</vt:lpstr>
      <vt:lpstr>Record protocol</vt:lpstr>
      <vt:lpstr>Record Protocol</vt:lpstr>
      <vt:lpstr>SSL/TLS record format</vt:lpstr>
      <vt:lpstr>MAC in record</vt:lpstr>
      <vt:lpstr>Questions on MAC</vt:lpstr>
      <vt:lpstr>Summary</vt:lpstr>
      <vt:lpstr>The Master Secret (48 bytes)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631</cp:revision>
  <cp:lastPrinted>2011-11-30T14:38:01Z</cp:lastPrinted>
  <dcterms:created xsi:type="dcterms:W3CDTF">1999-10-08T19:08:27Z</dcterms:created>
  <dcterms:modified xsi:type="dcterms:W3CDTF">2017-03-09T16:51:12Z</dcterms:modified>
</cp:coreProperties>
</file>