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691" r:id="rId2"/>
    <p:sldId id="750" r:id="rId3"/>
    <p:sldId id="845" r:id="rId4"/>
    <p:sldId id="804" r:id="rId5"/>
    <p:sldId id="846" r:id="rId6"/>
    <p:sldId id="847" r:id="rId7"/>
    <p:sldId id="848" r:id="rId8"/>
    <p:sldId id="849" r:id="rId9"/>
    <p:sldId id="850" r:id="rId10"/>
    <p:sldId id="851" r:id="rId11"/>
    <p:sldId id="852" r:id="rId12"/>
    <p:sldId id="853" r:id="rId13"/>
    <p:sldId id="854" r:id="rId14"/>
    <p:sldId id="855" r:id="rId15"/>
    <p:sldId id="856" r:id="rId16"/>
    <p:sldId id="859" r:id="rId17"/>
    <p:sldId id="858" r:id="rId18"/>
    <p:sldId id="860" r:id="rId19"/>
    <p:sldId id="861" r:id="rId20"/>
    <p:sldId id="862" r:id="rId21"/>
    <p:sldId id="863" r:id="rId22"/>
    <p:sldId id="864" r:id="rId23"/>
    <p:sldId id="865" r:id="rId24"/>
    <p:sldId id="866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CCFF"/>
    <a:srgbClr val="0099CC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547" autoAdjust="0"/>
  </p:normalViewPr>
  <p:slideViewPr>
    <p:cSldViewPr snapToGrid="0">
      <p:cViewPr>
        <p:scale>
          <a:sx n="134" d="100"/>
          <a:sy n="134" d="100"/>
        </p:scale>
        <p:origin x="464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3/23/17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04F8-DC47-AE45-82C7-5C6C4DF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n.wikipedia.org/wiki/Authenticated_encryp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4095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TLS Attacks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1901283"/>
          </a:xfrm>
        </p:spPr>
        <p:txBody>
          <a:bodyPr/>
          <a:lstStyle/>
          <a:p>
            <a:r>
              <a:rPr lang="en-US" dirty="0" smtClean="0"/>
              <a:t>Replaces common bytes with short values</a:t>
            </a:r>
          </a:p>
          <a:p>
            <a:r>
              <a:rPr lang="en-US" dirty="0" smtClean="0"/>
              <a:t>Construct binary tree where weight of left/right subtree are equal</a:t>
            </a:r>
          </a:p>
          <a:p>
            <a:r>
              <a:rPr lang="en-US" dirty="0" smtClean="0"/>
              <a:t>Example: `this is an example of a </a:t>
            </a:r>
            <a:r>
              <a:rPr lang="en-US" dirty="0" err="1" smtClean="0"/>
              <a:t>huffman</a:t>
            </a:r>
            <a:r>
              <a:rPr lang="en-US" dirty="0" smtClean="0"/>
              <a:t> tree’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70507"/>
              </p:ext>
            </p:extLst>
          </p:nvPr>
        </p:nvGraphicFramePr>
        <p:xfrm>
          <a:off x="319668" y="3730083"/>
          <a:ext cx="87462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  <a:gridCol w="546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11001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00110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10011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11000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1011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00111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10010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Huffman Coding Tree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48615" y="1431569"/>
            <a:ext cx="646770" cy="6467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36</a:t>
            </a:r>
          </a:p>
        </p:txBody>
      </p:sp>
      <p:cxnSp>
        <p:nvCxnSpPr>
          <p:cNvPr id="7" name="Straight Arrow Connector 6"/>
          <p:cNvCxnSpPr>
            <a:stCxn id="5" idx="4"/>
            <a:endCxn id="14" idx="0"/>
          </p:cNvCxnSpPr>
          <p:nvPr/>
        </p:nvCxnSpPr>
        <p:spPr>
          <a:xfrm flipH="1">
            <a:off x="2364058" y="2078339"/>
            <a:ext cx="2207942" cy="365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4"/>
            <a:endCxn id="12" idx="0"/>
          </p:cNvCxnSpPr>
          <p:nvPr/>
        </p:nvCxnSpPr>
        <p:spPr>
          <a:xfrm>
            <a:off x="4572000" y="2078339"/>
            <a:ext cx="1460810" cy="365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>
            <a:off x="5709425" y="2443825"/>
            <a:ext cx="646770" cy="6467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20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040673" y="2443825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16</a:t>
            </a:r>
          </a:p>
        </p:txBody>
      </p:sp>
      <p:cxnSp>
        <p:nvCxnSpPr>
          <p:cNvPr id="21" name="Straight Arrow Connector 20"/>
          <p:cNvCxnSpPr>
            <a:stCxn id="14" idx="4"/>
            <a:endCxn id="26" idx="0"/>
          </p:cNvCxnSpPr>
          <p:nvPr/>
        </p:nvCxnSpPr>
        <p:spPr>
          <a:xfrm flipH="1">
            <a:off x="1895704" y="3042852"/>
            <a:ext cx="468354" cy="24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1828800" y="445533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010828" y="445533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572319" y="3289168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766431" y="3289168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979111" y="549554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579528" y="445533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5828466" y="445533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801965" y="549554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7214841" y="4426858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538226" y="3289168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12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5467908" y="3289168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364058" y="5495546"/>
            <a:ext cx="646770" cy="5990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cxnSp>
        <p:nvCxnSpPr>
          <p:cNvPr id="38" name="Straight Arrow Connector 37"/>
          <p:cNvCxnSpPr>
            <a:stCxn id="14" idx="4"/>
            <a:endCxn id="27" idx="0"/>
          </p:cNvCxnSpPr>
          <p:nvPr/>
        </p:nvCxnSpPr>
        <p:spPr>
          <a:xfrm>
            <a:off x="2364058" y="3042852"/>
            <a:ext cx="725758" cy="24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4"/>
            <a:endCxn id="24" idx="0"/>
          </p:cNvCxnSpPr>
          <p:nvPr/>
        </p:nvCxnSpPr>
        <p:spPr>
          <a:xfrm>
            <a:off x="1895704" y="3888195"/>
            <a:ext cx="256481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4"/>
            <a:endCxn id="25" idx="0"/>
          </p:cNvCxnSpPr>
          <p:nvPr/>
        </p:nvCxnSpPr>
        <p:spPr>
          <a:xfrm>
            <a:off x="3089816" y="3888195"/>
            <a:ext cx="244397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4" idx="4"/>
            <a:endCxn id="35" idx="0"/>
          </p:cNvCxnSpPr>
          <p:nvPr/>
        </p:nvCxnSpPr>
        <p:spPr>
          <a:xfrm>
            <a:off x="2152185" y="5054363"/>
            <a:ext cx="535258" cy="441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4"/>
          </p:cNvCxnSpPr>
          <p:nvPr/>
        </p:nvCxnSpPr>
        <p:spPr>
          <a:xfrm flipH="1">
            <a:off x="1024977" y="3888195"/>
            <a:ext cx="870727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6246" y="4455336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‘e’ 4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1269564" y="5054363"/>
            <a:ext cx="870727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0833" y="5621504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‘n’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251527" y="6120044"/>
            <a:ext cx="448085" cy="28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04927" y="6278132"/>
            <a:ext cx="65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‘o’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9" name="Straight Arrow Connector 58"/>
          <p:cNvCxnSpPr>
            <a:stCxn id="35" idx="4"/>
          </p:cNvCxnSpPr>
          <p:nvPr/>
        </p:nvCxnSpPr>
        <p:spPr>
          <a:xfrm>
            <a:off x="2687443" y="6094573"/>
            <a:ext cx="235936" cy="308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36278" y="6335701"/>
            <a:ext cx="67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‘u’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6" name="Straight Arrow Connector 65"/>
          <p:cNvCxnSpPr>
            <a:endCxn id="67" idx="0"/>
          </p:cNvCxnSpPr>
          <p:nvPr/>
        </p:nvCxnSpPr>
        <p:spPr>
          <a:xfrm flipH="1">
            <a:off x="3086399" y="5045993"/>
            <a:ext cx="251158" cy="23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87150" y="5283424"/>
            <a:ext cx="59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‘t’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325387" y="5020522"/>
            <a:ext cx="235936" cy="308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481823" y="5274954"/>
            <a:ext cx="766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‘m’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768701" y="3895521"/>
            <a:ext cx="251158" cy="23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69452" y="4132952"/>
            <a:ext cx="64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‘a’ 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3" name="Straight Arrow Connector 72"/>
          <p:cNvCxnSpPr>
            <a:stCxn id="12" idx="4"/>
            <a:endCxn id="34" idx="0"/>
          </p:cNvCxnSpPr>
          <p:nvPr/>
        </p:nvCxnSpPr>
        <p:spPr>
          <a:xfrm flipH="1">
            <a:off x="5791293" y="3090595"/>
            <a:ext cx="241517" cy="19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4"/>
            <a:endCxn id="33" idx="0"/>
          </p:cNvCxnSpPr>
          <p:nvPr/>
        </p:nvCxnSpPr>
        <p:spPr>
          <a:xfrm>
            <a:off x="6032810" y="3090595"/>
            <a:ext cx="1828801" cy="19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4" idx="4"/>
            <a:endCxn id="29" idx="0"/>
          </p:cNvCxnSpPr>
          <p:nvPr/>
        </p:nvCxnSpPr>
        <p:spPr>
          <a:xfrm flipH="1">
            <a:off x="4902913" y="3888195"/>
            <a:ext cx="888380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4" idx="4"/>
            <a:endCxn id="30" idx="0"/>
          </p:cNvCxnSpPr>
          <p:nvPr/>
        </p:nvCxnSpPr>
        <p:spPr>
          <a:xfrm>
            <a:off x="5791293" y="3888195"/>
            <a:ext cx="360558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3" idx="4"/>
            <a:endCxn id="32" idx="0"/>
          </p:cNvCxnSpPr>
          <p:nvPr/>
        </p:nvCxnSpPr>
        <p:spPr>
          <a:xfrm flipH="1">
            <a:off x="7538226" y="3888195"/>
            <a:ext cx="323385" cy="53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3" idx="4"/>
          </p:cNvCxnSpPr>
          <p:nvPr/>
        </p:nvCxnSpPr>
        <p:spPr>
          <a:xfrm>
            <a:off x="7861611" y="3888195"/>
            <a:ext cx="653739" cy="53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9" idx="4"/>
          </p:cNvCxnSpPr>
          <p:nvPr/>
        </p:nvCxnSpPr>
        <p:spPr>
          <a:xfrm flipH="1">
            <a:off x="4483253" y="5054363"/>
            <a:ext cx="419660" cy="51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9" idx="4"/>
            <a:endCxn id="28" idx="0"/>
          </p:cNvCxnSpPr>
          <p:nvPr/>
        </p:nvCxnSpPr>
        <p:spPr>
          <a:xfrm>
            <a:off x="4902913" y="5054363"/>
            <a:ext cx="399583" cy="441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0" idx="4"/>
          </p:cNvCxnSpPr>
          <p:nvPr/>
        </p:nvCxnSpPr>
        <p:spPr>
          <a:xfrm flipH="1">
            <a:off x="5791293" y="5054363"/>
            <a:ext cx="360558" cy="56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0" idx="4"/>
          </p:cNvCxnSpPr>
          <p:nvPr/>
        </p:nvCxnSpPr>
        <p:spPr>
          <a:xfrm>
            <a:off x="6151851" y="5054363"/>
            <a:ext cx="323385" cy="51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2" idx="4"/>
            <a:endCxn id="31" idx="0"/>
          </p:cNvCxnSpPr>
          <p:nvPr/>
        </p:nvCxnSpPr>
        <p:spPr>
          <a:xfrm flipH="1">
            <a:off x="7125350" y="5025885"/>
            <a:ext cx="412876" cy="46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2" idx="4"/>
          </p:cNvCxnSpPr>
          <p:nvPr/>
        </p:nvCxnSpPr>
        <p:spPr>
          <a:xfrm>
            <a:off x="7538226" y="5025885"/>
            <a:ext cx="759954" cy="46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4"/>
          </p:cNvCxnSpPr>
          <p:nvPr/>
        </p:nvCxnSpPr>
        <p:spPr>
          <a:xfrm flipH="1">
            <a:off x="6801965" y="6094573"/>
            <a:ext cx="323385" cy="24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31" idx="4"/>
          </p:cNvCxnSpPr>
          <p:nvPr/>
        </p:nvCxnSpPr>
        <p:spPr>
          <a:xfrm>
            <a:off x="7125350" y="6094573"/>
            <a:ext cx="567040" cy="18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28" idx="4"/>
          </p:cNvCxnSpPr>
          <p:nvPr/>
        </p:nvCxnSpPr>
        <p:spPr>
          <a:xfrm flipH="1">
            <a:off x="4902913" y="6094573"/>
            <a:ext cx="399583" cy="24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8" idx="4"/>
          </p:cNvCxnSpPr>
          <p:nvPr/>
        </p:nvCxnSpPr>
        <p:spPr>
          <a:xfrm>
            <a:off x="5302496" y="6094573"/>
            <a:ext cx="406929" cy="24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113502" y="5592737"/>
            <a:ext cx="59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544025" y="6335701"/>
            <a:ext cx="65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‘x’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37451" y="5618147"/>
            <a:ext cx="62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‘s’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1915" y="5608716"/>
            <a:ext cx="65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‘h’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1717" y="6358722"/>
            <a:ext cx="65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‘p’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664802" y="6293490"/>
            <a:ext cx="62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‘r’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02494" y="6316511"/>
            <a:ext cx="59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‘l’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997470" y="5576837"/>
            <a:ext cx="627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‘f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’ 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01834" y="4517021"/>
            <a:ext cx="59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‘ ’ 7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919224" cy="4648200"/>
          </a:xfrm>
        </p:spPr>
        <p:txBody>
          <a:bodyPr/>
          <a:lstStyle/>
          <a:p>
            <a:r>
              <a:rPr lang="en-US" dirty="0" smtClean="0"/>
              <a:t>Lossless compression mechanism (means there are no errors)</a:t>
            </a:r>
          </a:p>
          <a:p>
            <a:r>
              <a:rPr lang="en-US" dirty="0" smtClean="0"/>
              <a:t>Two sub algorithms: LZ77 and Huffman coding</a:t>
            </a:r>
          </a:p>
          <a:p>
            <a:r>
              <a:rPr lang="en-US" dirty="0" smtClean="0"/>
              <a:t>In both sub-algorithms if a block already appears in the text it will be compressed to smaller size than new block</a:t>
            </a:r>
          </a:p>
          <a:p>
            <a:r>
              <a:rPr lang="en-US" dirty="0" smtClean="0"/>
              <a:t>Can use this to check guesses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3" y="1802618"/>
            <a:ext cx="1737040" cy="1141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Attack</a:t>
            </a:r>
            <a:endParaRPr lang="en-US" dirty="0"/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25943" y="2917679"/>
            <a:ext cx="251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Provides client with </a:t>
            </a:r>
            <a:r>
              <a:rPr lang="en-US" sz="1200" dirty="0" err="1" smtClean="0"/>
              <a:t>javascript</a:t>
            </a:r>
            <a:endParaRPr lang="en-US" sz="120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37" y="1855247"/>
            <a:ext cx="918655" cy="918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6712" y="148311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Evil.com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92" y="2734547"/>
            <a:ext cx="439580" cy="439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442" y="4404767"/>
            <a:ext cx="4524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The guess for cookie can have multiple parts</a:t>
            </a: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The amount they are compressed indicates 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redundancy with Cookie 1</a:t>
            </a: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Rest of attack proceeds just like BEAST</a:t>
            </a: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Attack worked by 45% of browsers and 40% of TLS servers including Dropbox,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Github</a:t>
            </a:r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Takes only 6 requests to learn one byte, very fast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79751" y="3817744"/>
            <a:ext cx="5676942" cy="2397821"/>
            <a:chOff x="3079751" y="3817744"/>
            <a:chExt cx="5676942" cy="23978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975" y="4941654"/>
              <a:ext cx="1479717" cy="12739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47571" y="4516244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Not-</a:t>
              </a:r>
              <a:r>
                <a:rPr lang="en-US" dirty="0" err="1" smtClean="0"/>
                <a:t>Evil.com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endCxn id="17" idx="1"/>
            </p:cNvCxnSpPr>
            <p:nvPr/>
          </p:nvCxnSpPr>
          <p:spPr bwMode="auto">
            <a:xfrm>
              <a:off x="3212991" y="3817744"/>
              <a:ext cx="3834580" cy="89855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3079751" y="3893179"/>
              <a:ext cx="3967820" cy="102317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657922" y="3066585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2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944743">
            <a:off x="4259423" y="383691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74984">
            <a:off x="5266058" y="4196186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Guess for Cookie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Curved Connector 31"/>
          <p:cNvCxnSpPr>
            <a:stCxn id="24" idx="0"/>
          </p:cNvCxnSpPr>
          <p:nvPr/>
        </p:nvCxnSpPr>
        <p:spPr bwMode="auto">
          <a:xfrm rot="5400000" flipH="1" flipV="1">
            <a:off x="4292642" y="-1167727"/>
            <a:ext cx="319506" cy="5621184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 rot="21353317">
            <a:off x="3876756" y="120046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2.96296E-6 L -0.7382 -0.09329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26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went wrong?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should be fixed?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Extended in BREACH attack by Prado, Harris, and Gluck</a:t>
            </a:r>
          </a:p>
          <a:p>
            <a:pPr lvl="1"/>
            <a:r>
              <a:rPr lang="en-US" dirty="0" smtClean="0"/>
              <a:t>Does not rely on TLS compression, targets HTTP compression</a:t>
            </a:r>
          </a:p>
          <a:p>
            <a:pPr lvl="1"/>
            <a:endParaRPr lang="en-US" dirty="0"/>
          </a:p>
          <a:p>
            <a:r>
              <a:rPr lang="en-US" dirty="0" smtClean="0"/>
              <a:t>Length Randomization</a:t>
            </a:r>
          </a:p>
          <a:p>
            <a:r>
              <a:rPr lang="en-US" dirty="0" smtClean="0"/>
              <a:t>Randomize cookies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Logjam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Protocol Downgrade</a:t>
            </a:r>
          </a:p>
          <a:p>
            <a:pPr lvl="1"/>
            <a:r>
              <a:rPr lang="en-US" dirty="0" smtClean="0"/>
              <a:t>Export compliance: in the early 1990s cryptography was classified as a munition and its export is controlled by the US state department</a:t>
            </a:r>
          </a:p>
          <a:p>
            <a:pPr lvl="1"/>
            <a:r>
              <a:rPr lang="en-US" dirty="0" smtClean="0"/>
              <a:t>Many servers have two sets of </a:t>
            </a:r>
            <a:r>
              <a:rPr lang="en-US" dirty="0" err="1" smtClean="0"/>
              <a:t>Diffie</a:t>
            </a:r>
            <a:r>
              <a:rPr lang="en-US" dirty="0" smtClean="0"/>
              <a:t>-Hellman parameters: standard ones (1024 bit or 2048 bits) and export ones (512 bits)</a:t>
            </a:r>
          </a:p>
          <a:p>
            <a:pPr lvl="1"/>
            <a:r>
              <a:rPr lang="en-US" dirty="0" smtClean="0"/>
              <a:t>No modern browser asks to use 512 bit export </a:t>
            </a:r>
            <a:r>
              <a:rPr lang="en-US" dirty="0" err="1" smtClean="0"/>
              <a:t>Diffie</a:t>
            </a:r>
            <a:r>
              <a:rPr lang="en-US" dirty="0" smtClean="0"/>
              <a:t> Hellman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Cryptanalytic attack on </a:t>
            </a:r>
            <a:r>
              <a:rPr lang="en-US" dirty="0" err="1" smtClean="0"/>
              <a:t>Diffie</a:t>
            </a:r>
            <a:r>
              <a:rPr lang="en-US" dirty="0" smtClean="0"/>
              <a:t> Hellman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of handshake protocol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37310" y="1553312"/>
            <a:ext cx="6389370" cy="664108"/>
            <a:chOff x="1337310" y="1553312"/>
            <a:chExt cx="6389370" cy="66410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37310" y="1623220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69415">
              <a:off x="3150719" y="1553312"/>
              <a:ext cx="3583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err="1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= DHE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32263" y="2413001"/>
            <a:ext cx="6394417" cy="719826"/>
            <a:chOff x="1332263" y="2413001"/>
            <a:chExt cx="6394417" cy="719826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262239">
              <a:off x="2015359" y="2424941"/>
              <a:ext cx="3945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Chosen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=DHE,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SR, Cert, g, p,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Sig(CR, SR, g,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7310" y="3823464"/>
            <a:ext cx="6389370" cy="664108"/>
            <a:chOff x="1337310" y="3823464"/>
            <a:chExt cx="6389370" cy="66410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369415">
              <a:off x="2579575" y="3823464"/>
              <a:ext cx="4725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Client Key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32262" y="4933182"/>
            <a:ext cx="6394417" cy="707886"/>
            <a:chOff x="1332262" y="4933182"/>
            <a:chExt cx="6394417" cy="70788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332262" y="4945216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1262239">
              <a:off x="2114681" y="4933182"/>
              <a:ext cx="37337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Finished=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Integrity(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master_secret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transcript)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623024" y="6160770"/>
            <a:ext cx="5991212" cy="56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can’t I change the </a:t>
            </a:r>
            <a:r>
              <a:rPr lang="en-US" dirty="0" err="1" smtClean="0"/>
              <a:t>ciphersuite</a:t>
            </a:r>
            <a:r>
              <a:rPr lang="en-US" dirty="0" smtClean="0"/>
              <a:t> 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of handshake protocol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37310" y="1414858"/>
            <a:ext cx="2996924" cy="646331"/>
            <a:chOff x="1337310" y="1414858"/>
            <a:chExt cx="2996924" cy="6463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37310" y="1623220"/>
              <a:ext cx="2996924" cy="303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69415">
              <a:off x="1690425" y="1414858"/>
              <a:ext cx="2000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</a:t>
              </a:r>
              <a:r>
                <a:rPr lang="en-US" sz="180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sz="180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= DHE</a:t>
              </a:r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12275" y="2746212"/>
            <a:ext cx="6394417" cy="753670"/>
            <a:chOff x="1332263" y="2413001"/>
            <a:chExt cx="6394417" cy="75367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262239">
              <a:off x="1783360" y="2458785"/>
              <a:ext cx="29690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Chosen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=None,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7322" y="4156675"/>
            <a:ext cx="6389370" cy="664108"/>
            <a:chOff x="1337310" y="3823464"/>
            <a:chExt cx="6389370" cy="66410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369415">
              <a:off x="4587336" y="3823464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Alert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623024" y="6160770"/>
            <a:ext cx="5991212" cy="56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 not in the client list, client aborts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4169445" y="1529862"/>
            <a:ext cx="138114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96461" y="1721680"/>
            <a:ext cx="2291563" cy="707886"/>
            <a:chOff x="986534" y="1350386"/>
            <a:chExt cx="2291563" cy="70788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986534" y="1555669"/>
              <a:ext cx="2291563" cy="239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369415">
              <a:off x="1018068" y="1350386"/>
              <a:ext cx="2228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= None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4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139"/>
            <a:ext cx="7886700" cy="1325563"/>
          </a:xfrm>
        </p:spPr>
        <p:txBody>
          <a:bodyPr/>
          <a:lstStyle/>
          <a:p>
            <a:r>
              <a:rPr lang="en-US" dirty="0" smtClean="0"/>
              <a:t>Core of handshake protocol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37310" y="1436927"/>
            <a:ext cx="2996924" cy="923330"/>
            <a:chOff x="1337310" y="1436927"/>
            <a:chExt cx="2996924" cy="92333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37310" y="1623220"/>
              <a:ext cx="2996924" cy="303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69415">
              <a:off x="1773587" y="1436927"/>
              <a:ext cx="21162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= DHE, </a:t>
              </a:r>
              <a:b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DHEExport</a:t>
              </a:r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593520" y="6094606"/>
            <a:ext cx="5991212" cy="56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Finished messages should not match: </a:t>
            </a:r>
            <a:br>
              <a:rPr lang="en-US" dirty="0" smtClean="0"/>
            </a:br>
            <a:r>
              <a:rPr lang="en-US" dirty="0" smtClean="0"/>
              <a:t>two parties </a:t>
            </a:r>
            <a:r>
              <a:rPr lang="en-US" smtClean="0"/>
              <a:t>have different views of transcript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3770901" y="1711236"/>
            <a:ext cx="2178228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96461" y="1410973"/>
            <a:ext cx="2291563" cy="755651"/>
            <a:chOff x="986534" y="1039679"/>
            <a:chExt cx="2291563" cy="75565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986534" y="1555669"/>
              <a:ext cx="2291563" cy="239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369415">
              <a:off x="1348766" y="1039679"/>
              <a:ext cx="15670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DHEExport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32263" y="2413001"/>
            <a:ext cx="6394417" cy="1109711"/>
            <a:chOff x="1332263" y="2413001"/>
            <a:chExt cx="6394417" cy="1109711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262239">
              <a:off x="1498698" y="2507049"/>
              <a:ext cx="29418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Chosen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=DHE,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SR, Cert, g, p,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Sig(CR, SR, g,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37310" y="3823464"/>
            <a:ext cx="6389370" cy="664108"/>
            <a:chOff x="1337310" y="3823464"/>
            <a:chExt cx="6389370" cy="66410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369415">
              <a:off x="2579575" y="3823464"/>
              <a:ext cx="4725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Client Key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32262" y="4933182"/>
            <a:ext cx="6394417" cy="707886"/>
            <a:chOff x="1332262" y="4933182"/>
            <a:chExt cx="6394417" cy="707886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1332262" y="4945216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1262239">
              <a:off x="2114681" y="4933182"/>
              <a:ext cx="37337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Finished=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Integrity(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master_secret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transcript)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rot="21193905">
            <a:off x="5522221" y="2209798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DHEExport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 err="1" smtClean="0"/>
              <a:t>Ciphersuites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132320" cy="4351338"/>
          </a:xfrm>
        </p:spPr>
        <p:txBody>
          <a:bodyPr/>
          <a:lstStyle/>
          <a:p>
            <a:r>
              <a:rPr lang="en-US" dirty="0" smtClean="0"/>
              <a:t>Because </a:t>
            </a:r>
            <a:r>
              <a:rPr lang="en-US" dirty="0" err="1" smtClean="0"/>
              <a:t>ciphersuites</a:t>
            </a:r>
            <a:r>
              <a:rPr lang="en-US" dirty="0" smtClean="0"/>
              <a:t> and version numbers are included in the finished message it should not be possible for an attacker to change the </a:t>
            </a:r>
            <a:r>
              <a:rPr lang="en-US" dirty="0" err="1" smtClean="0"/>
              <a:t>ciphersuite</a:t>
            </a:r>
            <a:endParaRPr lang="en-US" dirty="0" smtClean="0"/>
          </a:p>
          <a:p>
            <a:r>
              <a:rPr lang="en-US" dirty="0" smtClean="0"/>
              <a:t>However, security of the handshake messages depends on the selected </a:t>
            </a:r>
            <a:r>
              <a:rPr lang="en-US" dirty="0" err="1" smtClean="0"/>
              <a:t>ciphersuite</a:t>
            </a:r>
            <a:endParaRPr lang="en-US" dirty="0" smtClean="0"/>
          </a:p>
          <a:p>
            <a:r>
              <a:rPr lang="en-US" dirty="0" smtClean="0"/>
              <a:t>If an attacker can break the security of the selected </a:t>
            </a:r>
            <a:r>
              <a:rPr lang="en-US" dirty="0" err="1" smtClean="0"/>
              <a:t>ciphersuite</a:t>
            </a:r>
            <a:r>
              <a:rPr lang="en-US" dirty="0" smtClean="0"/>
              <a:t>, can produce legitimate looking finished messages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Attack Overview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1020" y="1308295"/>
            <a:ext cx="8932980" cy="5521569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Saw several subtle problems with TLS:</a:t>
            </a:r>
          </a:p>
          <a:p>
            <a:pPr marL="225425" indent="-225425"/>
            <a:r>
              <a:rPr lang="en-US" sz="3200" dirty="0" smtClean="0"/>
              <a:t>RSA does not prevent message manipulation </a:t>
            </a:r>
          </a:p>
          <a:p>
            <a:pPr marL="625475" lvl="1" indent="-225425"/>
            <a:r>
              <a:rPr lang="en-US" dirty="0" smtClean="0"/>
              <a:t>Lead to development of OAEP padding in TLS 1.1 and 1.2</a:t>
            </a:r>
          </a:p>
          <a:p>
            <a:pPr marL="225425" indent="-225425"/>
            <a:r>
              <a:rPr lang="en-US" dirty="0" smtClean="0"/>
              <a:t>CBC mode of operation has multiple vulnerabilities</a:t>
            </a:r>
          </a:p>
          <a:p>
            <a:pPr marL="625475" lvl="1" indent="-225425"/>
            <a:r>
              <a:rPr lang="en-US" dirty="0" smtClean="0"/>
              <a:t>Banning of CBC in TLS 1.0, move to RC4</a:t>
            </a:r>
          </a:p>
          <a:p>
            <a:pPr marL="625475" lvl="1" indent="-225425"/>
            <a:r>
              <a:rPr lang="en-US" dirty="0" smtClean="0"/>
              <a:t>Development of encryption mechanisms that simultaneously check integrity (</a:t>
            </a:r>
            <a:r>
              <a:rPr lang="en-US" dirty="0" smtClean="0">
                <a:hlinkClick r:id="rId2"/>
              </a:rPr>
              <a:t>authenticated encryption</a:t>
            </a:r>
            <a:r>
              <a:rPr lang="en-US" dirty="0" smtClean="0"/>
              <a:t>)</a:t>
            </a:r>
          </a:p>
          <a:p>
            <a:pPr marL="225425" indent="-225425"/>
            <a:r>
              <a:rPr lang="en-US" dirty="0" smtClean="0"/>
              <a:t>RC4 stream cipher is broken</a:t>
            </a:r>
          </a:p>
          <a:p>
            <a:pPr marL="625475" lvl="1" indent="-225425"/>
            <a:r>
              <a:rPr lang="en-US" dirty="0" smtClean="0"/>
              <a:t>No good record encryption schemes in TLS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139"/>
            <a:ext cx="7886700" cy="1325563"/>
          </a:xfrm>
        </p:spPr>
        <p:txBody>
          <a:bodyPr/>
          <a:lstStyle/>
          <a:p>
            <a:r>
              <a:rPr lang="en-US" dirty="0" smtClean="0"/>
              <a:t>Logjam Attack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37310" y="1441334"/>
            <a:ext cx="2996924" cy="646331"/>
            <a:chOff x="1337310" y="1441334"/>
            <a:chExt cx="2996924" cy="6463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37310" y="1623220"/>
              <a:ext cx="2996924" cy="303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69415">
              <a:off x="1736095" y="1441334"/>
              <a:ext cx="21162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= DHE, </a:t>
              </a:r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593520" y="6094606"/>
            <a:ext cx="5991212" cy="56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 forge signature, </a:t>
            </a:r>
            <a:br>
              <a:rPr lang="en-US" dirty="0" smtClean="0"/>
            </a:br>
            <a:r>
              <a:rPr lang="en-US" dirty="0" smtClean="0"/>
              <a:t>Client is unaware it is using export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3852816" y="1629321"/>
            <a:ext cx="2014398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96461" y="1732627"/>
            <a:ext cx="2291563" cy="707886"/>
            <a:chOff x="986534" y="1361333"/>
            <a:chExt cx="2291563" cy="70788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986534" y="1555669"/>
              <a:ext cx="2291563" cy="239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369415">
              <a:off x="1390205" y="1361333"/>
              <a:ext cx="15670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DHEExport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32263" y="2413001"/>
            <a:ext cx="6394417" cy="1119012"/>
            <a:chOff x="1332263" y="2413001"/>
            <a:chExt cx="6394417" cy="1119012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262239">
              <a:off x="1487549" y="2516350"/>
              <a:ext cx="29418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Chosen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=DHE,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SR, Cert, g, p,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Sig(CR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SR, g,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90588" y="3790624"/>
            <a:ext cx="3174267" cy="707886"/>
            <a:chOff x="1226642" y="3782333"/>
            <a:chExt cx="7518709" cy="88662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642513">
              <a:off x="1226642" y="3782333"/>
              <a:ext cx="7518709" cy="886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Client Key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32263" y="5055919"/>
            <a:ext cx="3001971" cy="707886"/>
            <a:chOff x="1332264" y="4630884"/>
            <a:chExt cx="7380123" cy="122208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1332264" y="4797290"/>
              <a:ext cx="7380123" cy="771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1131815">
              <a:off x="1915415" y="4630884"/>
              <a:ext cx="5636224" cy="122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81460" y="3471178"/>
            <a:ext cx="3472456" cy="2128287"/>
            <a:chOff x="4381460" y="3471178"/>
            <a:chExt cx="3472456" cy="212828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3843096" y="4009542"/>
              <a:ext cx="2128287" cy="1051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Attacker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28483" y="3983189"/>
              <a:ext cx="2425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Needs to compute b</a:t>
              </a:r>
            </a:p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Only 512 bits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0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624989"/>
            <a:ext cx="3981450" cy="2605088"/>
          </a:xfrm>
        </p:spPr>
        <p:txBody>
          <a:bodyPr/>
          <a:lstStyle/>
          <a:p>
            <a:r>
              <a:rPr lang="en-US" dirty="0" smtClean="0"/>
              <a:t>Attacker must be able to compute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 smtClean="0"/>
              <a:t> in a reasonable time (before client aborts connection)</a:t>
            </a:r>
          </a:p>
          <a:p>
            <a:r>
              <a:rPr lang="en-US" dirty="0" smtClean="0"/>
              <a:t>Effort in breaking </a:t>
            </a:r>
            <a:r>
              <a:rPr lang="en-US" dirty="0" err="1" smtClean="0"/>
              <a:t>Diffie</a:t>
            </a:r>
            <a:r>
              <a:rPr lang="en-US" dirty="0" smtClean="0"/>
              <a:t>-Hellman can be divided into two parts, precomputation for a prime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smtClean="0"/>
              <a:t>, and finding single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 smtClean="0"/>
              <a:t> from a value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i="1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95202"/>
            <a:ext cx="7848600" cy="176114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10100" y="1624989"/>
            <a:ext cx="3981450" cy="2605088"/>
          </a:xfrm>
        </p:spPr>
        <p:txBody>
          <a:bodyPr/>
          <a:lstStyle/>
          <a:p>
            <a:r>
              <a:rPr lang="en-US" dirty="0" smtClean="0"/>
              <a:t>Precomputation took 90,000 core hours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Individual log about 70 seconds (on two 18 core machines)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Most servers use predictable primes and only vary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Logjam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37310" y="1436927"/>
            <a:ext cx="2996924" cy="923330"/>
            <a:chOff x="1337310" y="1436927"/>
            <a:chExt cx="2996924" cy="92333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37310" y="1623220"/>
              <a:ext cx="2996924" cy="303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69415">
              <a:off x="2097394" y="1436927"/>
              <a:ext cx="14686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=</a:t>
              </a:r>
              <a:br>
                <a:rPr lang="en-US" sz="1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18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DHEExport</a:t>
              </a:r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 rot="16200000">
            <a:off x="3915450" y="1566686"/>
            <a:ext cx="1889129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96461" y="1732627"/>
            <a:ext cx="2291563" cy="707886"/>
            <a:chOff x="986534" y="1361333"/>
            <a:chExt cx="2291563" cy="70788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986534" y="1555669"/>
              <a:ext cx="2291563" cy="239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369415">
              <a:off x="1390205" y="1361333"/>
              <a:ext cx="15670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DHEExport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32263" y="2413001"/>
            <a:ext cx="6394417" cy="1088717"/>
            <a:chOff x="1332263" y="2413001"/>
            <a:chExt cx="6394417" cy="1088717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262239">
              <a:off x="1572634" y="2486055"/>
              <a:ext cx="29418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Chosen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=DHE,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SR, Cert, g, p,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Sig(CR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SR, g,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90588" y="3790624"/>
            <a:ext cx="3174267" cy="707886"/>
            <a:chOff x="1226642" y="3782333"/>
            <a:chExt cx="7518709" cy="88662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642513">
              <a:off x="1226642" y="3782333"/>
              <a:ext cx="7518709" cy="886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Client Key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32263" y="5055919"/>
            <a:ext cx="3001971" cy="707886"/>
            <a:chOff x="1332264" y="4630884"/>
            <a:chExt cx="7380123" cy="1222084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332264" y="4797290"/>
              <a:ext cx="7380123" cy="771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31815">
              <a:off x="1915415" y="4630884"/>
              <a:ext cx="5636224" cy="122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ChangeCipherSpec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b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81460" y="3471178"/>
            <a:ext cx="3472456" cy="2128287"/>
            <a:chOff x="4381460" y="3471178"/>
            <a:chExt cx="3472456" cy="2128287"/>
          </a:xfrm>
        </p:grpSpPr>
        <p:sp>
          <p:nvSpPr>
            <p:cNvPr id="26" name="Rectangle 25"/>
            <p:cNvSpPr/>
            <p:nvPr/>
          </p:nvSpPr>
          <p:spPr>
            <a:xfrm rot="16200000">
              <a:off x="3843096" y="4009542"/>
              <a:ext cx="2128287" cy="1051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Attacker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28483" y="3983189"/>
              <a:ext cx="2425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Needs to compute b</a:t>
              </a:r>
            </a:p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Only 512 bits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593520" y="6094606"/>
            <a:ext cx="5991212" cy="56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How to fix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Currently in development on draft 19 of the standard</a:t>
            </a:r>
          </a:p>
          <a:p>
            <a:r>
              <a:rPr lang="en-US" dirty="0" smtClean="0"/>
              <a:t>Major philosophical changes:</a:t>
            </a:r>
          </a:p>
          <a:p>
            <a:pPr lvl="1"/>
            <a:r>
              <a:rPr lang="en-US" dirty="0" smtClean="0"/>
              <a:t>Only use ephemeral keys for agreement</a:t>
            </a:r>
          </a:p>
          <a:p>
            <a:pPr lvl="1"/>
            <a:r>
              <a:rPr lang="en-US" dirty="0" smtClean="0"/>
              <a:t>Long-term keys for signing only</a:t>
            </a:r>
          </a:p>
          <a:p>
            <a:pPr lvl="1"/>
            <a:r>
              <a:rPr lang="en-US" dirty="0" smtClean="0"/>
              <a:t>Authenticated encryption mode must be used in record layer</a:t>
            </a:r>
          </a:p>
          <a:p>
            <a:pPr lvl="1"/>
            <a:r>
              <a:rPr lang="en-US" dirty="0" smtClean="0"/>
              <a:t>No backwards compatibility, entirely new </a:t>
            </a:r>
            <a:r>
              <a:rPr lang="en-US" dirty="0" err="1" smtClean="0"/>
              <a:t>ciphersuites</a:t>
            </a:r>
            <a:endParaRPr lang="en-US" dirty="0" smtClean="0"/>
          </a:p>
          <a:p>
            <a:pPr lvl="1"/>
            <a:r>
              <a:rPr lang="en-US" dirty="0" smtClean="0"/>
              <a:t>Client assumes their </a:t>
            </a:r>
            <a:r>
              <a:rPr lang="en-US" dirty="0" err="1" smtClean="0"/>
              <a:t>ciphersuite</a:t>
            </a:r>
            <a:r>
              <a:rPr lang="en-US" dirty="0" smtClean="0"/>
              <a:t> will be accepted</a:t>
            </a:r>
          </a:p>
          <a:p>
            <a:pPr lvl="1"/>
            <a:r>
              <a:rPr lang="en-US" dirty="0" smtClean="0"/>
              <a:t>Handshake takes one message on each side in common case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1.3 Handshake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75F-B893-5041-A73D-303E2699485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04F8-DC47-AE45-82C7-5C6C4DF9D682}" type="slidenum">
              <a:rPr lang="en-US" smtClean="0"/>
              <a:t>24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-1588770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5932171" y="3234690"/>
            <a:ext cx="48006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Server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37310" y="1553312"/>
            <a:ext cx="6389370" cy="664108"/>
            <a:chOff x="1337310" y="1553312"/>
            <a:chExt cx="6389370" cy="66410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337310" y="1623220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369415">
              <a:off x="2660203" y="1553312"/>
              <a:ext cx="4564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Version, CR,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Ciphersuites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chosen suite,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baseline="30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34787" y="2768392"/>
            <a:ext cx="6394417" cy="675944"/>
            <a:chOff x="1332263" y="2361087"/>
            <a:chExt cx="6394417" cy="675944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1332263" y="2413001"/>
              <a:ext cx="6394417" cy="624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21262239">
              <a:off x="1503936" y="2361087"/>
              <a:ext cx="4955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SR, Cert, g, p,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, Sig(CR, SR, g, </a:t>
              </a:r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baseline="30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), Finished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37310" y="3823464"/>
            <a:ext cx="6389370" cy="664108"/>
            <a:chOff x="1337310" y="3823464"/>
            <a:chExt cx="6389370" cy="66410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337310" y="3893372"/>
              <a:ext cx="6389370" cy="59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369415">
              <a:off x="3512524" y="3823464"/>
              <a:ext cx="2860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Finished, Encrypted Data 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6949068" cy="4648200"/>
          </a:xfrm>
        </p:spPr>
        <p:txBody>
          <a:bodyPr/>
          <a:lstStyle/>
          <a:p>
            <a:r>
              <a:rPr lang="en-US" dirty="0" smtClean="0"/>
              <a:t>Focus on two attacks:</a:t>
            </a:r>
          </a:p>
          <a:p>
            <a:pPr lvl="1"/>
            <a:r>
              <a:rPr lang="en-US" dirty="0" smtClean="0"/>
              <a:t>CRIME targets compression</a:t>
            </a:r>
          </a:p>
          <a:p>
            <a:pPr lvl="1"/>
            <a:r>
              <a:rPr lang="en-US" dirty="0" smtClean="0"/>
              <a:t>LOGJAM targets </a:t>
            </a:r>
            <a:r>
              <a:rPr lang="en-US" dirty="0" smtClean="0"/>
              <a:t>protocol version </a:t>
            </a:r>
          </a:p>
          <a:p>
            <a:pPr lvl="1"/>
            <a:endParaRPr lang="en-US" dirty="0"/>
          </a:p>
          <a:p>
            <a:r>
              <a:rPr lang="en-US" dirty="0" smtClean="0"/>
              <a:t>Discuss TLS 1.3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Handshake Protocol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358" y="3422524"/>
            <a:ext cx="6262907" cy="232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101600" dir="18540000">
              <a:prstClr val="black">
                <a:alpha val="50000"/>
              </a:prstClr>
            </a:innerShdw>
            <a:softEdge rad="0"/>
          </a:effectLst>
        </p:spPr>
      </p:pic>
      <p:sp>
        <p:nvSpPr>
          <p:cNvPr id="2" name="Rectangle 1"/>
          <p:cNvSpPr/>
          <p:nvPr/>
        </p:nvSpPr>
        <p:spPr bwMode="auto">
          <a:xfrm>
            <a:off x="1527717" y="5228478"/>
            <a:ext cx="2843561" cy="288632"/>
          </a:xfrm>
          <a:prstGeom prst="rect">
            <a:avLst/>
          </a:prstGeom>
          <a:solidFill>
            <a:srgbClr val="0070C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302" y="5228478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of first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276063" cy="4648200"/>
          </a:xfrm>
        </p:spPr>
        <p:txBody>
          <a:bodyPr/>
          <a:lstStyle/>
          <a:p>
            <a:r>
              <a:rPr lang="en-US" dirty="0" smtClean="0"/>
              <a:t>Compression Ratio Info-Leak Made Easy developed by Rizzo and Duong (also developed BEAST attack)</a:t>
            </a:r>
          </a:p>
          <a:p>
            <a:r>
              <a:rPr lang="en-US" dirty="0" smtClean="0"/>
              <a:t>Attack will have similar attack scenario to BEAST attack</a:t>
            </a:r>
          </a:p>
          <a:p>
            <a:r>
              <a:rPr lang="en-US" dirty="0" smtClean="0"/>
              <a:t>Will target completely different part of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Attack</a:t>
            </a:r>
            <a:endParaRPr lang="en-US" dirty="0"/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66168" y="1382975"/>
            <a:ext cx="33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Record Protocol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0000">
            <a:off x="4303838" y="2390836"/>
            <a:ext cx="31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Compressed/Encrypted/</a:t>
            </a:r>
            <a:r>
              <a:rPr lang="en-US" sz="1200" dirty="0" err="1" smtClean="0"/>
              <a:t>MAC’d</a:t>
            </a:r>
            <a:r>
              <a:rPr lang="en-US" sz="1200" dirty="0" smtClean="0"/>
              <a:t> Messages</a:t>
            </a:r>
            <a:endParaRPr lang="en-US" sz="1200" baseline="30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97" y="2798223"/>
            <a:ext cx="918655" cy="9186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181" y="3875088"/>
            <a:ext cx="3284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Attacker tries to insert malicious data into record protocol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If attacker has guess x for plaintext block, can insert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P1 ⊕ C1 ⊕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C0 into stream and check correctness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As a result can learn about client’s private data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0556" y="4572000"/>
            <a:ext cx="43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How to actually pull this off?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7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3" y="1802618"/>
            <a:ext cx="1737040" cy="1141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Attack</a:t>
            </a:r>
            <a:endParaRPr lang="en-US" dirty="0"/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25943" y="2917679"/>
            <a:ext cx="251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Provides client with </a:t>
            </a:r>
            <a:r>
              <a:rPr lang="en-US" sz="1200" dirty="0" err="1" smtClean="0"/>
              <a:t>javascript</a:t>
            </a:r>
            <a:endParaRPr lang="en-US" sz="120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37" y="1855247"/>
            <a:ext cx="918655" cy="918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6712" y="148311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Evil.com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92" y="2734547"/>
            <a:ext cx="439580" cy="439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443" y="4404766"/>
            <a:ext cx="5965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Initiates connection to legitimate site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TLS connection automatically occurs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Client provides cookies to site automatically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Applet inserts plaintext blocks and guesses cookie values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Can initiate connection multiple times for multiple guesses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600" dirty="0" smtClean="0"/>
              <a:t>Relays values back to </a:t>
            </a:r>
            <a:r>
              <a:rPr lang="en-US" sz="1600" dirty="0" err="1" smtClean="0"/>
              <a:t>Evil.com</a:t>
            </a:r>
            <a:endParaRPr lang="en-US" sz="1600" dirty="0" smtClean="0"/>
          </a:p>
          <a:p>
            <a:pPr marL="228600" indent="-228600">
              <a:buFont typeface="+mj-lt"/>
              <a:buAutoNum type="arabicPeriod" startAt="2"/>
            </a:pPr>
            <a:endParaRPr lang="en-US" sz="16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079751" y="3817744"/>
            <a:ext cx="5676942" cy="2397821"/>
            <a:chOff x="3079751" y="3817744"/>
            <a:chExt cx="5676942" cy="23978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975" y="4941654"/>
              <a:ext cx="1479717" cy="12739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47571" y="4516244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Not-</a:t>
              </a:r>
              <a:r>
                <a:rPr lang="en-US" dirty="0" err="1" smtClean="0"/>
                <a:t>Evil.com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endCxn id="17" idx="1"/>
            </p:cNvCxnSpPr>
            <p:nvPr/>
          </p:nvCxnSpPr>
          <p:spPr bwMode="auto">
            <a:xfrm>
              <a:off x="3212991" y="3817744"/>
              <a:ext cx="3834580" cy="89855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3079751" y="3893179"/>
              <a:ext cx="3967820" cy="102317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657922" y="3066585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2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944743">
            <a:off x="4259423" y="383691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74984">
            <a:off x="5266058" y="4196186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Guess for Cookie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Curved Connector 31"/>
          <p:cNvCxnSpPr>
            <a:stCxn id="24" idx="0"/>
          </p:cNvCxnSpPr>
          <p:nvPr/>
        </p:nvCxnSpPr>
        <p:spPr bwMode="auto">
          <a:xfrm rot="5400000" flipH="1" flipV="1">
            <a:off x="4292642" y="-1167727"/>
            <a:ext cx="319506" cy="5621184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 rot="21353317">
            <a:off x="3876756" y="120046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6099688"/>
            <a:ext cx="6034668" cy="53528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New mechanism for checking if guess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is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correct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2.96296E-6 L -0.7382 -0.09329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26" grpId="0"/>
      <p:bldP spid="27" grpId="0"/>
      <p:bldP spid="3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86854" cy="4648200"/>
          </a:xfrm>
        </p:spPr>
        <p:txBody>
          <a:bodyPr/>
          <a:lstStyle/>
          <a:p>
            <a:r>
              <a:rPr lang="en-US" dirty="0" smtClean="0"/>
              <a:t>Most compression on the Internet uses DEFLATE</a:t>
            </a:r>
          </a:p>
          <a:p>
            <a:r>
              <a:rPr lang="en-US" dirty="0" smtClean="0"/>
              <a:t>Session is vulnerable if compression is used either by application or 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919224" cy="4648200"/>
          </a:xfrm>
        </p:spPr>
        <p:txBody>
          <a:bodyPr/>
          <a:lstStyle/>
          <a:p>
            <a:r>
              <a:rPr lang="en-US" dirty="0" smtClean="0"/>
              <a:t>Lossless compression mechanism (means there are no errors)</a:t>
            </a:r>
          </a:p>
          <a:p>
            <a:r>
              <a:rPr lang="en-US" dirty="0" smtClean="0"/>
              <a:t>Two sub algorithms: LZ77 and Huffman coding</a:t>
            </a:r>
          </a:p>
          <a:p>
            <a:r>
              <a:rPr lang="en-US" dirty="0" smtClean="0"/>
              <a:t>LZ77 replaces substrings that have appeared prior with a reference (distance backwards and how many characters to substitute)</a:t>
            </a:r>
          </a:p>
          <a:p>
            <a:endParaRPr lang="en-US" dirty="0"/>
          </a:p>
          <a:p>
            <a:r>
              <a:rPr lang="en-US" dirty="0" smtClean="0"/>
              <a:t>Google is so </a:t>
            </a:r>
            <a:r>
              <a:rPr lang="en-US" dirty="0" err="1" smtClean="0"/>
              <a:t>googley</a:t>
            </a:r>
            <a:r>
              <a:rPr lang="en-US" dirty="0" smtClean="0"/>
              <a:t> is replaced with:</a:t>
            </a:r>
            <a:br>
              <a:rPr lang="en-US" dirty="0" smtClean="0"/>
            </a:br>
            <a:r>
              <a:rPr lang="en-US" dirty="0" smtClean="0"/>
              <a:t>Google is so g(-13,5)y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23401</TotalTime>
  <Words>1084</Words>
  <Application>Microsoft Macintosh PowerPoint</Application>
  <PresentationFormat>On-screen Show (4:3)</PresentationFormat>
  <Paragraphs>278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Comic Sans MS</vt:lpstr>
      <vt:lpstr>MS PGothic</vt:lpstr>
      <vt:lpstr>Times New Roman</vt:lpstr>
      <vt:lpstr>Arial</vt:lpstr>
      <vt:lpstr>Office Theme</vt:lpstr>
      <vt:lpstr>CSE 4095  TLS Attacks Continued</vt:lpstr>
      <vt:lpstr>TLS Attack Overview</vt:lpstr>
      <vt:lpstr>More attacks</vt:lpstr>
      <vt:lpstr>Handshake Protocol Diagram</vt:lpstr>
      <vt:lpstr>CRIME</vt:lpstr>
      <vt:lpstr>CRIME Attack</vt:lpstr>
      <vt:lpstr>CRIME Attack</vt:lpstr>
      <vt:lpstr>Compression</vt:lpstr>
      <vt:lpstr>DEFLATE</vt:lpstr>
      <vt:lpstr>Huffman Coding</vt:lpstr>
      <vt:lpstr>Huffman Coding Tree</vt:lpstr>
      <vt:lpstr>DEFLATE</vt:lpstr>
      <vt:lpstr>CRIME Attack</vt:lpstr>
      <vt:lpstr>CRIME Mitigation</vt:lpstr>
      <vt:lpstr>Logjam attack</vt:lpstr>
      <vt:lpstr>Core of handshake protocol</vt:lpstr>
      <vt:lpstr>Core of handshake protocol</vt:lpstr>
      <vt:lpstr>Core of handshake protocol</vt:lpstr>
      <vt:lpstr>Changing Ciphersuites </vt:lpstr>
      <vt:lpstr>Logjam Attack</vt:lpstr>
      <vt:lpstr>Breaking Diffie-Hellman</vt:lpstr>
      <vt:lpstr>Logjam</vt:lpstr>
      <vt:lpstr>TLS 1.3</vt:lpstr>
      <vt:lpstr>TLS 1.3 Handshake</vt:lpstr>
    </vt:vector>
  </TitlesOfParts>
  <Company>Polytechnic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Benjamin Fuller</cp:lastModifiedBy>
  <cp:revision>679</cp:revision>
  <cp:lastPrinted>2011-11-30T14:38:01Z</cp:lastPrinted>
  <dcterms:created xsi:type="dcterms:W3CDTF">1999-10-08T19:08:27Z</dcterms:created>
  <dcterms:modified xsi:type="dcterms:W3CDTF">2017-03-23T14:31:40Z</dcterms:modified>
</cp:coreProperties>
</file>