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8" r:id="rId3"/>
    <p:sldId id="325" r:id="rId4"/>
    <p:sldId id="326" r:id="rId5"/>
    <p:sldId id="323" r:id="rId6"/>
    <p:sldId id="324" r:id="rId7"/>
    <p:sldId id="272" r:id="rId8"/>
    <p:sldId id="327" r:id="rId9"/>
    <p:sldId id="328" r:id="rId10"/>
    <p:sldId id="312" r:id="rId11"/>
    <p:sldId id="319" r:id="rId12"/>
    <p:sldId id="320" r:id="rId13"/>
    <p:sldId id="321" r:id="rId14"/>
    <p:sldId id="322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9" r:id="rId24"/>
    <p:sldId id="337" r:id="rId25"/>
    <p:sldId id="338" r:id="rId26"/>
    <p:sldId id="340" r:id="rId27"/>
    <p:sldId id="341" r:id="rId28"/>
    <p:sldId id="342" r:id="rId29"/>
    <p:sldId id="343" r:id="rId30"/>
    <p:sldId id="344" r:id="rId31"/>
    <p:sldId id="345" r:id="rId32"/>
  </p:sldIdLst>
  <p:sldSz cx="9902825" cy="6858000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  <a:srgbClr val="99FFFF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38667"/>
    <p:restoredTop sz="90865"/>
  </p:normalViewPr>
  <p:slideViewPr>
    <p:cSldViewPr>
      <p:cViewPr varScale="1">
        <p:scale>
          <a:sx n="95" d="100"/>
          <a:sy n="95" d="100"/>
        </p:scale>
        <p:origin x="184" y="224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8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x-non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B5BAC81F-0FCF-624D-9B4E-75FB0B615CC1}" type="datetime1">
              <a:rPr lang="en-US" altLang="x-none"/>
              <a:pPr/>
              <a:t>3/30/17</a:t>
            </a:fld>
            <a:endParaRPr lang="en-US" altLang="x-non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x-non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F2AFA4FB-F5AF-AB48-87E8-923B3726D165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x-none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54088" y="685800"/>
            <a:ext cx="4949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FE7F71D4-E17A-D843-AD5D-783E19F78224}" type="datetime1">
              <a:rPr lang="en-US" altLang="x-none"/>
              <a:pPr/>
              <a:t>3/30/17</a:t>
            </a:fld>
            <a:endParaRPr lang="en-US" altLang="x-non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x-none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52A59765-8433-2946-9FA0-5333A86A82D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C4EA9BE-02F1-C546-8FC1-50D1C56CA08D}" type="datetime1">
              <a:rPr lang="en-US" altLang="x-none"/>
              <a:pPr/>
              <a:t>3/30/17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1828D-13C7-914B-BE6C-21583AE90AC7}" type="slidenum">
              <a:rPr lang="en-US" altLang="x-none"/>
              <a:pPr/>
              <a:t>1</a:t>
            </a:fld>
            <a:endParaRPr lang="en-US" altLang="x-none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endParaRPr lang="en-US" altLang="x-none" sz="800"/>
          </a:p>
          <a:p>
            <a:endParaRPr lang="en-US" altLang="x-none" sz="800"/>
          </a:p>
          <a:p>
            <a:endParaRPr lang="en-US" altLang="x-none" sz="800"/>
          </a:p>
          <a:p>
            <a:r>
              <a:rPr lang="en-US" altLang="x-none" sz="800"/>
              <a:t>©  2002 </a:t>
            </a:r>
          </a:p>
          <a:p>
            <a:endParaRPr lang="en-US" altLang="x-none" sz="800"/>
          </a:p>
          <a:p>
            <a:r>
              <a:rPr lang="en-US" altLang="x-none" sz="800"/>
              <a:t>These slides where produced by Bill Manning (ISI), Ed Lewis (NAI labs) and Olaf M. Kolkman (RIPE NCC). </a:t>
            </a:r>
          </a:p>
          <a:p>
            <a:endParaRPr lang="en-US" altLang="x-none" sz="800"/>
          </a:p>
          <a:p>
            <a:endParaRPr lang="en-US" altLang="x-none" sz="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CB2487-3541-1544-B417-4E2DCA64AFC1}" type="datetime1">
              <a:rPr lang="en-US" altLang="x-none"/>
              <a:pPr/>
              <a:t>3/30/17</a:t>
            </a:fld>
            <a:endParaRPr lang="en-US" altLang="x-non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AAFCE-1CD8-0243-AA25-57CC3F85E3F0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63613" y="692150"/>
            <a:ext cx="4933950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79411" y="1676400"/>
            <a:ext cx="9193213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x-none" noProof="0" dirty="0" smtClean="0"/>
              <a:t>Click to edit Master title style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0312" y="4191000"/>
            <a:ext cx="4951412" cy="1752600"/>
          </a:xfrm>
        </p:spPr>
        <p:txBody>
          <a:bodyPr/>
          <a:lstStyle>
            <a:lvl1pPr marL="0" indent="0">
              <a:buFont typeface="Monotype Sorts" charset="2"/>
              <a:buNone/>
              <a:defRPr sz="2400"/>
            </a:lvl1pPr>
          </a:lstStyle>
          <a:p>
            <a:pPr lvl="0"/>
            <a:r>
              <a:rPr lang="en-US" altLang="x-none" noProof="0" smtClean="0"/>
              <a:t>Click to edit Master subtitle style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0" y="6400800"/>
            <a:ext cx="2063750" cy="3048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x-none" dirty="0" smtClean="0"/>
              <a:t>March 28, 2017</a:t>
            </a:r>
            <a:endParaRPr lang="en-US" altLang="x-none" dirty="0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876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</a:defRPr>
            </a:lvl1pPr>
          </a:lstStyle>
          <a:p>
            <a:r>
              <a:rPr lang="en-US" altLang="x-none"/>
              <a:t>slideset 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DAE2921B-25A3-8F43-9340-3A0C753728B3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8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100" y="228600"/>
            <a:ext cx="212407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700" y="228600"/>
            <a:ext cx="62230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February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015715D4-4B9A-B24B-9B3A-7912E409450F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0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07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5264943D-BED8-1E4F-A0E2-20254F044C8C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7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700" y="1600200"/>
            <a:ext cx="4173538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638" y="1600200"/>
            <a:ext cx="4173537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DB2658C3-AE16-5844-BA2D-CA3556AE8B80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07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894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8941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3325" y="1681163"/>
            <a:ext cx="42100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3325" y="2505075"/>
            <a:ext cx="421005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9BEDE2D8-F863-4E41-9F1B-A02934361558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94B7A987-C44B-AB4F-AC86-ED61AB5FC95C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D6A1FFD4-6405-AA4A-8533-41C19735D2BE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6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February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4E6CD599-4C31-BF46-A74B-936C217F3F99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0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February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F134EA19-7075-2248-9FA6-C52936D8F0E8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4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22563" y="228600"/>
            <a:ext cx="6602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1600200"/>
            <a:ext cx="84994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0052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153400" y="6499225"/>
            <a:ext cx="1219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1000">
                <a:solidFill>
                  <a:srgbClr val="CCECFF"/>
                </a:solidFill>
                <a:latin typeface="Arial" charset="0"/>
                <a:hlinkClick r:id="" action="ppaction://hlinkshowjump?jump=firstslide"/>
              </a:rPr>
              <a:t>Jump to first page</a:t>
            </a:r>
          </a:p>
        </p:txBody>
      </p:sp>
      <p:sp>
        <p:nvSpPr>
          <p:cNvPr id="13005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353550" y="6551613"/>
            <a:ext cx="142875" cy="153987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601200" y="6553200"/>
            <a:ext cx="142875" cy="153988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0888" y="6400800"/>
            <a:ext cx="11541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chemeClr val="folHlink"/>
                </a:solidFill>
              </a:defRPr>
            </a:lvl1pPr>
          </a:lstStyle>
          <a:p>
            <a:r>
              <a:rPr lang="en-US" altLang="x-none" dirty="0" smtClean="0"/>
              <a:t>March 2017</a:t>
            </a:r>
            <a:endParaRPr lang="en-US" altLang="x-none" dirty="0"/>
          </a:p>
        </p:txBody>
      </p:sp>
      <p:sp>
        <p:nvSpPr>
          <p:cNvPr id="130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888" y="6553200"/>
            <a:ext cx="91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chemeClr val="tx1"/>
                </a:solidFill>
              </a:defRPr>
            </a:lvl1pPr>
          </a:lstStyle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E517CFB1-D85C-D443-8504-3AE60628474C}" type="slidenum">
              <a:rPr lang="en-US" altLang="x-none">
                <a:solidFill>
                  <a:schemeClr val="folHlink"/>
                </a:solidFill>
              </a:rPr>
              <a:pPr/>
              <a:t>‹#›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1155700" y="1524000"/>
            <a:ext cx="87471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Monotype Sorts" charset="2"/>
        <a:buChar char="n"/>
        <a:defRPr kumimoji="1"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kumimoji="1"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F"/>
        <a:defRPr kumimoji="1"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7.png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7.png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7.png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7.png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7.png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slshopper.com/best-domain-validated-ssl-certificates.html" TargetMode="Externa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cs.neu.edu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bar.mysite.com" TargetMode="External"/><Relationship Id="rId4" Type="http://schemas.openxmlformats.org/officeDocument/2006/relationships/hyperlink" Target="http://www.ccs.neu.edu/" TargetMode="External"/><Relationship Id="rId5" Type="http://schemas.openxmlformats.org/officeDocument/2006/relationships/hyperlink" Target="amber.ccs.neu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oo.mysite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Cybersquatt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x-none"/>
              <a:t>slideset 1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x-none" dirty="0" smtClean="0"/>
              <a:t>Attacking DNS</a:t>
            </a:r>
            <a:endParaRPr lang="en-US" altLang="x-none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1" y="4191000"/>
            <a:ext cx="4951412" cy="1752600"/>
          </a:xfrm>
        </p:spPr>
        <p:txBody>
          <a:bodyPr/>
          <a:lstStyle/>
          <a:p>
            <a:endParaRPr lang="en-US" altLang="x-none" dirty="0"/>
          </a:p>
          <a:p>
            <a:r>
              <a:rPr lang="en-US" altLang="x-none" dirty="0" smtClean="0"/>
              <a:t>Lecture 18</a:t>
            </a:r>
            <a:endParaRPr lang="en-US" altLang="x-non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2997" y="5239871"/>
            <a:ext cx="67675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6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charset="0"/>
              </a:defRPr>
            </a:lvl9pPr>
          </a:lstStyle>
          <a:p>
            <a:r>
              <a:rPr lang="en-US" altLang="x-none" sz="3200" dirty="0" smtClean="0"/>
              <a:t>Slides adapted from Olaf </a:t>
            </a:r>
            <a:r>
              <a:rPr lang="en-US" altLang="x-none" sz="3200" dirty="0" err="1" smtClean="0"/>
              <a:t>Kolkman</a:t>
            </a:r>
            <a:r>
              <a:rPr lang="en-US" altLang="x-none" sz="3200" dirty="0" smtClean="0"/>
              <a:t>, RIPE</a:t>
            </a:r>
            <a:endParaRPr lang="en-US" altLang="x-non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Query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600200"/>
            <a:ext cx="8499475" cy="609600"/>
          </a:xfrm>
        </p:spPr>
        <p:txBody>
          <a:bodyPr/>
          <a:lstStyle/>
          <a:p>
            <a:r>
              <a:rPr lang="en-US" dirty="0" smtClean="0"/>
              <a:t>Operates over UDP, destination port is 53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10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3212" y="2743200"/>
            <a:ext cx="2263761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MAC Header</a:t>
            </a:r>
            <a:endParaRPr kumimoji="1" lang="en-US" sz="2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56479" y="2743200"/>
            <a:ext cx="1797223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IP</a:t>
            </a:r>
            <a:r>
              <a:rPr kumimoji="1" lang="en-US" sz="2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Header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53702" y="2743200"/>
            <a:ext cx="164936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Trans. ID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23769" y="2743200"/>
            <a:ext cx="1064715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Flags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88484" y="2743200"/>
            <a:ext cx="1744388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# Queries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7777" y="4191000"/>
            <a:ext cx="184326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# Answers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51039" y="4191000"/>
            <a:ext cx="216386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# Authorities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14901" y="4191000"/>
            <a:ext cx="4844596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Additional Resource Records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28468" y="3266420"/>
            <a:ext cx="2991525" cy="734904"/>
            <a:chOff x="3227049" y="3223266"/>
            <a:chExt cx="2991525" cy="734904"/>
          </a:xfrm>
        </p:grpSpPr>
        <p:cxnSp>
          <p:nvCxnSpPr>
            <p:cNvPr id="15" name="Straight Arrow Connector 14"/>
            <p:cNvCxnSpPr>
              <a:endCxn id="8" idx="2"/>
            </p:cNvCxnSpPr>
            <p:nvPr/>
          </p:nvCxnSpPr>
          <p:spPr bwMode="auto">
            <a:xfrm flipH="1" flipV="1">
              <a:off x="3976964" y="3223266"/>
              <a:ext cx="745848" cy="368315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227049" y="3558060"/>
              <a:ext cx="29915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16 bit increasing number</a:t>
              </a:r>
              <a:endParaRPr lang="en-US" sz="2000" dirty="0"/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215005" y="5161746"/>
            <a:ext cx="4138697" cy="95410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Queries: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	</a:t>
            </a:r>
            <a:r>
              <a:rPr lang="en-US" dirty="0" smtClean="0"/>
              <a:t>Name, </a:t>
            </a: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Type, Class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29578" y="3266420"/>
            <a:ext cx="1798890" cy="777567"/>
            <a:chOff x="3377204" y="3203744"/>
            <a:chExt cx="1798890" cy="777567"/>
          </a:xfrm>
        </p:grpSpPr>
        <p:cxnSp>
          <p:nvCxnSpPr>
            <p:cNvPr id="20" name="Straight Arrow Connector 19"/>
            <p:cNvCxnSpPr>
              <a:endCxn id="7" idx="2"/>
            </p:cNvCxnSpPr>
            <p:nvPr/>
          </p:nvCxnSpPr>
          <p:spPr bwMode="auto">
            <a:xfrm flipH="1" flipV="1">
              <a:off x="4202717" y="3203744"/>
              <a:ext cx="520095" cy="387836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3377204" y="3581201"/>
              <a:ext cx="1798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Dest</a:t>
              </a:r>
              <a:r>
                <a:rPr lang="en-US" sz="2000" dirty="0" smtClean="0"/>
                <a:t> port = 53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0047" y="3266420"/>
            <a:ext cx="3005044" cy="762586"/>
            <a:chOff x="3036206" y="3193121"/>
            <a:chExt cx="3005044" cy="762586"/>
          </a:xfrm>
        </p:grpSpPr>
        <p:cxnSp>
          <p:nvCxnSpPr>
            <p:cNvPr id="25" name="Straight Arrow Connector 24"/>
            <p:cNvCxnSpPr>
              <a:endCxn id="7" idx="2"/>
            </p:cNvCxnSpPr>
            <p:nvPr/>
          </p:nvCxnSpPr>
          <p:spPr bwMode="auto">
            <a:xfrm flipV="1">
              <a:off x="4722813" y="3193121"/>
              <a:ext cx="1318437" cy="398459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3036206" y="3555597"/>
              <a:ext cx="23505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Source port = 1100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18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DNS resolver (or recursive </a:t>
            </a:r>
            <a:r>
              <a:rPr lang="en-US" dirty="0" err="1" smtClean="0"/>
              <a:t>nameserver</a:t>
            </a:r>
            <a:r>
              <a:rPr lang="en-US" dirty="0" smtClean="0"/>
              <a:t>) uses the following values to match responses:</a:t>
            </a:r>
          </a:p>
          <a:p>
            <a:pPr lvl="1"/>
            <a:r>
              <a:rPr lang="en-US" dirty="0" smtClean="0"/>
              <a:t>The source port (selected at startup)</a:t>
            </a:r>
          </a:p>
          <a:p>
            <a:pPr lvl="1"/>
            <a:r>
              <a:rPr lang="en-US" dirty="0" smtClean="0"/>
              <a:t>The transaction ID</a:t>
            </a:r>
          </a:p>
          <a:p>
            <a:pPr lvl="1"/>
            <a:r>
              <a:rPr lang="en-US" dirty="0" smtClean="0"/>
              <a:t>The asked query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11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DNS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600200"/>
            <a:ext cx="5181601" cy="1905000"/>
          </a:xfrm>
        </p:spPr>
        <p:txBody>
          <a:bodyPr/>
          <a:lstStyle/>
          <a:p>
            <a:r>
              <a:rPr lang="en-US" dirty="0" smtClean="0"/>
              <a:t>Our goal will be compromise the integrity of a recursive name server </a:t>
            </a:r>
          </a:p>
          <a:p>
            <a:r>
              <a:rPr lang="en-US" dirty="0" smtClean="0"/>
              <a:t>Simplest attack strategy: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12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03" y="4419600"/>
            <a:ext cx="2777266" cy="1508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27" y="2388795"/>
            <a:ext cx="1445772" cy="106530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00800" y="1905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root-server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13556" y="3518647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 err="1">
                <a:solidFill>
                  <a:srgbClr val="000000"/>
                </a:solidFill>
                <a:latin typeface="Times New Roman" charset="0"/>
              </a:rPr>
              <a:t>gtld</a:t>
            </a:r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-server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13556" y="5174090"/>
            <a:ext cx="2667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ripe-server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284412" y="2362200"/>
            <a:ext cx="4038600" cy="2590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284412" y="2552700"/>
            <a:ext cx="4038600" cy="24765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436812" y="3657600"/>
            <a:ext cx="3811588" cy="1447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436812" y="3810000"/>
            <a:ext cx="3811588" cy="13716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589212" y="5257800"/>
            <a:ext cx="3581400" cy="304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2589212" y="5334000"/>
            <a:ext cx="3505200" cy="3810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612" y="2237519"/>
            <a:ext cx="1651000" cy="165100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 bwMode="auto">
          <a:xfrm>
            <a:off x="2323064" y="4337240"/>
            <a:ext cx="4393096" cy="7831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Adversary needs to be between client and some server in the chain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139" y="4060532"/>
            <a:ext cx="1445772" cy="1065306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 bwMode="auto">
          <a:xfrm>
            <a:off x="2145264" y="5630321"/>
            <a:ext cx="4393096" cy="91940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Creates response that points to their server and sends it to client, client will ignore legitimate response (the trans will be closed)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  <p:bldP spid="3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600200"/>
            <a:ext cx="4495800" cy="1905000"/>
          </a:xfrm>
        </p:spPr>
        <p:txBody>
          <a:bodyPr/>
          <a:lstStyle/>
          <a:p>
            <a:r>
              <a:rPr lang="en-US" dirty="0" smtClean="0"/>
              <a:t>What natural defenses does DNS provide?</a:t>
            </a:r>
          </a:p>
          <a:p>
            <a:r>
              <a:rPr lang="en-US" dirty="0" smtClean="0"/>
              <a:t>How does the distributed nature of DNS help?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13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03" y="4419600"/>
            <a:ext cx="2777266" cy="1508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27" y="2388795"/>
            <a:ext cx="1445772" cy="106530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00800" y="1905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root-server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13556" y="3518647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 err="1">
                <a:solidFill>
                  <a:srgbClr val="000000"/>
                </a:solidFill>
                <a:latin typeface="Times New Roman" charset="0"/>
              </a:rPr>
              <a:t>gtld</a:t>
            </a:r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-server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13556" y="5174090"/>
            <a:ext cx="2667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ripe-server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284412" y="2362200"/>
            <a:ext cx="4038600" cy="2590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284412" y="2552700"/>
            <a:ext cx="4038600" cy="24765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436812" y="3657600"/>
            <a:ext cx="3811588" cy="1447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436812" y="3810000"/>
            <a:ext cx="3811588" cy="13716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589212" y="5257800"/>
            <a:ext cx="3581400" cy="304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2589212" y="5334000"/>
            <a:ext cx="3505200" cy="3810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612" y="2237519"/>
            <a:ext cx="1651000" cy="165100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 bwMode="auto">
          <a:xfrm>
            <a:off x="2323064" y="4337240"/>
            <a:ext cx="4393096" cy="7831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Adversary needs to be between client and some server in the chain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139" y="4060532"/>
            <a:ext cx="1445772" cy="1065306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 bwMode="auto">
          <a:xfrm>
            <a:off x="2147944" y="5630321"/>
            <a:ext cx="4393096" cy="91940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Creates response that points to their server and sends it to client, client will ignore legitimate response (the trans will be closed)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600200"/>
            <a:ext cx="4495800" cy="1905000"/>
          </a:xfrm>
        </p:spPr>
        <p:txBody>
          <a:bodyPr/>
          <a:lstStyle/>
          <a:p>
            <a:r>
              <a:rPr lang="en-US" dirty="0" smtClean="0"/>
              <a:t>Client may not ask query</a:t>
            </a:r>
          </a:p>
          <a:p>
            <a:r>
              <a:rPr lang="en-US" dirty="0" smtClean="0"/>
              <a:t>May ask different server</a:t>
            </a:r>
          </a:p>
          <a:p>
            <a:r>
              <a:rPr lang="en-US" dirty="0" smtClean="0"/>
              <a:t>May not be able to respond before 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14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03" y="4419600"/>
            <a:ext cx="2777266" cy="1508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27" y="2388795"/>
            <a:ext cx="1445772" cy="106530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00800" y="1905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root-server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13556" y="3518647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 err="1">
                <a:solidFill>
                  <a:srgbClr val="000000"/>
                </a:solidFill>
                <a:latin typeface="Times New Roman" charset="0"/>
              </a:rPr>
              <a:t>gtld</a:t>
            </a:r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-server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13556" y="5174090"/>
            <a:ext cx="2667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ripe-server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284412" y="2362200"/>
            <a:ext cx="4038600" cy="2590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284412" y="2552700"/>
            <a:ext cx="4038600" cy="24765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436812" y="3657600"/>
            <a:ext cx="3811588" cy="1447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436812" y="3810000"/>
            <a:ext cx="3811588" cy="13716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589212" y="5257800"/>
            <a:ext cx="3581400" cy="304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2589212" y="5334000"/>
            <a:ext cx="3505200" cy="3810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139" y="4060532"/>
            <a:ext cx="1445772" cy="106530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4720653" y="2548827"/>
            <a:ext cx="2399749" cy="7831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How </a:t>
            </a:r>
            <a:r>
              <a:rPr kumimoji="1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to overcome</a:t>
            </a:r>
            <a:r>
              <a:rPr kumimoji="1" lang="en-US" sz="2000" b="0" i="0" u="none" strike="noStrike" cap="none" normalizeH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br>
              <a:rPr kumimoji="1" lang="en-US" sz="2000" b="0" i="0" u="none" strike="noStrike" cap="none" normalizeH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kumimoji="1" lang="en-US" sz="2000" b="0" i="0" u="none" strike="noStrike" cap="none" normalizeH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these limitations?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Poisoning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15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0" y="2348064"/>
            <a:ext cx="1810962" cy="983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27" y="2388795"/>
            <a:ext cx="1445772" cy="106530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00800" y="1905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root-server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13556" y="3518647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 err="1">
                <a:solidFill>
                  <a:srgbClr val="000000"/>
                </a:solidFill>
                <a:latin typeface="Times New Roman" charset="0"/>
              </a:rPr>
              <a:t>gtld</a:t>
            </a:r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-server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13556" y="5174090"/>
            <a:ext cx="2667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ripe-server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284412" y="2362200"/>
            <a:ext cx="4038600" cy="2590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284412" y="2552700"/>
            <a:ext cx="4038600" cy="24765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436812" y="3657600"/>
            <a:ext cx="3811588" cy="1447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436812" y="3810000"/>
            <a:ext cx="3811588" cy="13716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589212" y="5257800"/>
            <a:ext cx="3581400" cy="304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2589212" y="5334000"/>
            <a:ext cx="3505200" cy="3810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139" y="4060532"/>
            <a:ext cx="1445772" cy="106530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1352697" y="3326786"/>
            <a:ext cx="1809475" cy="44267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google.com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?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2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96" y="4794131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6" idx="2"/>
          </p:cNvCxnSpPr>
          <p:nvPr/>
        </p:nvCxnSpPr>
        <p:spPr bwMode="auto">
          <a:xfrm>
            <a:off x="1154571" y="3332020"/>
            <a:ext cx="510717" cy="146211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039518" y="3352800"/>
            <a:ext cx="370411" cy="1330266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12" y="5880100"/>
            <a:ext cx="977900" cy="977900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27" idx="1"/>
          </p:cNvCxnSpPr>
          <p:nvPr/>
        </p:nvCxnSpPr>
        <p:spPr bwMode="auto">
          <a:xfrm flipH="1" flipV="1">
            <a:off x="2201834" y="5562600"/>
            <a:ext cx="2597178" cy="80645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Rounded Rectangle 30"/>
          <p:cNvSpPr/>
          <p:nvPr/>
        </p:nvSpPr>
        <p:spPr bwMode="auto">
          <a:xfrm>
            <a:off x="3478487" y="2479411"/>
            <a:ext cx="1809475" cy="44267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google.com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?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60052" y="6053871"/>
            <a:ext cx="2053159" cy="71508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google.com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/>
            </a:r>
            <a:b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123.123.123.123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4773686" y="3093500"/>
            <a:ext cx="1809475" cy="71508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google.com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/>
            </a:r>
            <a:b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lang="nb-NO" sz="1600" dirty="0" smtClean="0"/>
              <a:t>67.218.93.152</a:t>
            </a:r>
            <a:endParaRPr lang="nb-NO" sz="1600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6619917" y="5210523"/>
            <a:ext cx="2657337" cy="11237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Client listens to (and</a:t>
            </a: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caches) the </a:t>
            </a:r>
            <a:r>
              <a:rPr kumimoji="1" lang="en-US" sz="2000" b="0" i="0" u="none" strike="noStrike" cap="none" normalizeH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first response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2410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Poisoning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16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0" y="2348064"/>
            <a:ext cx="1810962" cy="983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27" y="2388795"/>
            <a:ext cx="1445772" cy="106530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00800" y="1905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root-server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13556" y="3518647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 err="1">
                <a:solidFill>
                  <a:srgbClr val="000000"/>
                </a:solidFill>
                <a:latin typeface="Times New Roman" charset="0"/>
              </a:rPr>
              <a:t>gtld</a:t>
            </a:r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-server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13556" y="5174090"/>
            <a:ext cx="2667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ripe-server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284412" y="2362200"/>
            <a:ext cx="4038600" cy="2590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284412" y="2552700"/>
            <a:ext cx="4038600" cy="24765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436812" y="3657600"/>
            <a:ext cx="3811588" cy="1447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436812" y="3810000"/>
            <a:ext cx="3811588" cy="13716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589212" y="5257800"/>
            <a:ext cx="3581400" cy="304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2589212" y="5334000"/>
            <a:ext cx="3505200" cy="3810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139" y="4060532"/>
            <a:ext cx="1445772" cy="1065306"/>
          </a:xfrm>
          <a:prstGeom prst="rect">
            <a:avLst/>
          </a:prstGeom>
        </p:spPr>
      </p:pic>
      <p:pic>
        <p:nvPicPr>
          <p:cNvPr id="2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96" y="4794131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6" idx="2"/>
          </p:cNvCxnSpPr>
          <p:nvPr/>
        </p:nvCxnSpPr>
        <p:spPr bwMode="auto">
          <a:xfrm>
            <a:off x="1154571" y="3332020"/>
            <a:ext cx="510717" cy="146211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039518" y="3352800"/>
            <a:ext cx="370411" cy="1330266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12" y="5880100"/>
            <a:ext cx="977900" cy="977900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27" idx="1"/>
          </p:cNvCxnSpPr>
          <p:nvPr/>
        </p:nvCxnSpPr>
        <p:spPr bwMode="auto">
          <a:xfrm flipH="1" flipV="1">
            <a:off x="2201834" y="5562600"/>
            <a:ext cx="2597178" cy="80645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Rounded Rectangle 31"/>
          <p:cNvSpPr/>
          <p:nvPr/>
        </p:nvSpPr>
        <p:spPr bwMode="auto">
          <a:xfrm>
            <a:off x="1897615" y="1947285"/>
            <a:ext cx="2901397" cy="11237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What does an adversary need to execute</a:t>
            </a: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kumimoji="1" lang="en-US" sz="2000" b="0" i="0" u="none" strike="noStrike" cap="none" normalizeH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attack?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Poisoning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17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0" y="2348064"/>
            <a:ext cx="1810962" cy="983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27" y="2388795"/>
            <a:ext cx="1445772" cy="106530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00800" y="1905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root-server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13556" y="3518647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 err="1">
                <a:solidFill>
                  <a:srgbClr val="000000"/>
                </a:solidFill>
                <a:latin typeface="Times New Roman" charset="0"/>
              </a:rPr>
              <a:t>gtld</a:t>
            </a:r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-server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13556" y="5174090"/>
            <a:ext cx="2667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ripe-server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284412" y="2362200"/>
            <a:ext cx="4038600" cy="2590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284412" y="2552700"/>
            <a:ext cx="4038600" cy="24765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436812" y="3657600"/>
            <a:ext cx="3811588" cy="1447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436812" y="3810000"/>
            <a:ext cx="3811588" cy="13716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589212" y="5257800"/>
            <a:ext cx="3581400" cy="304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2589212" y="5334000"/>
            <a:ext cx="3505200" cy="3810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139" y="4060532"/>
            <a:ext cx="1445772" cy="1065306"/>
          </a:xfrm>
          <a:prstGeom prst="rect">
            <a:avLst/>
          </a:prstGeom>
        </p:spPr>
      </p:pic>
      <p:pic>
        <p:nvPicPr>
          <p:cNvPr id="2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96" y="4794131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6" idx="2"/>
          </p:cNvCxnSpPr>
          <p:nvPr/>
        </p:nvCxnSpPr>
        <p:spPr bwMode="auto">
          <a:xfrm>
            <a:off x="1154571" y="3332020"/>
            <a:ext cx="510717" cy="146211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039518" y="3352800"/>
            <a:ext cx="370411" cy="1330266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12" y="5880100"/>
            <a:ext cx="977900" cy="977900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27" idx="1"/>
          </p:cNvCxnSpPr>
          <p:nvPr/>
        </p:nvCxnSpPr>
        <p:spPr bwMode="auto">
          <a:xfrm flipH="1" flipV="1">
            <a:off x="2201834" y="5562600"/>
            <a:ext cx="2597178" cy="80645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Rounded Rectangle 31"/>
          <p:cNvSpPr/>
          <p:nvPr/>
        </p:nvSpPr>
        <p:spPr bwMode="auto">
          <a:xfrm>
            <a:off x="1897615" y="3822069"/>
            <a:ext cx="3358597" cy="7831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smtClean="0"/>
              <a:t>Query </a:t>
            </a:r>
            <a:r>
              <a:rPr lang="en-US" sz="2000" dirty="0" smtClean="0"/>
              <a:t>knowledge, timing, trans ID., source port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897615" y="1947285"/>
            <a:ext cx="2901397" cy="11237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What does an adversary need to execute</a:t>
            </a: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kumimoji="1" lang="en-US" sz="2000" b="0" i="0" u="none" strike="noStrike" cap="none" normalizeH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attack?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source port is a predictable value that is chosen at server initialization </a:t>
            </a:r>
          </a:p>
          <a:p>
            <a:endParaRPr lang="en-US" dirty="0"/>
          </a:p>
          <a:p>
            <a:r>
              <a:rPr lang="en-US" dirty="0" smtClean="0"/>
              <a:t>Transaction ID in early servers was an incrementing value</a:t>
            </a:r>
          </a:p>
          <a:p>
            <a:pPr lvl="1"/>
            <a:r>
              <a:rPr lang="en-US" dirty="0" smtClean="0"/>
              <a:t>Lets assume that it</a:t>
            </a:r>
            <a:r>
              <a:rPr lang="mr-IN" dirty="0" smtClean="0"/>
              <a:t>’</a:t>
            </a:r>
            <a:r>
              <a:rPr lang="en-US" dirty="0" smtClean="0"/>
              <a:t>s a random 16-bit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18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Poisoning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19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0" y="2348064"/>
            <a:ext cx="1810962" cy="983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27" y="2388795"/>
            <a:ext cx="1445772" cy="106530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00800" y="1905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root-server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13556" y="3518647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 err="1">
                <a:solidFill>
                  <a:srgbClr val="000000"/>
                </a:solidFill>
                <a:latin typeface="Times New Roman" charset="0"/>
              </a:rPr>
              <a:t>gtld</a:t>
            </a:r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-server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13556" y="5174090"/>
            <a:ext cx="2667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ripe-server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284412" y="2362200"/>
            <a:ext cx="4038600" cy="2590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284412" y="2552700"/>
            <a:ext cx="4038600" cy="24765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436812" y="3657600"/>
            <a:ext cx="3811588" cy="1447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436812" y="3810000"/>
            <a:ext cx="3811588" cy="13716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589212" y="5257800"/>
            <a:ext cx="3581400" cy="304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2589212" y="5334000"/>
            <a:ext cx="3505200" cy="3810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139" y="4060532"/>
            <a:ext cx="1445772" cy="106530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1352697" y="3326786"/>
            <a:ext cx="1809475" cy="44267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google.com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?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2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96" y="4794131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6" idx="2"/>
          </p:cNvCxnSpPr>
          <p:nvPr/>
        </p:nvCxnSpPr>
        <p:spPr bwMode="auto">
          <a:xfrm>
            <a:off x="1154571" y="3332020"/>
            <a:ext cx="510717" cy="146211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039518" y="3352800"/>
            <a:ext cx="370411" cy="1330266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12" y="5880100"/>
            <a:ext cx="977900" cy="977900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27" idx="1"/>
          </p:cNvCxnSpPr>
          <p:nvPr/>
        </p:nvCxnSpPr>
        <p:spPr bwMode="auto">
          <a:xfrm flipH="1" flipV="1">
            <a:off x="2201834" y="5562600"/>
            <a:ext cx="2597178" cy="80645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Rounded Rectangle 30"/>
          <p:cNvSpPr/>
          <p:nvPr/>
        </p:nvSpPr>
        <p:spPr bwMode="auto">
          <a:xfrm>
            <a:off x="3478487" y="2479411"/>
            <a:ext cx="1809475" cy="44267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google.com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?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82074" y="5457963"/>
            <a:ext cx="4034360" cy="119181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google.com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123.123.123.123 TID = 1</a:t>
            </a:r>
            <a:b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</a:br>
            <a:r>
              <a:rPr lang="en-US" sz="1600" dirty="0" err="1"/>
              <a:t>google.com</a:t>
            </a:r>
            <a:r>
              <a:rPr lang="en-US" sz="1600" dirty="0"/>
              <a:t> 123.123.123.123 TID = </a:t>
            </a:r>
            <a:r>
              <a:rPr lang="en-US" sz="1600" dirty="0" smtClean="0"/>
              <a:t>2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google.com</a:t>
            </a:r>
            <a:r>
              <a:rPr lang="en-US" sz="1600" dirty="0"/>
              <a:t> 123.123.123.123 TID = </a:t>
            </a:r>
            <a:r>
              <a:rPr lang="en-US" sz="1600" dirty="0" smtClean="0"/>
              <a:t>3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google.com</a:t>
            </a:r>
            <a:r>
              <a:rPr lang="en-US" sz="1600" dirty="0"/>
              <a:t> 123.123.123.123 TID = 4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4773686" y="3093500"/>
            <a:ext cx="1809475" cy="71508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google.com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/>
            </a:r>
            <a:b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lang="nb-NO" sz="1600" dirty="0" smtClean="0"/>
              <a:t>67.218.93.152</a:t>
            </a:r>
            <a:endParaRPr lang="nb-NO" sz="1600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6619917" y="5210523"/>
            <a:ext cx="2657337" cy="146423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Client listens to (and</a:t>
            </a: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caches) the first response with correct TID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8517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of Authority (SOA)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524000"/>
            <a:ext cx="6324337" cy="3561753"/>
          </a:xfrm>
        </p:spPr>
        <p:txBody>
          <a:bodyPr/>
          <a:lstStyle/>
          <a:p>
            <a:r>
              <a:rPr lang="en-US" sz="2400" dirty="0" smtClean="0"/>
              <a:t>To conclude last class, I mentioned the SOA type but didn’t know its precise purpose</a:t>
            </a:r>
          </a:p>
          <a:p>
            <a:r>
              <a:rPr lang="en-US" sz="2400" dirty="0" smtClean="0"/>
              <a:t>Idea is to give global parameters for the domain you are asking about</a:t>
            </a:r>
          </a:p>
          <a:p>
            <a:r>
              <a:rPr lang="en-US" sz="2400" dirty="0" smtClean="0"/>
              <a:t>Returned by name to server info </a:t>
            </a:r>
            <a:br>
              <a:rPr lang="en-US" sz="2400" dirty="0" smtClean="0"/>
            </a:br>
            <a:r>
              <a:rPr lang="en-US" sz="2400" dirty="0" smtClean="0"/>
              <a:t>about all sites of that </a:t>
            </a:r>
            <a:r>
              <a:rPr lang="en-US" sz="2400" dirty="0" err="1" smtClean="0"/>
              <a:t>nameserver</a:t>
            </a:r>
            <a:endParaRPr lang="en-US" sz="2400" dirty="0"/>
          </a:p>
          <a:p>
            <a:r>
              <a:rPr lang="en-US" sz="2400" dirty="0" smtClean="0"/>
              <a:t>Indicates who to ask for this domain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49" y="1466253"/>
            <a:ext cx="2954500" cy="361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161953"/>
            <a:ext cx="9232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source port is a predictable value that is chosen at server initialization </a:t>
            </a:r>
            <a:endParaRPr lang="en-US" dirty="0"/>
          </a:p>
          <a:p>
            <a:r>
              <a:rPr lang="en-US" dirty="0" smtClean="0"/>
              <a:t>Transaction ID in early servers was an incrementing value</a:t>
            </a:r>
          </a:p>
          <a:p>
            <a:pPr lvl="1"/>
            <a:r>
              <a:rPr lang="en-US" dirty="0" smtClean="0"/>
              <a:t>Lets assume that it</a:t>
            </a:r>
            <a:r>
              <a:rPr lang="mr-IN" dirty="0" smtClean="0"/>
              <a:t>’</a:t>
            </a:r>
            <a:r>
              <a:rPr lang="en-US" dirty="0" smtClean="0"/>
              <a:t>s a random 16-bit value</a:t>
            </a:r>
          </a:p>
          <a:p>
            <a:pPr lvl="1"/>
            <a:r>
              <a:rPr lang="en-US" dirty="0" smtClean="0"/>
              <a:t>Race for attacker to send correct TID before legitimate response</a:t>
            </a:r>
          </a:p>
          <a:p>
            <a:pPr lvl="1"/>
            <a:r>
              <a:rPr lang="en-US" dirty="0" smtClean="0"/>
              <a:t>How many responses required?</a:t>
            </a:r>
          </a:p>
          <a:p>
            <a:pPr lvl="2"/>
            <a:r>
              <a:rPr lang="en-US" dirty="0" smtClean="0"/>
              <a:t>Approximately </a:t>
            </a:r>
            <a:r>
              <a:rPr lang="en-US" dirty="0" smtClean="0"/>
              <a:t>2</a:t>
            </a:r>
            <a:r>
              <a:rPr lang="en-US" baseline="30000" dirty="0" smtClean="0"/>
              <a:t>16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to know when query will be made and to what domain?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20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Poisoning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21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61" y="5782745"/>
            <a:ext cx="1810962" cy="983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27" y="2388795"/>
            <a:ext cx="1445772" cy="106530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00800" y="1905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root-server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13556" y="3518647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 err="1">
                <a:solidFill>
                  <a:srgbClr val="000000"/>
                </a:solidFill>
                <a:latin typeface="Times New Roman" charset="0"/>
              </a:rPr>
              <a:t>gtld</a:t>
            </a:r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-server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13556" y="5174090"/>
            <a:ext cx="2667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ripe-server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284412" y="2362200"/>
            <a:ext cx="4038600" cy="2590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284412" y="2552700"/>
            <a:ext cx="4038600" cy="24765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436812" y="3657600"/>
            <a:ext cx="3811588" cy="1447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436812" y="3810000"/>
            <a:ext cx="3811588" cy="13716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589212" y="5257800"/>
            <a:ext cx="3581400" cy="3048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2589212" y="5334000"/>
            <a:ext cx="3505200" cy="3810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139" y="4060532"/>
            <a:ext cx="1445772" cy="106530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2312479" y="3173109"/>
            <a:ext cx="1809475" cy="44267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google.com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?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2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96" y="4794131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 flipH="1" flipV="1">
            <a:off x="1993054" y="5776276"/>
            <a:ext cx="135903" cy="36612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20" idx="2"/>
          </p:cNvCxnSpPr>
          <p:nvPr/>
        </p:nvCxnSpPr>
        <p:spPr bwMode="auto">
          <a:xfrm>
            <a:off x="1738165" y="5721469"/>
            <a:ext cx="254889" cy="46816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263" y="1835892"/>
            <a:ext cx="977900" cy="9779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H="1">
            <a:off x="1780341" y="2933658"/>
            <a:ext cx="631349" cy="1690635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Rounded Rectangle 30"/>
          <p:cNvSpPr/>
          <p:nvPr/>
        </p:nvSpPr>
        <p:spPr bwMode="auto">
          <a:xfrm>
            <a:off x="4121954" y="2160941"/>
            <a:ext cx="1809475" cy="44267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google.com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?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28291" y="2633432"/>
            <a:ext cx="1413078" cy="119181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google.com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b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</a:br>
            <a:r>
              <a:rPr lang="en-US" sz="1600" dirty="0" err="1" smtClean="0"/>
              <a:t>google.com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google.com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google.com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4773686" y="3093500"/>
            <a:ext cx="1809475" cy="71508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google.com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/>
            </a:r>
            <a:b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lang="nb-NO" sz="1600" dirty="0" smtClean="0"/>
              <a:t>67.218.93.152</a:t>
            </a:r>
            <a:endParaRPr lang="nb-NO" sz="1600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6619917" y="5210523"/>
            <a:ext cx="2657337" cy="146423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Client listens to (and</a:t>
            </a: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caches) the first response with correct TID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922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can initiate query if on the DNS server internal network or the DNS server accepts outside requests</a:t>
            </a:r>
          </a:p>
          <a:p>
            <a:pPr lvl="1"/>
            <a:r>
              <a:rPr lang="en-US" dirty="0" smtClean="0"/>
              <a:t>Do DNS servers accept outside queries?</a:t>
            </a:r>
          </a:p>
          <a:p>
            <a:r>
              <a:rPr lang="en-US" dirty="0" smtClean="0"/>
              <a:t>Still needs to learn source port and TID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22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open DNS resolvers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8" y="1981200"/>
            <a:ext cx="9485558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23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24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26567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will the attacker get his entry into the cache? 2 ways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37270"/>
            <a:ext cx="8839200" cy="5105400"/>
          </a:xfrm>
        </p:spPr>
        <p:txBody>
          <a:bodyPr/>
          <a:lstStyle/>
          <a:p>
            <a:r>
              <a:rPr lang="en-US" dirty="0" smtClean="0"/>
              <a:t>1. Tell resolver that NS for victim is at adversary’s IP</a:t>
            </a:r>
          </a:p>
          <a:p>
            <a:pPr lvl="1"/>
            <a:r>
              <a:rPr lang="en-US" dirty="0" smtClean="0"/>
              <a:t>Issue query: </a:t>
            </a:r>
            <a:r>
              <a:rPr lang="en-US" dirty="0" err="1" smtClean="0"/>
              <a:t>subdomain.attacker.example</a:t>
            </a:r>
            <a:r>
              <a:rPr lang="en-US" dirty="0" smtClean="0"/>
              <a:t> IN A</a:t>
            </a:r>
          </a:p>
          <a:p>
            <a:pPr lvl="1"/>
            <a:r>
              <a:rPr lang="en-US" dirty="0" smtClean="0"/>
              <a:t>Attacker’s response:</a:t>
            </a:r>
          </a:p>
          <a:p>
            <a:r>
              <a:rPr lang="en-US" sz="2400" dirty="0" smtClean="0"/>
              <a:t>Answer: (no response)</a:t>
            </a:r>
          </a:p>
          <a:p>
            <a:r>
              <a:rPr lang="en-US" sz="2400" dirty="0" smtClean="0"/>
              <a:t>Authority Section: </a:t>
            </a:r>
            <a:r>
              <a:rPr lang="en-US" sz="2400" dirty="0" err="1" smtClean="0"/>
              <a:t>attacker.example</a:t>
            </a:r>
            <a:r>
              <a:rPr lang="en-US" sz="2400" dirty="0" smtClean="0"/>
              <a:t>. 3600 IN NS </a:t>
            </a:r>
            <a:r>
              <a:rPr lang="en-US" sz="2400" dirty="0" err="1" smtClean="0"/>
              <a:t>ns.target.example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Additional Section: </a:t>
            </a:r>
            <a:r>
              <a:rPr lang="en-US" sz="2400" dirty="0" err="1" smtClean="0"/>
              <a:t>ns.target.example</a:t>
            </a:r>
            <a:r>
              <a:rPr lang="en-US" sz="2400" dirty="0" smtClean="0"/>
              <a:t>. IN A </a:t>
            </a:r>
            <a:r>
              <a:rPr lang="en-US" sz="2400" dirty="0" err="1" smtClean="0"/>
              <a:t>w.x.y.z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 flipH="1">
            <a:off x="435427" y="5080783"/>
            <a:ext cx="8305815" cy="1651001"/>
            <a:chOff x="98612" y="5007574"/>
            <a:chExt cx="6346007" cy="1926789"/>
          </a:xfrm>
        </p:grpSpPr>
        <p:sp>
          <p:nvSpPr>
            <p:cNvPr id="14" name="Rectangular Callout 13"/>
            <p:cNvSpPr/>
            <p:nvPr/>
          </p:nvSpPr>
          <p:spPr>
            <a:xfrm>
              <a:off x="98612" y="5007574"/>
              <a:ext cx="6346007" cy="1926789"/>
            </a:xfrm>
            <a:prstGeom prst="wedgeRectCallout">
              <a:avLst>
                <a:gd name="adj1" fmla="val -18993"/>
                <a:gd name="adj2" fmla="val -70903"/>
              </a:avLst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023" y="5098934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/>
                <a:t>Adversary says “authoritative server for my domain is </a:t>
              </a:r>
              <a:r>
                <a:rPr lang="en-US" sz="2800" kern="0" dirty="0" err="1" smtClean="0"/>
                <a:t>ns.target.example</a:t>
              </a:r>
              <a:r>
                <a:rPr lang="en-US" sz="2800" kern="0" dirty="0" smtClean="0"/>
                <a:t> and oh by the way here is the IP for it (adversary’s IP)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25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will the attacker get his entry into the cache? 2 ways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 smtClean="0"/>
              <a:t>2. Redirect the NS record to the adversary’s domain</a:t>
            </a:r>
          </a:p>
          <a:p>
            <a:pPr lvl="1"/>
            <a:r>
              <a:rPr lang="en-US" dirty="0" smtClean="0"/>
              <a:t>Issue query: </a:t>
            </a:r>
            <a:r>
              <a:rPr lang="en-US" dirty="0" err="1" smtClean="0"/>
              <a:t>subdomain.attacker.example</a:t>
            </a:r>
            <a:r>
              <a:rPr lang="en-US" dirty="0" smtClean="0"/>
              <a:t> IN A</a:t>
            </a:r>
          </a:p>
          <a:p>
            <a:pPr lvl="1"/>
            <a:r>
              <a:rPr lang="en-US" dirty="0" smtClean="0"/>
              <a:t>Answer: (no response)</a:t>
            </a:r>
          </a:p>
          <a:p>
            <a:pPr lvl="1"/>
            <a:r>
              <a:rPr lang="en-US" dirty="0" smtClean="0"/>
              <a:t>Authority section: </a:t>
            </a:r>
          </a:p>
          <a:p>
            <a:pPr lvl="2"/>
            <a:r>
              <a:rPr lang="en-US" dirty="0" err="1" smtClean="0"/>
              <a:t>Target.example</a:t>
            </a:r>
            <a:r>
              <a:rPr lang="en-US" dirty="0" smtClean="0"/>
              <a:t>. 3600 IN NS </a:t>
            </a:r>
            <a:r>
              <a:rPr lang="en-US" dirty="0" err="1" smtClean="0"/>
              <a:t>ns.attacker.example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Additional section:</a:t>
            </a:r>
          </a:p>
          <a:p>
            <a:pPr lvl="2"/>
            <a:r>
              <a:rPr lang="en-US" dirty="0" err="1" smtClean="0"/>
              <a:t>Ns.attacker.example</a:t>
            </a:r>
            <a:r>
              <a:rPr lang="en-US" dirty="0" smtClean="0"/>
              <a:t>. IN A </a:t>
            </a:r>
            <a:r>
              <a:rPr lang="en-US" dirty="0" err="1" smtClean="0"/>
              <a:t>w.x.y.z</a:t>
            </a:r>
            <a:r>
              <a:rPr lang="en-US" dirty="0" smtClean="0"/>
              <a:t> </a:t>
            </a: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603527" y="5131776"/>
            <a:ext cx="8305815" cy="1651001"/>
            <a:chOff x="108797" y="4919787"/>
            <a:chExt cx="6346007" cy="1926789"/>
          </a:xfrm>
        </p:grpSpPr>
        <p:sp>
          <p:nvSpPr>
            <p:cNvPr id="9" name="Rectangular Callout 8"/>
            <p:cNvSpPr/>
            <p:nvPr/>
          </p:nvSpPr>
          <p:spPr>
            <a:xfrm>
              <a:off x="108797" y="4919787"/>
              <a:ext cx="6346007" cy="1926789"/>
            </a:xfrm>
            <a:prstGeom prst="wedgeRectCallout">
              <a:avLst>
                <a:gd name="adj1" fmla="val -7374"/>
                <a:gd name="adj2" fmla="val -62619"/>
              </a:avLst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023" y="5098933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/>
                <a:t>The attacker has inserted an unrelated piece of information that will be cached by the server </a:t>
              </a: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</a:rPr>
                <a:t>(that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dirty="0" err="1" smtClean="0">
                  <a:ln>
                    <a:noFill/>
                  </a:ln>
                  <a:effectLst/>
                  <a:uLnTx/>
                  <a:uFillTx/>
                </a:rPr>
                <a:t>target.example.’s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ADNS is </a:t>
              </a:r>
              <a:r>
                <a:rPr kumimoji="0" lang="en-US" sz="2800" b="0" i="0" u="none" strike="noStrike" kern="0" cap="none" spc="0" normalizeH="0" dirty="0" err="1" smtClean="0">
                  <a:ln>
                    <a:noFill/>
                  </a:ln>
                  <a:effectLst/>
                  <a:uLnTx/>
                  <a:uFillTx/>
                </a:rPr>
                <a:t>ns.attacker.example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.)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have to claim a single address, can immediately take over a while domain</a:t>
            </a:r>
          </a:p>
          <a:p>
            <a:r>
              <a:rPr lang="en-US" dirty="0" smtClean="0"/>
              <a:t>Main barrier to attack is the recursive resolver not having a cached record</a:t>
            </a:r>
          </a:p>
          <a:p>
            <a:r>
              <a:rPr lang="en-US" dirty="0" smtClean="0"/>
              <a:t>Exercise: how can we make this attack more difficult (without changing DNS)?</a:t>
            </a:r>
          </a:p>
          <a:p>
            <a:pPr lvl="1"/>
            <a:r>
              <a:rPr lang="en-US" dirty="0" smtClean="0"/>
              <a:t>Don’t accept external queries</a:t>
            </a:r>
          </a:p>
          <a:p>
            <a:pPr lvl="1"/>
            <a:r>
              <a:rPr lang="en-US" dirty="0" smtClean="0"/>
              <a:t>Randomize source port</a:t>
            </a:r>
          </a:p>
          <a:p>
            <a:pPr lvl="1"/>
            <a:r>
              <a:rPr lang="en-US" dirty="0" smtClean="0"/>
              <a:t>Randomize TID (not really helpful)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26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TLS should provide authentication when we connect to a webserver</a:t>
            </a:r>
          </a:p>
          <a:p>
            <a:r>
              <a:rPr lang="en-US" dirty="0" smtClean="0"/>
              <a:t>If we are redirected to a bad site that claims to be </a:t>
            </a:r>
            <a:r>
              <a:rPr lang="en-US" dirty="0" err="1" smtClean="0"/>
              <a:t>google.com</a:t>
            </a:r>
            <a:r>
              <a:rPr lang="en-US" dirty="0" smtClean="0"/>
              <a:t> they won’t have a valid certificate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27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3672509"/>
            <a:ext cx="96393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Subverting TLS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28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5408612" y="2362200"/>
            <a:ext cx="4494213" cy="38862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8012" y="266700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</a:t>
            </a:r>
            <a:endParaRPr lang="en-US"/>
          </a:p>
        </p:txBody>
      </p:sp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322556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632" y="5136874"/>
            <a:ext cx="1364209" cy="741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84" y="3486340"/>
            <a:ext cx="977900" cy="9779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626304" y="5515421"/>
            <a:ext cx="2501208" cy="91940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</a:rPr>
              <a:t>Attacker can now freely execute attacker against other hosts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65288" y="3809236"/>
            <a:ext cx="5568344" cy="1698248"/>
            <a:chOff x="1665288" y="3809236"/>
            <a:chExt cx="5568344" cy="1698248"/>
          </a:xfrm>
        </p:grpSpPr>
        <p:cxnSp>
          <p:nvCxnSpPr>
            <p:cNvPr id="12" name="Straight Arrow Connector 11"/>
            <p:cNvCxnSpPr>
              <a:endCxn id="9" idx="1"/>
            </p:cNvCxnSpPr>
            <p:nvPr/>
          </p:nvCxnSpPr>
          <p:spPr bwMode="auto">
            <a:xfrm>
              <a:off x="1665288" y="4152900"/>
              <a:ext cx="5568344" cy="1354584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" name="Rounded Rectangle 14"/>
            <p:cNvSpPr/>
            <p:nvPr/>
          </p:nvSpPr>
          <p:spPr bwMode="auto">
            <a:xfrm rot="920087">
              <a:off x="2146458" y="3809236"/>
              <a:ext cx="2152026" cy="646986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kumimoji="1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Certificate request</a:t>
              </a:r>
              <a:r>
                <a:rPr kumimoji="1" lang="en-US" sz="1600" b="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 for </a:t>
              </a:r>
              <a:r>
                <a:rPr kumimoji="1" lang="en-US" sz="1600" b="0" i="0" u="none" strike="noStrike" cap="none" normalizeH="0" dirty="0" err="1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chase.com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69636" y="4181624"/>
            <a:ext cx="2300612" cy="879050"/>
            <a:chOff x="7317236" y="4029224"/>
            <a:chExt cx="2300612" cy="87905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flipH="1" flipV="1">
              <a:off x="7317236" y="4029224"/>
              <a:ext cx="186082" cy="879050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0" name="Rounded Rectangle 19"/>
            <p:cNvSpPr/>
            <p:nvPr/>
          </p:nvSpPr>
          <p:spPr bwMode="auto">
            <a:xfrm rot="21293443">
              <a:off x="7465822" y="4112997"/>
              <a:ext cx="2152026" cy="37457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kumimoji="1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chase.com</a:t>
              </a:r>
              <a:r>
                <a:rPr kumimoji="1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?</a:t>
              </a:r>
              <a:endParaRPr lang="en-US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89774" y="2640256"/>
            <a:ext cx="5466638" cy="819736"/>
            <a:chOff x="1665288" y="3454070"/>
            <a:chExt cx="5466638" cy="819736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1665288" y="4152900"/>
              <a:ext cx="5466638" cy="120906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5" name="Rounded Rectangle 24"/>
            <p:cNvSpPr/>
            <p:nvPr/>
          </p:nvSpPr>
          <p:spPr bwMode="auto">
            <a:xfrm>
              <a:off x="2152422" y="3454070"/>
              <a:ext cx="1702904" cy="646986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kumimoji="1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Chase.com</a:t>
              </a:r>
              <a:r>
                <a:rPr kumimoji="1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 </a:t>
              </a:r>
              <a:r>
                <a:rPr kumimoji="1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chase.com</a:t>
              </a:r>
              <a:r>
                <a:rPr kumimoji="1" lang="mr-IN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…</a:t>
              </a:r>
              <a:endParaRPr lang="en-US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30728" y="4327899"/>
            <a:ext cx="1954917" cy="710422"/>
            <a:chOff x="3225323" y="4101056"/>
            <a:chExt cx="1954917" cy="710422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4957250" y="4101056"/>
              <a:ext cx="222990" cy="710422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9" name="Rounded Rectangle 28"/>
            <p:cNvSpPr/>
            <p:nvPr/>
          </p:nvSpPr>
          <p:spPr bwMode="auto">
            <a:xfrm>
              <a:off x="3225323" y="4155524"/>
              <a:ext cx="1702904" cy="37457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kumimoji="1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Evil address</a:t>
              </a:r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36266" y="4372206"/>
            <a:ext cx="5650945" cy="1298233"/>
            <a:chOff x="1400262" y="3221932"/>
            <a:chExt cx="5650945" cy="1298233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H="1" flipV="1">
              <a:off x="1400262" y="3221932"/>
              <a:ext cx="5650945" cy="1287678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4" name="Rounded Rectangle 33"/>
            <p:cNvSpPr/>
            <p:nvPr/>
          </p:nvSpPr>
          <p:spPr bwMode="auto">
            <a:xfrm rot="973480">
              <a:off x="2425036" y="3873179"/>
              <a:ext cx="2152026" cy="646986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kumimoji="1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Valid certificate for </a:t>
              </a:r>
              <a:r>
                <a:rPr kumimoji="1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chase.com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2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Subverting 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600200"/>
            <a:ext cx="8499475" cy="1828800"/>
          </a:xfrm>
        </p:spPr>
        <p:txBody>
          <a:bodyPr/>
          <a:lstStyle/>
          <a:p>
            <a:r>
              <a:rPr lang="en-US" dirty="0" smtClean="0"/>
              <a:t>Attack extends if the CA sends an email to verify hostname</a:t>
            </a:r>
          </a:p>
          <a:p>
            <a:r>
              <a:rPr lang="en-US" dirty="0" smtClean="0"/>
              <a:t>Works against any </a:t>
            </a:r>
            <a:r>
              <a:rPr lang="en-US" dirty="0" smtClean="0">
                <a:hlinkClick r:id="rId2"/>
              </a:rPr>
              <a:t>domain validated certificate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29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3429000"/>
            <a:ext cx="9275763" cy="21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79412" y="1256270"/>
            <a:ext cx="5334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9412" y="1600200"/>
            <a:ext cx="4637314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Type = A / AAAA</a:t>
            </a:r>
          </a:p>
          <a:p>
            <a:pPr lvl="1"/>
            <a:r>
              <a:rPr lang="en-US" dirty="0" smtClean="0"/>
              <a:t>Name = domain name</a:t>
            </a:r>
          </a:p>
          <a:p>
            <a:pPr lvl="1"/>
            <a:r>
              <a:rPr lang="en-US" dirty="0" smtClean="0"/>
              <a:t>Value = IP address</a:t>
            </a:r>
          </a:p>
          <a:p>
            <a:pPr lvl="1"/>
            <a:r>
              <a:rPr lang="en-US" dirty="0" smtClean="0"/>
              <a:t>A is IPv4, AAAA is IPv6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Type = NS</a:t>
            </a:r>
          </a:p>
          <a:p>
            <a:pPr lvl="1"/>
            <a:r>
              <a:rPr lang="en-US" dirty="0" smtClean="0"/>
              <a:t>Name = partial domain</a:t>
            </a:r>
          </a:p>
          <a:p>
            <a:pPr lvl="1"/>
            <a:r>
              <a:rPr lang="en-US" dirty="0" smtClean="0"/>
              <a:t>Value = name of DNS server for this domain</a:t>
            </a:r>
          </a:p>
          <a:p>
            <a:pPr lvl="1"/>
            <a:r>
              <a:rPr lang="en-US" dirty="0" smtClean="0"/>
              <a:t>“Go send your query to this other server”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85660" y="1578430"/>
            <a:ext cx="4354285" cy="1028587"/>
            <a:chOff x="4506247" y="1578429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85661" y="2699433"/>
            <a:ext cx="4354285" cy="1028587"/>
            <a:chOff x="4506248" y="2699432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129.10.116.81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85660" y="4386945"/>
            <a:ext cx="4354285" cy="1028587"/>
            <a:chOff x="4506247" y="4386944"/>
            <a:chExt cx="4354285" cy="1028587"/>
          </a:xfrm>
        </p:grpSpPr>
        <p:sp>
          <p:nvSpPr>
            <p:cNvPr id="13" name="Rectangle 12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NS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85661" y="5507948"/>
            <a:ext cx="4354285" cy="1028587"/>
            <a:chOff x="4506248" y="5507947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2" y="5589699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attack is easy to iterate </a:t>
            </a:r>
          </a:p>
          <a:p>
            <a:r>
              <a:rPr lang="en-US" dirty="0" smtClean="0"/>
              <a:t>You can ask for new certificates as the cache clears and try until </a:t>
            </a:r>
            <a:r>
              <a:rPr lang="en-US" dirty="0" smtClean="0"/>
              <a:t>successful</a:t>
            </a:r>
            <a:endParaRPr lang="en-US" dirty="0"/>
          </a:p>
          <a:p>
            <a:r>
              <a:rPr lang="en-US" dirty="0" smtClean="0"/>
              <a:t>Does not work to get extensively validated </a:t>
            </a:r>
            <a:r>
              <a:rPr lang="en-US" dirty="0" smtClean="0"/>
              <a:t>certs</a:t>
            </a:r>
          </a:p>
          <a:p>
            <a:pPr lvl="1"/>
            <a:r>
              <a:rPr lang="en-US" dirty="0" smtClean="0"/>
              <a:t>Some CAs restrict the usage of domain validated certs (don’t allow authentication)</a:t>
            </a:r>
            <a:endParaRPr lang="en-US" dirty="0"/>
          </a:p>
          <a:p>
            <a:r>
              <a:rPr lang="en-US" dirty="0" smtClean="0"/>
              <a:t>Browsers use cert pinning to prevent this</a:t>
            </a:r>
          </a:p>
          <a:p>
            <a:endParaRPr lang="en-US" dirty="0"/>
          </a:p>
          <a:p>
            <a:r>
              <a:rPr lang="en-US" dirty="0" smtClean="0"/>
              <a:t>Need more extensive defenses to strengthen DNS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30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Seems to require updates to DNS that make it more security aware</a:t>
            </a:r>
          </a:p>
          <a:p>
            <a:r>
              <a:rPr lang="en-US" dirty="0" smtClean="0"/>
              <a:t>Want to learn from BGP/IPv6 deployment, don’t want to require large scale replacement of internet infrastructure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31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Types, Continued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79412" y="1256270"/>
            <a:ext cx="5334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5610" y="1600200"/>
            <a:ext cx="4561112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 = CNAME</a:t>
            </a:r>
          </a:p>
          <a:p>
            <a:pPr lvl="1"/>
            <a:r>
              <a:rPr lang="en-US" dirty="0"/>
              <a:t>Name = hostname</a:t>
            </a:r>
          </a:p>
          <a:p>
            <a:pPr lvl="1"/>
            <a:r>
              <a:rPr lang="en-US" dirty="0"/>
              <a:t>Value = canonical hostname</a:t>
            </a:r>
          </a:p>
          <a:p>
            <a:pPr lvl="1"/>
            <a:r>
              <a:rPr lang="en-US" dirty="0"/>
              <a:t>Useful for </a:t>
            </a:r>
            <a:r>
              <a:rPr lang="en-US" dirty="0" smtClean="0"/>
              <a:t>aliasing</a:t>
            </a:r>
          </a:p>
          <a:p>
            <a:pPr lvl="1"/>
            <a:r>
              <a:rPr lang="en-US" dirty="0" smtClean="0"/>
              <a:t>CDNs use this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Type = MX</a:t>
            </a:r>
          </a:p>
          <a:p>
            <a:pPr lvl="1"/>
            <a:r>
              <a:rPr lang="en-US" dirty="0"/>
              <a:t>Name = domain in email address</a:t>
            </a:r>
          </a:p>
          <a:p>
            <a:pPr lvl="1"/>
            <a:r>
              <a:rPr lang="en-US" dirty="0"/>
              <a:t>Value = canonical name of mail server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83634" y="1578430"/>
            <a:ext cx="4354285" cy="1028587"/>
            <a:chOff x="4506247" y="1578429"/>
            <a:chExt cx="4354285" cy="1028587"/>
          </a:xfrm>
        </p:grpSpPr>
        <p:sp>
          <p:nvSpPr>
            <p:cNvPr id="8" name="Rectangle 7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CNAME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83635" y="2699433"/>
            <a:ext cx="4354285" cy="1028587"/>
            <a:chOff x="4506248" y="2699432"/>
            <a:chExt cx="4354285" cy="1028587"/>
          </a:xfrm>
        </p:grpSpPr>
        <p:sp>
          <p:nvSpPr>
            <p:cNvPr id="12" name="Rectangle 11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3" action="ppaction://hlinkfile"/>
                </a:rPr>
                <a:t>bar.mysite.com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83634" y="4386945"/>
            <a:ext cx="4354285" cy="1028587"/>
            <a:chOff x="4506247" y="4386944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MX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83635" y="5507948"/>
            <a:ext cx="4354285" cy="1028587"/>
            <a:chOff x="4506248" y="5507947"/>
            <a:chExt cx="4354285" cy="1028587"/>
          </a:xfrm>
        </p:grpSpPr>
        <p:sp>
          <p:nvSpPr>
            <p:cNvPr id="20" name="Rectangle 1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5" action="ppaction://hlinkfile"/>
                </a:rPr>
                <a:t>amber.ccs.neu.edu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Squatting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400" dirty="0">
                <a:latin typeface="Tahoma" charset="0"/>
              </a:rPr>
              <a:t>Cybersquatting is to register a domain in anticipation of that domain being desirable to another organization</a:t>
            </a:r>
          </a:p>
          <a:p>
            <a:pPr lvl="1"/>
            <a:r>
              <a:rPr lang="en-US" altLang="x-none" sz="2400" dirty="0">
                <a:latin typeface="Tahoma" charset="0"/>
              </a:rPr>
              <a:t>Intent to sell tot hat organization for big profit</a:t>
            </a:r>
          </a:p>
          <a:p>
            <a:r>
              <a:rPr lang="en-US" altLang="x-none" sz="2400" dirty="0">
                <a:latin typeface="Tahoma" charset="0"/>
              </a:rPr>
              <a:t>For example, You can register “hurricane2013.com”, or “hurricane-in-</a:t>
            </a:r>
            <a:r>
              <a:rPr lang="en-US" altLang="x-none" sz="2400" dirty="0" err="1">
                <a:latin typeface="Tahoma" charset="0"/>
              </a:rPr>
              <a:t>Texas.com</a:t>
            </a:r>
            <a:r>
              <a:rPr lang="en-US" altLang="x-none" sz="2400" dirty="0">
                <a:latin typeface="Tahoma" charset="0"/>
              </a:rPr>
              <a:t>” if you think there will be a big one in Texas in the near future.</a:t>
            </a:r>
          </a:p>
          <a:p>
            <a:pPr lvl="1"/>
            <a:r>
              <a:rPr lang="en-US" altLang="x-none" sz="2400" dirty="0">
                <a:latin typeface="Tahoma" charset="0"/>
              </a:rPr>
              <a:t>Sell it for big profit if it is true!</a:t>
            </a:r>
          </a:p>
          <a:p>
            <a:pPr lvl="1"/>
            <a:r>
              <a:rPr lang="en-US" altLang="x-none" sz="2400" dirty="0">
                <a:latin typeface="Tahoma" charset="0"/>
              </a:rPr>
              <a:t>Domain name purchase is cheap!</a:t>
            </a:r>
          </a:p>
          <a:p>
            <a:r>
              <a:rPr lang="en-US" altLang="x-none" sz="2400" dirty="0">
                <a:latin typeface="Tahoma" charset="0"/>
              </a:rPr>
              <a:t>Many organizations have to buy all related domain names to prevent cybersquatting</a:t>
            </a:r>
          </a:p>
          <a:p>
            <a:r>
              <a:rPr lang="en-US" altLang="x-none" sz="1600" dirty="0" smtClean="0">
                <a:latin typeface="Tahoma" charset="0"/>
                <a:hlinkClick r:id="rId2"/>
              </a:rPr>
              <a:t>http</a:t>
            </a:r>
            <a:r>
              <a:rPr lang="en-US" altLang="x-none" sz="1600" dirty="0">
                <a:latin typeface="Tahoma" charset="0"/>
                <a:hlinkClick r:id="rId2"/>
              </a:rPr>
              <a:t>://en.wikipedia.org/wiki/Cybersquatting</a:t>
            </a:r>
            <a:endParaRPr lang="en-US" altLang="x-none" sz="1600" dirty="0">
              <a:latin typeface="Tahoma" charset="0"/>
            </a:endParaRP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5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Typosquatting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400" dirty="0">
                <a:latin typeface="Tahoma" charset="0"/>
              </a:rPr>
              <a:t>Register all possible typo domain names for another organization</a:t>
            </a:r>
          </a:p>
          <a:p>
            <a:pPr lvl="1"/>
            <a:r>
              <a:rPr lang="en-US" altLang="x-none" sz="2400" dirty="0">
                <a:latin typeface="Tahoma" charset="0"/>
              </a:rPr>
              <a:t>Should a user accidentally enters an incorrect website address, he may be led to an alternative website owned by a </a:t>
            </a:r>
            <a:r>
              <a:rPr lang="en-US" altLang="x-none" sz="2400" dirty="0" err="1">
                <a:latin typeface="Tahoma" charset="0"/>
              </a:rPr>
              <a:t>cybersquatter</a:t>
            </a:r>
            <a:r>
              <a:rPr lang="en-US" altLang="x-none" sz="2400" dirty="0">
                <a:latin typeface="Tahoma" charset="0"/>
              </a:rPr>
              <a:t>.</a:t>
            </a:r>
          </a:p>
          <a:p>
            <a:pPr lvl="1"/>
            <a:r>
              <a:rPr lang="en-US" altLang="x-none" sz="2400" dirty="0">
                <a:latin typeface="Tahoma" charset="0"/>
              </a:rPr>
              <a:t>Could lead to phishing attack (malicious), or increase web visits (not very malicious)</a:t>
            </a:r>
          </a:p>
          <a:p>
            <a:r>
              <a:rPr lang="en-US" altLang="x-none" sz="2400" dirty="0">
                <a:latin typeface="Tahoma" charset="0"/>
              </a:rPr>
              <a:t>For example, for “</a:t>
            </a:r>
            <a:r>
              <a:rPr lang="en-US" altLang="x-none" sz="2400" dirty="0" err="1">
                <a:latin typeface="Tahoma" charset="0"/>
              </a:rPr>
              <a:t>bankofamerica.com</a:t>
            </a:r>
            <a:r>
              <a:rPr lang="en-US" altLang="x-none" sz="2400" dirty="0">
                <a:latin typeface="Tahoma" charset="0"/>
              </a:rPr>
              <a:t>”, a </a:t>
            </a:r>
            <a:r>
              <a:rPr lang="en-US" altLang="x-none" sz="2400" dirty="0" err="1">
                <a:latin typeface="Tahoma" charset="0"/>
              </a:rPr>
              <a:t>cybersquatter</a:t>
            </a:r>
            <a:r>
              <a:rPr lang="en-US" altLang="x-none" sz="2400" dirty="0">
                <a:latin typeface="Tahoma" charset="0"/>
              </a:rPr>
              <a:t> could register:</a:t>
            </a:r>
          </a:p>
          <a:p>
            <a:pPr lvl="1"/>
            <a:r>
              <a:rPr lang="en-US" altLang="x-none" sz="2400" dirty="0">
                <a:latin typeface="Tahoma" charset="0"/>
              </a:rPr>
              <a:t>“</a:t>
            </a:r>
            <a:r>
              <a:rPr lang="en-US" altLang="x-none" sz="2400" dirty="0" err="1">
                <a:latin typeface="Tahoma" charset="0"/>
              </a:rPr>
              <a:t>bankamerica.com</a:t>
            </a:r>
            <a:r>
              <a:rPr lang="en-US" altLang="x-none" sz="2400" dirty="0">
                <a:latin typeface="Tahoma" charset="0"/>
              </a:rPr>
              <a:t>”, “</a:t>
            </a:r>
            <a:r>
              <a:rPr lang="en-US" altLang="x-none" sz="2400" dirty="0" err="1">
                <a:latin typeface="Tahoma" charset="0"/>
              </a:rPr>
              <a:t>bankoamerica.com</a:t>
            </a:r>
            <a:r>
              <a:rPr lang="en-US" altLang="x-none" sz="2400" dirty="0">
                <a:latin typeface="Tahoma" charset="0"/>
              </a:rPr>
              <a:t>”, “</a:t>
            </a:r>
            <a:r>
              <a:rPr lang="en-US" altLang="x-none" sz="2400" dirty="0" err="1">
                <a:latin typeface="Tahoma" charset="0"/>
              </a:rPr>
              <a:t>bankofamerican.com</a:t>
            </a:r>
            <a:r>
              <a:rPr lang="en-US" altLang="x-none" sz="2400" dirty="0">
                <a:latin typeface="Tahoma" charset="0"/>
              </a:rPr>
              <a:t>”, “</a:t>
            </a:r>
            <a:r>
              <a:rPr lang="en-US" altLang="x-none" sz="2400" dirty="0" err="1">
                <a:latin typeface="Tahoma" charset="0"/>
              </a:rPr>
              <a:t>bankfoamerica.com</a:t>
            </a:r>
            <a:r>
              <a:rPr lang="en-US" altLang="x-none" sz="2400" dirty="0">
                <a:latin typeface="Tahoma" charset="0"/>
              </a:rPr>
              <a:t>”, ……</a:t>
            </a:r>
          </a:p>
          <a:p>
            <a:pPr lvl="1"/>
            <a:r>
              <a:rPr lang="en-US" altLang="x-none" sz="2400" dirty="0">
                <a:latin typeface="Tahoma" charset="0"/>
              </a:rPr>
              <a:t>Domain name purchase is cheap!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6</a:t>
            </a:fld>
            <a:endParaRPr lang="en-US" altLang="x-none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February 2003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x-none"/>
              <a:t>slideset 1</a:t>
            </a:r>
            <a:r>
              <a:rPr lang="en-US" altLang="x-none">
                <a:solidFill>
                  <a:schemeClr val="folHlink"/>
                </a:solidFill>
              </a:rPr>
              <a:t> -</a:t>
            </a:r>
            <a:fld id="{3850BE7D-5D56-5342-BB21-1FC2450CBE18}" type="slidenum">
              <a:rPr lang="en-US" altLang="x-none">
                <a:solidFill>
                  <a:schemeClr val="folHlink"/>
                </a:solidFill>
              </a:rPr>
              <a:pPr/>
              <a:t>7</a:t>
            </a:fld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2" y="228600"/>
            <a:ext cx="6953249" cy="1143000"/>
          </a:xfrm>
        </p:spPr>
        <p:txBody>
          <a:bodyPr/>
          <a:lstStyle/>
          <a:p>
            <a:r>
              <a:rPr lang="en-US" altLang="x-none" smtClean="0"/>
              <a:t>Resolving </a:t>
            </a:r>
            <a:r>
              <a:rPr lang="en-US" altLang="x-none" dirty="0"/>
              <a:t>process &amp; Cache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52400" y="2895600"/>
            <a:ext cx="12192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Resolver</a:t>
            </a: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1371600" y="2971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Question: www.ripe.net A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431925" y="2667000"/>
            <a:ext cx="1317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www.ripe.net A ?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2819400" y="2743200"/>
            <a:ext cx="1752600" cy="1295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Caching</a:t>
            </a:r>
          </a:p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forwarder</a:t>
            </a:r>
          </a:p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(recursive)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6400800" y="1905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root-server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764088" y="2057400"/>
            <a:ext cx="1317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www.ripe.net A ?</a:t>
            </a: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V="1">
            <a:off x="4572000" y="2057400"/>
            <a:ext cx="1752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H="1">
            <a:off x="4572000" y="2209800"/>
            <a:ext cx="1752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5659438" y="2590800"/>
            <a:ext cx="3038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Ask net server @ X.gtld-servers.net (+ glue)</a:t>
            </a: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6400800" y="3429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Times New Roman" charset="0"/>
              </a:rPr>
              <a:t>gtld-server</a:t>
            </a: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4837113" y="3306763"/>
            <a:ext cx="1317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www.ripe.net A ?</a:t>
            </a:r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4572000" y="3581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4889500" y="3962400"/>
            <a:ext cx="2624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Ask ripe server @ ns.ripe.net (+ glue)</a:t>
            </a: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H="1">
            <a:off x="4648200" y="3733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6248400" y="5334000"/>
            <a:ext cx="2667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400" dirty="0">
                <a:solidFill>
                  <a:srgbClr val="000000"/>
                </a:solidFill>
                <a:latin typeface="Times New Roman" charset="0"/>
              </a:rPr>
              <a:t>ripe-server</a:t>
            </a: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4419600" y="4114800"/>
            <a:ext cx="1752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 flipH="1" flipV="1">
            <a:off x="4267200" y="4114800"/>
            <a:ext cx="1905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5294313" y="4572000"/>
            <a:ext cx="1317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www.ripe.net A ?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4419600" y="4876800"/>
            <a:ext cx="984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192.168.5.10</a:t>
            </a: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1524000" y="3200400"/>
            <a:ext cx="984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192.168.5.10</a:t>
            </a:r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 flipH="1">
            <a:off x="1371600" y="31242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Freeform 25"/>
          <p:cNvSpPr>
            <a:spLocks/>
          </p:cNvSpPr>
          <p:nvPr/>
        </p:nvSpPr>
        <p:spPr bwMode="auto">
          <a:xfrm>
            <a:off x="3111500" y="4038600"/>
            <a:ext cx="622300" cy="469900"/>
          </a:xfrm>
          <a:custGeom>
            <a:avLst/>
            <a:gdLst>
              <a:gd name="T0" fmla="*/ 56 w 392"/>
              <a:gd name="T1" fmla="*/ 0 h 296"/>
              <a:gd name="T2" fmla="*/ 56 w 392"/>
              <a:gd name="T3" fmla="*/ 288 h 296"/>
              <a:gd name="T4" fmla="*/ 392 w 392"/>
              <a:gd name="T5" fmla="*/ 4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96">
                <a:moveTo>
                  <a:pt x="56" y="0"/>
                </a:moveTo>
                <a:cubicBezTo>
                  <a:pt x="28" y="140"/>
                  <a:pt x="0" y="280"/>
                  <a:pt x="56" y="288"/>
                </a:cubicBezTo>
                <a:cubicBezTo>
                  <a:pt x="112" y="296"/>
                  <a:pt x="252" y="172"/>
                  <a:pt x="392" y="4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2571750" y="4495800"/>
            <a:ext cx="1030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x-none" sz="1200" b="1">
                <a:solidFill>
                  <a:srgbClr val="000000"/>
                </a:solidFill>
                <a:latin typeface="Times New Roman" charset="0"/>
              </a:rPr>
              <a:t>Add to cache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27012" y="5151438"/>
            <a:ext cx="4591892" cy="1055608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Glue records identify IP</a:t>
            </a:r>
            <a:br>
              <a:rPr lang="en-US" dirty="0" smtClean="0"/>
            </a:br>
            <a:r>
              <a:rPr lang="en-US" dirty="0" smtClean="0"/>
              <a:t>address of referred servers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utoUpdateAnimBg="0"/>
      <p:bldP spid="91142" grpId="0" autoUpdateAnimBg="0"/>
      <p:bldP spid="91143" grpId="0" animBg="1" autoUpdateAnimBg="0"/>
      <p:bldP spid="91144" grpId="0" animBg="1" autoUpdateAnimBg="0"/>
      <p:bldP spid="91145" grpId="0" autoUpdateAnimBg="0"/>
      <p:bldP spid="91146" grpId="0" animBg="1"/>
      <p:bldP spid="91147" grpId="0" animBg="1"/>
      <p:bldP spid="91148" grpId="0" autoUpdateAnimBg="0"/>
      <p:bldP spid="91149" grpId="0" animBg="1" autoUpdateAnimBg="0"/>
      <p:bldP spid="91150" grpId="0" autoUpdateAnimBg="0"/>
      <p:bldP spid="91151" grpId="0" animBg="1"/>
      <p:bldP spid="91152" grpId="0" autoUpdateAnimBg="0"/>
      <p:bldP spid="91153" grpId="0" animBg="1"/>
      <p:bldP spid="91154" grpId="0" animBg="1" autoUpdateAnimBg="0"/>
      <p:bldP spid="91155" grpId="0" animBg="1"/>
      <p:bldP spid="91156" grpId="0" animBg="1"/>
      <p:bldP spid="91157" grpId="0" autoUpdateAnimBg="0"/>
      <p:bldP spid="91158" grpId="0" autoUpdateAnimBg="0"/>
      <p:bldP spid="91159" grpId="0" autoUpdateAnimBg="0"/>
      <p:bldP spid="91160" grpId="0" animBg="1"/>
      <p:bldP spid="91161" grpId="0" animBg="1"/>
      <p:bldP spid="91162" grpId="0" autoUpdateAnimBg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and Load Balancing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79412" y="1256270"/>
            <a:ext cx="5334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1812" y="1523998"/>
            <a:ext cx="8839200" cy="598714"/>
          </a:xfrm>
        </p:spPr>
        <p:txBody>
          <a:bodyPr/>
          <a:lstStyle/>
          <a:p>
            <a:r>
              <a:rPr lang="en-US" dirty="0" smtClean="0"/>
              <a:t>One machine can have many aliases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00" y="2407294"/>
            <a:ext cx="948757" cy="948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6146" y="2115270"/>
            <a:ext cx="1994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www.reddit.com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2652" y="2580692"/>
            <a:ext cx="257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www.foursquare.com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548" y="3059654"/>
            <a:ext cx="295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www.huffingtonpost.com</a:t>
            </a: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3610858" y="2315326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3610858" y="2780747"/>
            <a:ext cx="1090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3610858" y="3059655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91058" y="3070540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*.blogspot.com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4704" y="2092210"/>
            <a:ext cx="2387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david.choffnes.com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46930" y="2578614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alan.mislo.ve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5642575" y="2778670"/>
            <a:ext cx="1404354" cy="50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5642567" y="2292266"/>
            <a:ext cx="1122137" cy="2231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</p:cNvCxnSpPr>
          <p:nvPr/>
        </p:nvCxnSpPr>
        <p:spPr>
          <a:xfrm flipH="1" flipV="1">
            <a:off x="5642557" y="3059655"/>
            <a:ext cx="1048501" cy="2109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538926" y="3592279"/>
            <a:ext cx="8839200" cy="5987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domain can map to multiple machines</a:t>
            </a:r>
          </a:p>
        </p:txBody>
      </p:sp>
      <p:pic>
        <p:nvPicPr>
          <p:cNvPr id="3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26" y="4145160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415496" y="5133353"/>
            <a:ext cx="212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cxnSp>
        <p:nvCxnSpPr>
          <p:cNvPr id="40" name="Straight Arrow Connector 39"/>
          <p:cNvCxnSpPr>
            <a:stCxn id="39" idx="3"/>
            <a:endCxn id="59" idx="1"/>
          </p:cNvCxnSpPr>
          <p:nvPr/>
        </p:nvCxnSpPr>
        <p:spPr>
          <a:xfrm>
            <a:off x="4540052" y="5333408"/>
            <a:ext cx="2013716" cy="540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58" idx="1"/>
          </p:cNvCxnSpPr>
          <p:nvPr/>
        </p:nvCxnSpPr>
        <p:spPr>
          <a:xfrm flipV="1">
            <a:off x="4540052" y="4996896"/>
            <a:ext cx="2537966" cy="336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  <a:endCxn id="36" idx="1"/>
          </p:cNvCxnSpPr>
          <p:nvPr/>
        </p:nvCxnSpPr>
        <p:spPr>
          <a:xfrm flipV="1">
            <a:off x="4540053" y="4571028"/>
            <a:ext cx="1357073" cy="7623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  <a:endCxn id="60" idx="1"/>
          </p:cNvCxnSpPr>
          <p:nvPr/>
        </p:nvCxnSpPr>
        <p:spPr>
          <a:xfrm>
            <a:off x="4540053" y="5333408"/>
            <a:ext cx="931205" cy="96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19" y="4571028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69" y="544769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58" y="587356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79412" y="1256270"/>
            <a:ext cx="5334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47" y="1536028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1402637" y="230547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7" y="2653818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7770795" y="487450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842" y="4275791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563" y="2305474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38" y="4661741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50" y="3447059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04" y="3194283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4388538">
            <a:off x="978731" y="3808146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6498330">
            <a:off x="7561248" y="3528073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506663">
            <a:off x="2110961" y="444724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9626370">
            <a:off x="6981075" y="2985589"/>
            <a:ext cx="810495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965019" y="4653789"/>
            <a:ext cx="4098226" cy="2072035"/>
            <a:chOff x="404487" y="3333623"/>
            <a:chExt cx="8274022" cy="1523216"/>
          </a:xfrm>
        </p:grpSpPr>
        <p:sp>
          <p:nvSpPr>
            <p:cNvPr id="20" name="Rectangle 1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2"/>
                  </a:solidFill>
                </a:rPr>
                <a:t>DNS responses may vary based on geography, ISP, </a:t>
              </a:r>
              <a:r>
                <a:rPr lang="en-US" sz="3200" dirty="0" err="1">
                  <a:solidFill>
                    <a:schemeClr val="bg2"/>
                  </a:solidFill>
                </a:rPr>
                <a:t>etc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6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HOTSPOTTYPE" val="NextSlide"/>
  <p:tag name="DEFINEDINNAVIGATOR" val="False"/>
</p:tagLst>
</file>

<file path=ppt/theme/theme1.xml><?xml version="1.0" encoding="utf-8"?>
<a:theme xmlns:a="http://schemas.openxmlformats.org/drawingml/2006/main" name="apricot">
  <a:themeElements>
    <a:clrScheme name="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000099"/>
      </a:hlink>
      <a:folHlink>
        <a:srgbClr val="009999"/>
      </a:folHlink>
    </a:clrScheme>
    <a:fontScheme name="aprico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x-none" sz="28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x-none" sz="28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pricot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cot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ico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H:\msoffice\templates\apricot.pot</Template>
  <TotalTime>3730</TotalTime>
  <Words>1509</Words>
  <Application>Microsoft Macintosh PowerPoint</Application>
  <PresentationFormat>Custom</PresentationFormat>
  <Paragraphs>327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 Narrow</vt:lpstr>
      <vt:lpstr>Monotype Sorts</vt:lpstr>
      <vt:lpstr>Tahoma</vt:lpstr>
      <vt:lpstr>Times New Roman</vt:lpstr>
      <vt:lpstr>Tw Cen MT</vt:lpstr>
      <vt:lpstr>Wingdings</vt:lpstr>
      <vt:lpstr>Arial</vt:lpstr>
      <vt:lpstr>apricot</vt:lpstr>
      <vt:lpstr>Attacking DNS</vt:lpstr>
      <vt:lpstr>Start of Authority (SOA) </vt:lpstr>
      <vt:lpstr>DNS Types</vt:lpstr>
      <vt:lpstr>DNS Types, Continued</vt:lpstr>
      <vt:lpstr>Domain Squatting</vt:lpstr>
      <vt:lpstr>Typosquatting</vt:lpstr>
      <vt:lpstr>Resolving process &amp; Cache</vt:lpstr>
      <vt:lpstr>Aliasing and Load Balancing</vt:lpstr>
      <vt:lpstr>Content Delivery Networks</vt:lpstr>
      <vt:lpstr>DNS Query Format</vt:lpstr>
      <vt:lpstr>Matching Responses</vt:lpstr>
      <vt:lpstr>Attacking DNS integrity</vt:lpstr>
      <vt:lpstr>Exercise 1</vt:lpstr>
      <vt:lpstr>Exercise 1</vt:lpstr>
      <vt:lpstr>Cache Poisoning</vt:lpstr>
      <vt:lpstr>Cache Poisoning</vt:lpstr>
      <vt:lpstr>Cache Poisoning</vt:lpstr>
      <vt:lpstr>Gaining knowledge</vt:lpstr>
      <vt:lpstr>Cache Poisoning</vt:lpstr>
      <vt:lpstr>Gaining knowledge</vt:lpstr>
      <vt:lpstr>Cache Poisoning</vt:lpstr>
      <vt:lpstr>Gaining knowledge</vt:lpstr>
      <vt:lpstr>Number of open DNS resolvers</vt:lpstr>
      <vt:lpstr>How will the attacker get his entry into the cache? 2 ways</vt:lpstr>
      <vt:lpstr>How will the attacker get his entry into the cache? 2 ways</vt:lpstr>
      <vt:lpstr>Impact of poisoning</vt:lpstr>
      <vt:lpstr>TLS to the rescue</vt:lpstr>
      <vt:lpstr>Subverting TLS</vt:lpstr>
      <vt:lpstr>Subverting TLS</vt:lpstr>
      <vt:lpstr>TLS Attack</vt:lpstr>
      <vt:lpstr>DNS Defense</vt:lpstr>
    </vt:vector>
  </TitlesOfParts>
  <Company>RIPE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the DNS system</dc:title>
  <dc:creator>Olaf M. Kolkman</dc:creator>
  <cp:keywords/>
  <cp:lastModifiedBy>Benjamin Fuller</cp:lastModifiedBy>
  <cp:revision>79</cp:revision>
  <cp:lastPrinted>2003-02-19T04:33:52Z</cp:lastPrinted>
  <dcterms:created xsi:type="dcterms:W3CDTF">2002-01-25T10:35:10Z</dcterms:created>
  <dcterms:modified xsi:type="dcterms:W3CDTF">2017-03-30T15:25:50Z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OKolkman@ripe.net</vt:lpwstr>
  </property>
  <property fmtid="{D5CDD505-2E9C-101B-9397-08002B2CF9AE}" pid="8" name="HomePage">
    <vt:lpwstr>http://www.ripe.net/disi</vt:lpwstr>
  </property>
  <property fmtid="{D5CDD505-2E9C-101B-9397-08002B2CF9AE}" pid="9" name="Other">
    <vt:lpwstr>DNSSEC tutorial Prague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H:\DISI\PRESENTATIONS\</vt:lpwstr>
  </property>
</Properties>
</file>