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691" r:id="rId2"/>
    <p:sldId id="721" r:id="rId3"/>
    <p:sldId id="722" r:id="rId4"/>
    <p:sldId id="723" r:id="rId5"/>
    <p:sldId id="690" r:id="rId6"/>
    <p:sldId id="720" r:id="rId7"/>
    <p:sldId id="657" r:id="rId8"/>
    <p:sldId id="724" r:id="rId9"/>
    <p:sldId id="725" r:id="rId10"/>
    <p:sldId id="692" r:id="rId11"/>
    <p:sldId id="693" r:id="rId12"/>
    <p:sldId id="697" r:id="rId13"/>
    <p:sldId id="696" r:id="rId14"/>
    <p:sldId id="698" r:id="rId15"/>
    <p:sldId id="726" r:id="rId16"/>
    <p:sldId id="699" r:id="rId17"/>
    <p:sldId id="700" r:id="rId18"/>
    <p:sldId id="701" r:id="rId19"/>
    <p:sldId id="702" r:id="rId20"/>
    <p:sldId id="704" r:id="rId21"/>
    <p:sldId id="703" r:id="rId22"/>
    <p:sldId id="727" r:id="rId23"/>
    <p:sldId id="728" r:id="rId24"/>
    <p:sldId id="729" r:id="rId25"/>
    <p:sldId id="705" r:id="rId26"/>
    <p:sldId id="706" r:id="rId27"/>
    <p:sldId id="707" r:id="rId28"/>
    <p:sldId id="708" r:id="rId29"/>
    <p:sldId id="709" r:id="rId30"/>
    <p:sldId id="710" r:id="rId31"/>
    <p:sldId id="694" r:id="rId32"/>
    <p:sldId id="711" r:id="rId33"/>
    <p:sldId id="712" r:id="rId34"/>
    <p:sldId id="730" r:id="rId35"/>
    <p:sldId id="731" r:id="rId36"/>
    <p:sldId id="732" r:id="rId37"/>
    <p:sldId id="733" r:id="rId38"/>
    <p:sldId id="713" r:id="rId39"/>
    <p:sldId id="714" r:id="rId40"/>
    <p:sldId id="715" r:id="rId41"/>
    <p:sldId id="716" r:id="rId42"/>
    <p:sldId id="734" r:id="rId43"/>
    <p:sldId id="735" r:id="rId44"/>
    <p:sldId id="717" r:id="rId45"/>
    <p:sldId id="718" r:id="rId46"/>
    <p:sldId id="719" r:id="rId4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CCFF"/>
    <a:srgbClr val="0099CC"/>
    <a:srgbClr val="000099"/>
    <a:srgbClr val="FF0000"/>
    <a:srgbClr val="FFFF00"/>
    <a:srgbClr val="DDDDDD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9627" autoAdjust="0"/>
  </p:normalViewPr>
  <p:slideViewPr>
    <p:cSldViewPr snapToGrid="0">
      <p:cViewPr>
        <p:scale>
          <a:sx n="110" d="100"/>
          <a:sy n="110" d="100"/>
        </p:scale>
        <p:origin x="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8241DEC-1CCB-43A3-B6E9-A34B30A0AA29}" type="datetimeFigureOut">
              <a:rPr lang="en-US"/>
              <a:pPr/>
              <a:t>1/19/2017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44FB692-FE1F-43CE-8216-5F1BF056D8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05A07B66-39F7-4BB0-84A0-2C18C170D7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01017-ADF1-4404-92FB-B874094C14F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51319-1EB7-42F4-9122-62CC4E55B7F4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altLang="zh-CN" smtClean="0">
                <a:ea typeface="ＭＳ Ｐゴシック" pitchFamily="34" charset="-128"/>
              </a:rPr>
              <a:t>This graph is based on counts done at ADFA in the late 1980's, and used to develop the tables published in Seberry &amp; Pieprzyk [SEBE89].</a:t>
            </a:r>
          </a:p>
          <a:p>
            <a:pPr eaLnBrk="1" hangingPunct="1"/>
            <a:endParaRPr lang="en-US" altLang="zh-CN" smtClean="0">
              <a:ea typeface="ＭＳ Ｐゴシック" pitchFamily="34" charset="-128"/>
            </a:endParaRPr>
          </a:p>
          <a:p>
            <a:pPr eaLnBrk="1" hangingPunct="1"/>
            <a:r>
              <a:rPr lang="en-US" altLang="zh-CN" smtClean="0">
                <a:ea typeface="ＭＳ Ｐゴシック" pitchFamily="34" charset="-128"/>
              </a:rPr>
              <a:t>Note that all human languages have varying letter frequencies, though the number of letters and their frequencies varies.</a:t>
            </a:r>
          </a:p>
          <a:p>
            <a:pPr eaLnBrk="1" hangingPunct="1"/>
            <a:r>
              <a:rPr lang="en-AU" altLang="zh-CN" smtClean="0">
                <a:ea typeface="ＭＳ Ｐゴシック" pitchFamily="34" charset="-128"/>
              </a:rPr>
              <a:t>Seberry &amp; Pieprzyk [SEBE89] Appendix A has graphs for 20 languages (most European &amp; Japanese &amp; Malay).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84B8B-D100-4BD9-9DF1-E7236786E1F1}" type="slidenum">
              <a:rPr lang="en-US" altLang="zh-CN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1B10C-AA9F-42F1-A2A2-46B74D24434A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The One-Time Pad is an evolution of the </a:t>
            </a:r>
            <a:r>
              <a:rPr lang="en-US" altLang="zh-CN" dirty="0" err="1" smtClean="0">
                <a:ea typeface="ＭＳ Ｐゴシック" pitchFamily="34" charset="-128"/>
              </a:rPr>
              <a:t>Vernham</a:t>
            </a:r>
            <a:r>
              <a:rPr lang="en-US" altLang="zh-CN" dirty="0" smtClean="0">
                <a:ea typeface="ＭＳ Ｐゴシック" pitchFamily="34" charset="-128"/>
              </a:rPr>
              <a:t> cipher, which was invented by Gilbert </a:t>
            </a:r>
            <a:r>
              <a:rPr lang="en-US" altLang="zh-CN" dirty="0" err="1" smtClean="0">
                <a:ea typeface="ＭＳ Ｐゴシック" pitchFamily="34" charset="-128"/>
              </a:rPr>
              <a:t>Vernham</a:t>
            </a:r>
            <a:r>
              <a:rPr lang="en-US" altLang="zh-CN" dirty="0" smtClean="0">
                <a:ea typeface="ＭＳ Ｐゴシック" pitchFamily="34" charset="-128"/>
              </a:rPr>
              <a:t> in 1918, and used a long tape of random letters to encrypt the message. An Army Signal Corp officer, Joseph </a:t>
            </a:r>
            <a:r>
              <a:rPr lang="en-US" altLang="zh-CN" dirty="0" err="1" smtClean="0">
                <a:ea typeface="ＭＳ Ｐゴシック" pitchFamily="34" charset="-128"/>
              </a:rPr>
              <a:t>Mauborgne</a:t>
            </a:r>
            <a:r>
              <a:rPr lang="en-US" altLang="zh-CN" dirty="0" smtClean="0">
                <a:ea typeface="ＭＳ Ｐゴシック" pitchFamily="34" charset="-128"/>
              </a:rPr>
              <a:t>, proposed an improvement using a random key that was truly as long as the message, with no repetitions, which thus totally obscures the original message.</a:t>
            </a:r>
          </a:p>
          <a:p>
            <a:pPr eaLnBrk="1" hangingPunct="1"/>
            <a:endParaRPr lang="en-US" altLang="zh-CN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Since any plaintext can be mapped to any </a:t>
            </a:r>
            <a:r>
              <a:rPr lang="en-US" altLang="zh-CN" dirty="0" err="1" smtClean="0">
                <a:ea typeface="ＭＳ Ｐゴシック" pitchFamily="34" charset="-128"/>
              </a:rPr>
              <a:t>ciphertext</a:t>
            </a:r>
            <a:r>
              <a:rPr lang="en-US" altLang="zh-CN" dirty="0" smtClean="0">
                <a:ea typeface="ＭＳ Ｐゴシック" pitchFamily="34" charset="-128"/>
              </a:rPr>
              <a:t> given some key, there is simply no way to determine which plaintext corresponds to a specific instance of </a:t>
            </a:r>
            <a:r>
              <a:rPr lang="en-US" altLang="zh-CN" dirty="0" err="1" smtClean="0">
                <a:ea typeface="ＭＳ Ｐゴシック" pitchFamily="34" charset="-128"/>
              </a:rPr>
              <a:t>ciphertext</a:t>
            </a:r>
            <a:r>
              <a:rPr lang="en-US" altLang="zh-CN" dirty="0" smtClean="0">
                <a:ea typeface="ＭＳ Ｐゴシック" pitchFamily="34" charset="-128"/>
              </a:rPr>
              <a:t>.</a:t>
            </a:r>
            <a:endParaRPr lang="en-AU" altLang="zh-CN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E4166-1471-4C09-A83A-CFC9479841D6}" type="slidenum">
              <a:rPr lang="en-US" altLang="zh-CN"/>
              <a:pPr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zh-CN" b="1" dirty="0" smtClean="0">
                <a:ea typeface="ＭＳ Ｐゴシック" pitchFamily="34" charset="-128"/>
              </a:rPr>
              <a:t>diffusion</a:t>
            </a:r>
            <a:r>
              <a:rPr lang="en-AU" altLang="zh-CN" dirty="0" smtClean="0">
                <a:ea typeface="ＭＳ Ｐゴシック" pitchFamily="34" charset="-128"/>
              </a:rPr>
              <a:t> – dissipates statistical structure of plaintext over bulk of </a:t>
            </a:r>
            <a:r>
              <a:rPr lang="en-AU" altLang="zh-CN" dirty="0" err="1" smtClean="0">
                <a:ea typeface="ＭＳ Ｐゴシック" pitchFamily="34" charset="-128"/>
              </a:rPr>
              <a:t>ciphertext</a:t>
            </a:r>
            <a:endParaRPr lang="en-AU" altLang="zh-CN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AU" altLang="zh-CN" b="1" dirty="0" smtClean="0">
                <a:ea typeface="ＭＳ Ｐゴシック" pitchFamily="34" charset="-128"/>
              </a:rPr>
              <a:t>confusion</a:t>
            </a:r>
            <a:r>
              <a:rPr lang="en-AU" altLang="zh-CN" dirty="0" smtClean="0">
                <a:ea typeface="ＭＳ Ｐゴシック" pitchFamily="34" charset="-128"/>
              </a:rPr>
              <a:t> – makes relationship between </a:t>
            </a:r>
            <a:r>
              <a:rPr lang="en-AU" altLang="zh-CN" dirty="0" err="1" smtClean="0">
                <a:ea typeface="ＭＳ Ｐゴシック" pitchFamily="34" charset="-128"/>
              </a:rPr>
              <a:t>ciphertext</a:t>
            </a:r>
            <a:r>
              <a:rPr lang="en-AU" altLang="zh-CN" dirty="0" smtClean="0">
                <a:ea typeface="ＭＳ Ｐゴシック" pitchFamily="34" charset="-128"/>
              </a:rPr>
              <a:t> and key as complex as possible</a:t>
            </a:r>
          </a:p>
          <a:p>
            <a:pPr>
              <a:lnSpc>
                <a:spcPct val="90000"/>
              </a:lnSpc>
            </a:pPr>
            <a:endParaRPr lang="en-AU" altLang="zh-CN" dirty="0" smtClean="0">
              <a:ea typeface="ＭＳ Ｐゴシック" pitchFamily="34" charset="-128"/>
            </a:endParaRPr>
          </a:p>
          <a:p>
            <a:r>
              <a:rPr lang="en-US" altLang="zh-CN" b="1" u="sng" dirty="0" smtClean="0">
                <a:ea typeface="ＭＳ Ｐゴシック" pitchFamily="34" charset="-128"/>
              </a:rPr>
              <a:t>Confusion</a:t>
            </a:r>
          </a:p>
          <a:p>
            <a:r>
              <a:rPr lang="en-US" altLang="zh-CN" dirty="0" smtClean="0">
                <a:ea typeface="ＭＳ Ｐゴシック" pitchFamily="34" charset="-128"/>
              </a:rPr>
              <a:t>• Make it difficult to determine how message and key are transformed into cipher text</a:t>
            </a:r>
          </a:p>
          <a:p>
            <a:r>
              <a:rPr lang="en-US" altLang="zh-CN" dirty="0" smtClean="0">
                <a:ea typeface="ＭＳ Ｐゴシック" pitchFamily="34" charset="-128"/>
              </a:rPr>
              <a:t>• Complex relationship between plaintext, key, and </a:t>
            </a:r>
            <a:r>
              <a:rPr lang="en-US" altLang="zh-CN" dirty="0" err="1" smtClean="0">
                <a:ea typeface="ＭＳ Ｐゴシック" pitchFamily="34" charset="-128"/>
              </a:rPr>
              <a:t>ciphertext</a:t>
            </a:r>
            <a:endParaRPr lang="en-US" altLang="zh-CN" dirty="0" smtClean="0">
              <a:ea typeface="ＭＳ Ｐゴシック" pitchFamily="34" charset="-128"/>
            </a:endParaRPr>
          </a:p>
          <a:p>
            <a:r>
              <a:rPr lang="en-US" altLang="zh-CN" dirty="0" smtClean="0">
                <a:ea typeface="ＭＳ Ｐゴシック" pitchFamily="34" charset="-128"/>
              </a:rPr>
              <a:t>• Done through substitution</a:t>
            </a:r>
          </a:p>
          <a:p>
            <a:r>
              <a:rPr lang="en-US" altLang="zh-CN" b="1" u="sng" dirty="0" smtClean="0">
                <a:ea typeface="ＭＳ Ｐゴシック" pitchFamily="34" charset="-128"/>
              </a:rPr>
              <a:t>Diffusion</a:t>
            </a:r>
          </a:p>
          <a:p>
            <a:r>
              <a:rPr lang="en-US" altLang="zh-CN" dirty="0" smtClean="0">
                <a:ea typeface="ＭＳ Ｐゴシック" pitchFamily="34" charset="-128"/>
              </a:rPr>
              <a:t>• Widely spread the information from the message or key across the cipher text</a:t>
            </a:r>
          </a:p>
          <a:p>
            <a:r>
              <a:rPr lang="en-US" altLang="zh-CN" dirty="0" smtClean="0">
                <a:ea typeface="ＭＳ Ｐゴシック" pitchFamily="34" charset="-128"/>
              </a:rPr>
              <a:t>• Done through transposition (permutation)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B4F90-6031-4776-9543-48457EFE1BBC}" type="slidenum">
              <a:rPr lang="en-US" altLang="zh-CN"/>
              <a:pPr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0A5EE-5398-4896-9E63-627FD1CB87E6}" type="slidenum">
              <a:rPr lang="en-US" altLang="zh-CN"/>
              <a:pPr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85437-99D2-41D1-8C93-68F3DA5C0622}" type="slidenum">
              <a:rPr lang="en-US" altLang="zh-CN"/>
              <a:pPr/>
              <a:t>40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37578-2562-4941-AAB6-A7F6BACFFEDF}" type="slidenum">
              <a:rPr lang="en-US" altLang="zh-CN"/>
              <a:pPr/>
              <a:t>45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37578-2562-4941-AAB6-A7F6BACFFEDF}" type="slidenum">
              <a:rPr lang="en-US" altLang="zh-CN"/>
              <a:pPr/>
              <a:t>46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B7F3B-C1E5-4172-8818-CB97F9349B54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B9C10-A1AE-4083-B9A4-B5E367A5EEEF}" type="slidenum">
              <a:rPr lang="en-US" altLang="zh-CN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3C095-DC2F-4DC6-9FBB-D7F03BBDF71C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altLang="zh-CN" smtClean="0">
                <a:ea typeface="ＭＳ Ｐゴシック" pitchFamily="34" charset="-128"/>
              </a:rPr>
              <a:t>Unconditional security would be nice, but the only known such cipher is the </a:t>
            </a:r>
            <a:r>
              <a:rPr lang="en-AU" altLang="zh-CN" b="1" smtClean="0">
                <a:ea typeface="ＭＳ Ｐゴシック" pitchFamily="34" charset="-128"/>
              </a:rPr>
              <a:t>one-time pad</a:t>
            </a:r>
            <a:r>
              <a:rPr lang="en-AU" altLang="zh-CN" smtClean="0">
                <a:ea typeface="ＭＳ Ｐゴシック" pitchFamily="34" charset="-128"/>
              </a:rPr>
              <a:t> (later). For all reasonable encryption algorithms, have to assume computational security where it either takes too long, or is too expensive, to bother breaking the cipher.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01017-ADF1-4404-92FB-B874094C14FE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377C7-6DE2-4F61-AD5F-AA1D03F27023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Generally assume that the algorithm is known.</a:t>
            </a:r>
          </a:p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This allows easy distribution of s/w and h/w implementations.</a:t>
            </a:r>
          </a:p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Hence assume just keeping key secret is sufficient to secure encrypted messages.</a:t>
            </a:r>
          </a:p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Have plaintext X, </a:t>
            </a:r>
            <a:r>
              <a:rPr lang="en-US" altLang="zh-CN" dirty="0" err="1" smtClean="0">
                <a:ea typeface="ＭＳ Ｐゴシック" pitchFamily="34" charset="-128"/>
              </a:rPr>
              <a:t>ciphertext</a:t>
            </a:r>
            <a:r>
              <a:rPr lang="en-US" altLang="zh-CN" dirty="0" smtClean="0">
                <a:ea typeface="ＭＳ Ｐゴシック" pitchFamily="34" charset="-128"/>
              </a:rPr>
              <a:t> Y, key K, encryption </a:t>
            </a:r>
            <a:r>
              <a:rPr lang="en-US" altLang="zh-CN" dirty="0" err="1" smtClean="0">
                <a:ea typeface="ＭＳ Ｐゴシック" pitchFamily="34" charset="-128"/>
              </a:rPr>
              <a:t>alg</a:t>
            </a:r>
            <a:r>
              <a:rPr lang="en-US" altLang="zh-CN" dirty="0" smtClean="0">
                <a:ea typeface="ＭＳ Ｐゴシック" pitchFamily="34" charset="-128"/>
              </a:rPr>
              <a:t> </a:t>
            </a:r>
            <a:r>
              <a:rPr lang="en-US" altLang="zh-CN" dirty="0" err="1" smtClean="0">
                <a:ea typeface="ＭＳ Ｐゴシック" pitchFamily="34" charset="-128"/>
              </a:rPr>
              <a:t>E</a:t>
            </a:r>
            <a:r>
              <a:rPr lang="en-US" altLang="zh-CN" sz="1100" dirty="0" err="1" smtClean="0">
                <a:ea typeface="ＭＳ Ｐゴシック" pitchFamily="34" charset="-128"/>
              </a:rPr>
              <a:t>k</a:t>
            </a:r>
            <a:r>
              <a:rPr lang="en-US" altLang="zh-CN" dirty="0" smtClean="0">
                <a:ea typeface="ＭＳ Ｐゴシック" pitchFamily="34" charset="-128"/>
              </a:rPr>
              <a:t>, decryption </a:t>
            </a:r>
            <a:r>
              <a:rPr lang="en-US" altLang="zh-CN" dirty="0" err="1" smtClean="0">
                <a:ea typeface="ＭＳ Ｐゴシック" pitchFamily="34" charset="-128"/>
              </a:rPr>
              <a:t>alg</a:t>
            </a:r>
            <a:r>
              <a:rPr lang="en-US" altLang="zh-CN" dirty="0" smtClean="0">
                <a:ea typeface="ＭＳ Ｐゴシック" pitchFamily="34" charset="-128"/>
              </a:rPr>
              <a:t> Dk.</a:t>
            </a:r>
          </a:p>
          <a:p>
            <a:pPr eaLnBrk="1" hangingPunct="1"/>
            <a:endParaRPr lang="en-AU" altLang="zh-CN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48869-FCD9-471B-87D7-5F4A218ADD9A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altLang="zh-CN" smtClean="0">
                <a:ea typeface="ＭＳ Ｐゴシック" pitchFamily="34" charset="-128"/>
              </a:rPr>
              <a:t>Substitution ciphers form the first of the fundamental building blocks of cryptographic systems. The core idea is to replace one basic unit (letter/byte) with another. Whilst the early Greeks described several substitution ciphers, the first attested use in military affairs of one was by Julius Caesar, described by him in </a:t>
            </a:r>
            <a:r>
              <a:rPr lang="en-AU" altLang="zh-CN" i="1" smtClean="0">
                <a:ea typeface="ＭＳ Ｐゴシック" pitchFamily="34" charset="-128"/>
              </a:rPr>
              <a:t>Gallic Wars</a:t>
            </a:r>
            <a:r>
              <a:rPr lang="en-AU" altLang="zh-CN" smtClean="0">
                <a:ea typeface="ＭＳ Ｐゴシック" pitchFamily="34" charset="-128"/>
              </a:rPr>
              <a:t> (cf. Kahn pp83-84). Still call any cipher using a simple letter shift a </a:t>
            </a:r>
            <a:r>
              <a:rPr lang="en-AU" altLang="zh-CN" b="1" smtClean="0">
                <a:ea typeface="ＭＳ Ｐゴシック" pitchFamily="34" charset="-128"/>
              </a:rPr>
              <a:t>caesar cipher.</a:t>
            </a:r>
          </a:p>
          <a:p>
            <a:pPr eaLnBrk="1" hangingPunct="1"/>
            <a:endParaRPr lang="en-US" altLang="zh-CN" smtClean="0">
              <a:ea typeface="ＭＳ Ｐゴシック" pitchFamily="34" charset="-128"/>
            </a:endParaRPr>
          </a:p>
          <a:p>
            <a:pPr eaLnBrk="1" hangingPunct="1"/>
            <a:r>
              <a:rPr lang="en-US" altLang="zh-CN" smtClean="0">
                <a:ea typeface="ＭＳ Ｐゴシック" pitchFamily="34" charset="-128"/>
              </a:rPr>
              <a:t>Note: </a:t>
            </a:r>
            <a:r>
              <a:rPr lang="en-AU" altLang="zh-CN" smtClean="0">
                <a:ea typeface="ＭＳ Ｐゴシック" pitchFamily="34" charset="-128"/>
              </a:rPr>
              <a:t>when letters are involved, the following conventions are used in this course: Plaintext is always in lowercase; ciphertext is in uppercase; key values are in italicized lowercase.</a:t>
            </a:r>
          </a:p>
          <a:p>
            <a:pPr eaLnBrk="1" hangingPunct="1"/>
            <a:endParaRPr lang="en-AU" altLang="zh-CN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48869-FCD9-471B-87D7-5F4A218ADD9A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altLang="zh-CN" smtClean="0">
                <a:ea typeface="ＭＳ Ｐゴシック" pitchFamily="34" charset="-128"/>
              </a:rPr>
              <a:t>Substitution ciphers form the first of the fundamental building blocks of cryptographic systems. The core idea is to replace one basic unit (letter/byte) with another. Whilst the early Greeks described several substitution ciphers, the first attested use in military affairs of one was by Julius Caesar, described by him in </a:t>
            </a:r>
            <a:r>
              <a:rPr lang="en-AU" altLang="zh-CN" i="1" smtClean="0">
                <a:ea typeface="ＭＳ Ｐゴシック" pitchFamily="34" charset="-128"/>
              </a:rPr>
              <a:t>Gallic Wars</a:t>
            </a:r>
            <a:r>
              <a:rPr lang="en-AU" altLang="zh-CN" smtClean="0">
                <a:ea typeface="ＭＳ Ｐゴシック" pitchFamily="34" charset="-128"/>
              </a:rPr>
              <a:t> (cf. Kahn pp83-84). Still call any cipher using a simple letter shift a </a:t>
            </a:r>
            <a:r>
              <a:rPr lang="en-AU" altLang="zh-CN" b="1" smtClean="0">
                <a:ea typeface="ＭＳ Ｐゴシック" pitchFamily="34" charset="-128"/>
              </a:rPr>
              <a:t>caesar cipher.</a:t>
            </a:r>
          </a:p>
          <a:p>
            <a:pPr eaLnBrk="1" hangingPunct="1"/>
            <a:endParaRPr lang="en-US" altLang="zh-CN" smtClean="0">
              <a:ea typeface="ＭＳ Ｐゴシック" pitchFamily="34" charset="-128"/>
            </a:endParaRPr>
          </a:p>
          <a:p>
            <a:pPr eaLnBrk="1" hangingPunct="1"/>
            <a:r>
              <a:rPr lang="en-US" altLang="zh-CN" smtClean="0">
                <a:ea typeface="ＭＳ Ｐゴシック" pitchFamily="34" charset="-128"/>
              </a:rPr>
              <a:t>Note: </a:t>
            </a:r>
            <a:r>
              <a:rPr lang="en-AU" altLang="zh-CN" smtClean="0">
                <a:ea typeface="ＭＳ Ｐゴシック" pitchFamily="34" charset="-128"/>
              </a:rPr>
              <a:t>when letters are involved, the following conventions are used in this course: Plaintext is always in lowercase; ciphertext is in uppercase; key values are in italicized lowercase.</a:t>
            </a:r>
          </a:p>
          <a:p>
            <a:pPr eaLnBrk="1" hangingPunct="1"/>
            <a:endParaRPr lang="en-AU" altLang="zh-CN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3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E4166-1471-4C09-A83A-CFC9479841D6}" type="slidenum">
              <a:rPr lang="en-US" altLang="zh-CN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315325" y="647700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200">
                <a:latin typeface="Arial" pitchFamily="34" charset="0"/>
                <a:cs typeface="Arial" pitchFamily="34" charset="0"/>
              </a:rPr>
              <a:t>8-</a:t>
            </a:r>
            <a:fld id="{9988607E-CB5C-4D39-9C53-DBA17C3A9DAF}" type="slidenum">
              <a:rPr lang="en-US" sz="120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v"/>
        <a:defRPr sz="28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Gill Sans MT" pitchFamily="34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tiff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u="none" dirty="0" smtClean="0"/>
              <a:t>Intro to Cryptography &amp; Symmetric Key Cryptography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650163" cy="1143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Cryptanalysis scheme</a:t>
            </a:r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AU" altLang="zh-CN" sz="3600" dirty="0" smtClean="0">
                <a:ea typeface="ＭＳ Ｐゴシック" pitchFamily="34" charset="-128"/>
              </a:rPr>
              <a:t>Unconditional vs. Computational Security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zh-CN" sz="3200" dirty="0" smtClean="0">
                <a:ea typeface="ＭＳ Ｐゴシック" pitchFamily="34" charset="-128"/>
              </a:rPr>
              <a:t>Unconditional security 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zh-CN" sz="2800" dirty="0" smtClean="0">
                <a:ea typeface="ＭＳ Ｐゴシック" pitchFamily="34" charset="-128"/>
              </a:rPr>
              <a:t>No matter how much computer power is available, the cipher cannot be broken 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zh-CN" sz="2800" dirty="0" err="1" smtClean="0">
                <a:ea typeface="ＭＳ Ｐゴシック" pitchFamily="34" charset="-128"/>
              </a:rPr>
              <a:t>Ciphertext</a:t>
            </a:r>
            <a:r>
              <a:rPr lang="en-AU" altLang="zh-CN" sz="2800" dirty="0" smtClean="0">
                <a:ea typeface="ＭＳ Ｐゴシック" pitchFamily="34" charset="-128"/>
              </a:rPr>
              <a:t> provides insufficient information to uniquely determine the corresponding plaintext 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zh-CN" sz="2800" dirty="0" smtClean="0">
                <a:ea typeface="ＭＳ Ｐゴシック" pitchFamily="34" charset="-128"/>
              </a:rPr>
              <a:t>Few practical schemes qualify</a:t>
            </a:r>
          </a:p>
          <a:p>
            <a:pPr eaLnBrk="1" hangingPunct="1">
              <a:lnSpc>
                <a:spcPct val="90000"/>
              </a:lnSpc>
            </a:pPr>
            <a:r>
              <a:rPr lang="en-AU" altLang="zh-CN" sz="3200" dirty="0" smtClean="0">
                <a:ea typeface="ＭＳ Ｐゴシック" pitchFamily="34" charset="-128"/>
              </a:rPr>
              <a:t>Computational security 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zh-CN" sz="2800" dirty="0" smtClean="0">
                <a:ea typeface="ＭＳ Ｐゴシック" pitchFamily="34" charset="-128"/>
              </a:rPr>
              <a:t>The cost of breaking the cipher exceeds the value of the encrypted info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zh-CN" sz="2800" dirty="0" smtClean="0">
                <a:ea typeface="ＭＳ Ｐゴシック" pitchFamily="34" charset="-128"/>
              </a:rPr>
              <a:t>The time required to break the cipher exceeds the useful lifetime of the 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u="none" dirty="0" smtClean="0"/>
              <a:t>Symmetric Key Cryptography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ＭＳ Ｐゴシック" pitchFamily="34" charset="-128"/>
              </a:rPr>
              <a:t>Requirements</a:t>
            </a:r>
            <a:endParaRPr lang="en-AU" altLang="zh-CN" smtClean="0">
              <a:ea typeface="ＭＳ Ｐゴシック" pitchFamily="34" charset="-128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922322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ＭＳ Ｐゴシック" pitchFamily="34" charset="-128"/>
              </a:rPr>
              <a:t>Assume encryption algorithm is known</a:t>
            </a:r>
          </a:p>
          <a:p>
            <a:pPr eaLnBrk="1" hangingPunct="1"/>
            <a:r>
              <a:rPr lang="en-US" altLang="zh-CN" sz="3200" dirty="0" smtClean="0">
                <a:ea typeface="ＭＳ Ｐゴシック" pitchFamily="34" charset="-128"/>
              </a:rPr>
              <a:t>Two requirements for secure use of symmetric encryption:</a:t>
            </a:r>
          </a:p>
          <a:p>
            <a:pPr lvl="1" eaLnBrk="1" hangingPunct="1"/>
            <a:r>
              <a:rPr lang="en-US" altLang="zh-CN" sz="2800" dirty="0" smtClean="0">
                <a:ea typeface="ＭＳ Ｐゴシック" pitchFamily="34" charset="-128"/>
              </a:rPr>
              <a:t>Strong encryption algorithm</a:t>
            </a:r>
          </a:p>
          <a:p>
            <a:pPr lvl="1" eaLnBrk="1" hangingPunct="1"/>
            <a:r>
              <a:rPr lang="en-US" altLang="zh-CN" sz="2800" dirty="0" smtClean="0">
                <a:ea typeface="ＭＳ Ｐゴシック" pitchFamily="34" charset="-128"/>
              </a:rPr>
              <a:t>Secret key known only to sender / receiver</a:t>
            </a:r>
          </a:p>
          <a:p>
            <a:pPr eaLnBrk="1" hangingPunct="1"/>
            <a:r>
              <a:rPr lang="en-US" altLang="zh-CN" sz="3200" dirty="0" smtClean="0">
                <a:ea typeface="ＭＳ Ｐゴシック" pitchFamily="34" charset="-128"/>
              </a:rPr>
              <a:t>Implies a secure channel to distribute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zh-CN" smtClean="0">
                <a:ea typeface="ＭＳ Ｐゴシック" pitchFamily="34" charset="-128"/>
              </a:rPr>
              <a:t>Caesar Cipher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2702"/>
            <a:ext cx="7772400" cy="4248443"/>
          </a:xfrm>
        </p:spPr>
        <p:txBody>
          <a:bodyPr/>
          <a:lstStyle/>
          <a:p>
            <a:pPr eaLnBrk="1" hangingPunct="1"/>
            <a:r>
              <a:rPr lang="en-AU" altLang="zh-CN" dirty="0" smtClean="0">
                <a:ea typeface="ＭＳ Ｐゴシック" pitchFamily="34" charset="-128"/>
              </a:rPr>
              <a:t>Earliest known symmetric (substitution) cipher</a:t>
            </a:r>
          </a:p>
          <a:p>
            <a:pPr eaLnBrk="1" hangingPunct="1"/>
            <a:r>
              <a:rPr lang="en-AU" altLang="zh-CN" dirty="0" smtClean="0">
                <a:ea typeface="ＭＳ Ｐゴシック" pitchFamily="34" charset="-128"/>
              </a:rPr>
              <a:t>Replaces each letter with another k letters away</a:t>
            </a:r>
          </a:p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Example:</a:t>
            </a:r>
            <a:endParaRPr lang="en-AU" altLang="zh-CN" dirty="0" smtClean="0">
              <a:ea typeface="ＭＳ Ｐゴシック" pitchFamily="34" charset="-128"/>
            </a:endParaRPr>
          </a:p>
          <a:p>
            <a:pPr lvl="1" eaLnBrk="1" hangingPunct="1">
              <a:buFontTx/>
              <a:buNone/>
            </a:pPr>
            <a:r>
              <a:rPr lang="en-AU" altLang="zh-CN" dirty="0" smtClean="0">
                <a:latin typeface="Courier New" pitchFamily="49" charset="0"/>
                <a:ea typeface="ＭＳ Ｐゴシック" pitchFamily="34" charset="-128"/>
              </a:rPr>
              <a:t>PHHW PH DIWHU WKH WRJD SDUWB</a:t>
            </a:r>
          </a:p>
          <a:p>
            <a:pPr eaLnBrk="1" hangingPunct="1"/>
            <a:endParaRPr lang="en-AU" altLang="zh-CN" dirty="0" smtClean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4785" y="5275385"/>
            <a:ext cx="7772400" cy="137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j-cs"/>
              </a:rPr>
              <a:t>Encryption key: 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j-cs"/>
              </a:rPr>
              <a:t>Brute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j-cs"/>
              </a:rPr>
              <a:t> force analysis: ?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MS PGothic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zh-CN" smtClean="0">
                <a:ea typeface="ＭＳ Ｐゴシック" pitchFamily="34" charset="-128"/>
              </a:rPr>
              <a:t>Caesar Cipher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2702"/>
            <a:ext cx="7772400" cy="4248443"/>
          </a:xfrm>
        </p:spPr>
        <p:txBody>
          <a:bodyPr/>
          <a:lstStyle/>
          <a:p>
            <a:pPr eaLnBrk="1" hangingPunct="1"/>
            <a:r>
              <a:rPr lang="en-AU" altLang="zh-CN" dirty="0" smtClean="0">
                <a:ea typeface="ＭＳ Ｐゴシック" pitchFamily="34" charset="-128"/>
              </a:rPr>
              <a:t>Earliest known symmetric (substitution) cipher</a:t>
            </a:r>
          </a:p>
          <a:p>
            <a:pPr eaLnBrk="1" hangingPunct="1"/>
            <a:r>
              <a:rPr lang="en-AU" altLang="zh-CN" dirty="0" smtClean="0">
                <a:ea typeface="ＭＳ Ｐゴシック" pitchFamily="34" charset="-128"/>
              </a:rPr>
              <a:t>Replaces each letter with another k letters away</a:t>
            </a:r>
          </a:p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Example (k=3):</a:t>
            </a:r>
            <a:endParaRPr lang="en-AU" altLang="zh-CN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r>
              <a:rPr lang="en-AU" altLang="zh-CN" dirty="0">
                <a:latin typeface="Courier New" pitchFamily="49" charset="0"/>
                <a:ea typeface="ＭＳ Ｐゴシック" pitchFamily="34" charset="-128"/>
              </a:rPr>
              <a:t>PHHW PH DIWHU WKH WRJD </a:t>
            </a:r>
            <a:r>
              <a:rPr lang="en-AU" altLang="zh-CN" dirty="0" smtClean="0">
                <a:latin typeface="Courier New" pitchFamily="49" charset="0"/>
                <a:ea typeface="ＭＳ Ｐゴシック" pitchFamily="34" charset="-128"/>
              </a:rPr>
              <a:t>SDUWB</a:t>
            </a:r>
          </a:p>
          <a:p>
            <a:pPr lvl="1" eaLnBrk="1" hangingPunct="1">
              <a:buFontTx/>
              <a:buNone/>
            </a:pPr>
            <a:r>
              <a:rPr lang="en-AU" altLang="zh-CN" dirty="0" smtClean="0">
                <a:latin typeface="Courier New" pitchFamily="49" charset="0"/>
                <a:ea typeface="ＭＳ Ｐゴシック" pitchFamily="34" charset="-128"/>
              </a:rPr>
              <a:t>meet me after the toga party</a:t>
            </a:r>
          </a:p>
          <a:p>
            <a:pPr eaLnBrk="1" hangingPunct="1"/>
            <a:endParaRPr lang="en-AU" altLang="zh-CN" dirty="0" smtClean="0">
              <a:latin typeface="Courier New" pitchFamily="49" charset="0"/>
              <a:ea typeface="ＭＳ Ｐゴシック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6443" y="4322298"/>
          <a:ext cx="8270633" cy="91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23"/>
                <a:gridCol w="307723"/>
                <a:gridCol w="307723"/>
                <a:gridCol w="307723"/>
                <a:gridCol w="307723"/>
                <a:gridCol w="307723"/>
                <a:gridCol w="307723"/>
                <a:gridCol w="307723"/>
                <a:gridCol w="307723"/>
                <a:gridCol w="307723"/>
                <a:gridCol w="307723"/>
                <a:gridCol w="315410"/>
                <a:gridCol w="300037"/>
                <a:gridCol w="307723"/>
                <a:gridCol w="307723"/>
                <a:gridCol w="307723"/>
                <a:gridCol w="307723"/>
                <a:gridCol w="307723"/>
                <a:gridCol w="307723"/>
                <a:gridCol w="307723"/>
                <a:gridCol w="307723"/>
                <a:gridCol w="307723"/>
                <a:gridCol w="307723"/>
                <a:gridCol w="307723"/>
                <a:gridCol w="307723"/>
                <a:gridCol w="577557"/>
              </a:tblGrid>
              <a:tr h="37068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b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c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d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e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f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g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h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i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j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k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l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m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n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o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p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q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r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s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t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u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v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w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x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y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 MT" pitchFamily="34" charset="0"/>
                        </a:rPr>
                        <a:t>z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 MT" pitchFamily="34" charset="0"/>
                      </a:endParaRPr>
                    </a:p>
                  </a:txBody>
                  <a:tcPr marT="45700" marB="45700"/>
                </a:tc>
              </a:tr>
              <a:tr h="37068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D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E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F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G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H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I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J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K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L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M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N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O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P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Q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R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S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T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U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V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W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X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Y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Z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A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B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itchFamily="34" charset="0"/>
                        </a:rPr>
                        <a:t>C</a:t>
                      </a:r>
                      <a:endParaRPr lang="en-US" sz="2400" dirty="0">
                        <a:latin typeface="Gill Sans MT" pitchFamily="34" charset="0"/>
                      </a:endParaRPr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4785" y="5275385"/>
            <a:ext cx="7772400" cy="137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j-cs"/>
              </a:rPr>
              <a:t>Encryption key: 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j-cs"/>
              </a:rPr>
              <a:t>Brute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j-cs"/>
              </a:rPr>
              <a:t> force analysis: ?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MS PGothic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9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09538"/>
            <a:ext cx="7772400" cy="1143000"/>
          </a:xfrm>
        </p:spPr>
        <p:txBody>
          <a:bodyPr/>
          <a:lstStyle/>
          <a:p>
            <a:r>
              <a:rPr lang="en-US" dirty="0" smtClean="0"/>
              <a:t>Mono-alphabetic cipher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1398588"/>
            <a:ext cx="8077200" cy="1214437"/>
          </a:xfrm>
        </p:spPr>
        <p:txBody>
          <a:bodyPr/>
          <a:lstStyle/>
          <a:p>
            <a:r>
              <a:rPr lang="en-US" sz="3200" dirty="0" smtClean="0"/>
              <a:t>substitute one letter for another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74750" y="2516188"/>
            <a:ext cx="712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Courier New" pitchFamily="49" charset="0"/>
              </a:rPr>
              <a:t>plaintext:  abcdefghijklmnopqrstuvwxyz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011238" y="3295650"/>
            <a:ext cx="7304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Courier New" pitchFamily="49" charset="0"/>
              </a:rPr>
              <a:t>ciphertext:  mnbvcxzasdfghjklpoiuytrewq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3536950" y="2925763"/>
            <a:ext cx="0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8110538" y="2889250"/>
            <a:ext cx="0" cy="4937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120900" y="4067175"/>
            <a:ext cx="620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Courier New" pitchFamily="49" charset="0"/>
              </a:rPr>
              <a:t>Plaintext: bob. i love you. alice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965325" y="4492625"/>
            <a:ext cx="639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Courier New" pitchFamily="49" charset="0"/>
              </a:rPr>
              <a:t>ciphertext: nkn. s gktc wky. mgsbc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184275" y="4002088"/>
            <a:ext cx="782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e.g.: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1546225" y="5332413"/>
            <a:ext cx="6794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1554163"/>
            <a:r>
              <a:rPr lang="en-US" sz="2800" i="1">
                <a:solidFill>
                  <a:srgbClr val="C00000"/>
                </a:solidFill>
                <a:latin typeface="Gill Sans MT" pitchFamily="34" charset="0"/>
              </a:rPr>
              <a:t>Encryption key: </a:t>
            </a:r>
            <a:r>
              <a:rPr lang="en-US" sz="2800">
                <a:latin typeface="Gill Sans MT" pitchFamily="34" charset="0"/>
              </a:rPr>
              <a:t>mapping from set of 26 letters</a:t>
            </a:r>
          </a:p>
          <a:p>
            <a:pPr indent="-1554163"/>
            <a:r>
              <a:rPr lang="en-US" sz="2800">
                <a:latin typeface="Gill Sans MT" pitchFamily="34" charset="0"/>
              </a:rPr>
              <a:t>                     to set of 26 letters</a:t>
            </a:r>
          </a:p>
        </p:txBody>
      </p:sp>
      <p:pic>
        <p:nvPicPr>
          <p:cNvPr id="38925" name="Picture 25" descr="BS00768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1027113" y="5475288"/>
            <a:ext cx="46513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zh-CN" smtClean="0">
                <a:ea typeface="ＭＳ Ｐゴシック" pitchFamily="34" charset="-128"/>
              </a:rPr>
              <a:t>Mono-alphabetic Cipher Security</a:t>
            </a:r>
          </a:p>
        </p:txBody>
      </p:sp>
      <p:sp>
        <p:nvSpPr>
          <p:cNvPr id="217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zh-CN" sz="3600" dirty="0" smtClean="0">
                <a:ea typeface="ＭＳ Ｐゴシック" pitchFamily="34" charset="-128"/>
              </a:rPr>
              <a:t>26! = 4 x 10</a:t>
            </a:r>
            <a:r>
              <a:rPr lang="en-AU" altLang="zh-CN" sz="3600" baseline="30000" dirty="0" smtClean="0">
                <a:ea typeface="ＭＳ Ｐゴシック" pitchFamily="34" charset="-128"/>
              </a:rPr>
              <a:t>26</a:t>
            </a:r>
            <a:r>
              <a:rPr lang="en-AU" altLang="zh-CN" sz="3600" dirty="0" smtClean="0">
                <a:ea typeface="ＭＳ Ｐゴシック" pitchFamily="34" charset="-128"/>
              </a:rPr>
              <a:t> keys </a:t>
            </a:r>
          </a:p>
          <a:p>
            <a:pPr eaLnBrk="1" hangingPunct="1"/>
            <a:r>
              <a:rPr lang="en-AU" altLang="zh-CN" sz="3600" dirty="0" smtClean="0">
                <a:ea typeface="ＭＳ Ｐゴシック" pitchFamily="34" charset="-128"/>
              </a:rPr>
              <a:t>Is that secure? </a:t>
            </a:r>
          </a:p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Problem is language characteristics</a:t>
            </a:r>
          </a:p>
          <a:p>
            <a:pPr lvl="1" eaLnBrk="1" hangingPunct="1"/>
            <a:r>
              <a:rPr lang="en-AU" altLang="zh-CN" sz="3200" dirty="0" smtClean="0">
                <a:ea typeface="ＭＳ Ｐゴシック" pitchFamily="34" charset="-128"/>
              </a:rPr>
              <a:t>Human languages are </a:t>
            </a:r>
            <a:r>
              <a:rPr lang="en-AU" altLang="zh-CN" sz="3200" b="1" dirty="0" smtClean="0">
                <a:ea typeface="ＭＳ Ｐゴシック" pitchFamily="34" charset="-128"/>
              </a:rPr>
              <a:t>redundant</a:t>
            </a:r>
            <a:r>
              <a:rPr lang="en-AU" altLang="zh-CN" sz="3200" dirty="0" smtClean="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AU" altLang="zh-CN" sz="3200" dirty="0" smtClean="0">
                <a:ea typeface="ＭＳ Ｐゴシック" pitchFamily="34" charset="-128"/>
              </a:rPr>
              <a:t>Letters are not equally commonly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70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zh-CN" smtClean="0">
                <a:ea typeface="ＭＳ Ｐゴシック" pitchFamily="34" charset="-128"/>
              </a:rPr>
              <a:t>English Letter Frequencies</a:t>
            </a:r>
          </a:p>
        </p:txBody>
      </p:sp>
      <p:pic>
        <p:nvPicPr>
          <p:cNvPr id="5939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Example Cryptanalysis</a:t>
            </a:r>
            <a:endParaRPr lang="en-AU" altLang="zh-CN" dirty="0" smtClean="0">
              <a:ea typeface="ＭＳ Ｐゴシック" pitchFamily="34" charset="-128"/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ＭＳ Ｐゴシック" pitchFamily="34" charset="-128"/>
              </a:rPr>
              <a:t>Given </a:t>
            </a:r>
            <a:r>
              <a:rPr lang="en-US" altLang="zh-CN" dirty="0" err="1" smtClean="0">
                <a:ea typeface="ＭＳ Ｐゴシック" pitchFamily="34" charset="-128"/>
              </a:rPr>
              <a:t>ciphertext</a:t>
            </a:r>
            <a:r>
              <a:rPr lang="en-US" altLang="zh-CN" dirty="0" smtClean="0">
                <a:ea typeface="ＭＳ Ｐゴシック" pitchFamily="34" charset="-128"/>
              </a:rPr>
              <a:t>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AU" altLang="zh-CN" sz="2000" dirty="0" smtClean="0">
                <a:latin typeface="Courier New" pitchFamily="49" charset="0"/>
                <a:ea typeface="ＭＳ Ｐゴシック" pitchFamily="34" charset="-128"/>
              </a:rPr>
              <a:t>UZQSOVUOHXMOPVGPOZPEVSGZWSZOPFPESXUDBMETSXAIZ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AU" altLang="zh-CN" sz="2000" dirty="0" smtClean="0">
                <a:latin typeface="Courier New" pitchFamily="49" charset="0"/>
                <a:ea typeface="ＭＳ Ｐゴシック" pitchFamily="34" charset="-128"/>
              </a:rPr>
              <a:t>VUEPHZHMDZSHZOWSFPAPPDTSVPQUZWYMXUZUHSX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AU" altLang="zh-CN" sz="2000" dirty="0" smtClean="0">
                <a:latin typeface="Courier New" pitchFamily="49" charset="0"/>
                <a:ea typeface="ＭＳ Ｐゴシック" pitchFamily="34" charset="-128"/>
              </a:rPr>
              <a:t>EPYEPOPDZSZUFPOMBZWPFUPZHMDJUDTMOHMQ</a:t>
            </a:r>
            <a:endParaRPr lang="en-US" altLang="zh-CN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ＭＳ Ｐゴシック" pitchFamily="34" charset="-128"/>
              </a:rPr>
              <a:t>Count relative letter frequencies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ＭＳ Ｐゴシック" pitchFamily="34" charset="-128"/>
              </a:rPr>
              <a:t>Guess P &amp; Z are e and 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ＭＳ Ｐゴシック" pitchFamily="34" charset="-128"/>
              </a:rPr>
              <a:t>Guess ZW is </a:t>
            </a:r>
            <a:r>
              <a:rPr lang="en-US" altLang="zh-CN" dirty="0" err="1" smtClean="0">
                <a:ea typeface="ＭＳ Ｐゴシック" pitchFamily="34" charset="-128"/>
              </a:rPr>
              <a:t>th</a:t>
            </a:r>
            <a:r>
              <a:rPr lang="en-US" altLang="zh-CN" dirty="0" smtClean="0">
                <a:ea typeface="ＭＳ Ｐゴシック" pitchFamily="34" charset="-128"/>
              </a:rPr>
              <a:t> and hence ZWP is the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ＭＳ Ｐゴシック" pitchFamily="34" charset="-128"/>
              </a:rPr>
              <a:t>Proceeding with trial and error finally get: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AU" altLang="zh-CN" sz="2000" dirty="0" smtClean="0">
                <a:latin typeface="Courier New" pitchFamily="49" charset="0"/>
                <a:ea typeface="ＭＳ Ｐゴシック" pitchFamily="34" charset="-128"/>
              </a:rPr>
              <a:t>it was disclosed yesterday that several informal but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AU" altLang="zh-CN" sz="2000" dirty="0" smtClean="0">
                <a:latin typeface="Courier New" pitchFamily="49" charset="0"/>
                <a:ea typeface="ＭＳ Ｐゴシック" pitchFamily="34" charset="-128"/>
              </a:rPr>
              <a:t>direct contacts have been made with political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AU" altLang="zh-CN" sz="2000" dirty="0" smtClean="0">
                <a:latin typeface="Courier New" pitchFamily="49" charset="0"/>
                <a:ea typeface="ＭＳ Ｐゴシック" pitchFamily="34" charset="-128"/>
              </a:rPr>
              <a:t>representatives of the </a:t>
            </a:r>
            <a:r>
              <a:rPr lang="en-AU" altLang="zh-CN" sz="2000" dirty="0" err="1" smtClean="0">
                <a:latin typeface="Courier New" pitchFamily="49" charset="0"/>
                <a:ea typeface="ＭＳ Ｐゴシック" pitchFamily="34" charset="-128"/>
              </a:rPr>
              <a:t>viet</a:t>
            </a:r>
            <a:r>
              <a:rPr lang="en-AU" altLang="zh-CN" sz="2000" dirty="0" smtClean="0">
                <a:latin typeface="Courier New" pitchFamily="49" charset="0"/>
                <a:ea typeface="ＭＳ Ｐゴシック" pitchFamily="34" charset="-128"/>
              </a:rPr>
              <a:t> cong in </a:t>
            </a:r>
            <a:r>
              <a:rPr lang="en-AU" altLang="zh-CN" sz="2000" dirty="0" err="1" smtClean="0">
                <a:latin typeface="Courier New" pitchFamily="49" charset="0"/>
                <a:ea typeface="ＭＳ Ｐゴシック" pitchFamily="34" charset="-128"/>
              </a:rPr>
              <a:t>moscow</a:t>
            </a:r>
            <a:endParaRPr lang="en-AU" altLang="zh-CN" sz="2000" dirty="0" smtClean="0">
              <a:latin typeface="Courier New" pitchFamily="49" charset="0"/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AU" altLang="zh-CN" sz="1600" dirty="0" smtClean="0">
              <a:latin typeface="Courier New" pitchFamily="49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Cryptography is a basic tool used to protect communications between participants in transit and at rest storage</a:t>
            </a:r>
          </a:p>
          <a:p>
            <a:r>
              <a:rPr lang="en-US" dirty="0" smtClean="0"/>
              <a:t>Often necessary but insufficient to stop malicious activity</a:t>
            </a:r>
          </a:p>
          <a:p>
            <a:r>
              <a:rPr lang="en-US" dirty="0" smtClean="0"/>
              <a:t>This class will necessarily be brief in its review of cryptography, come see one of us for resources if you want to know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97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One-Time Pad</a:t>
            </a:r>
            <a:endParaRPr lang="en-AU" altLang="zh-CN" dirty="0" smtClean="0">
              <a:ea typeface="ＭＳ Ｐゴシック" pitchFamily="34" charset="-128"/>
            </a:endParaRPr>
          </a:p>
        </p:txBody>
      </p:sp>
      <p:sp>
        <p:nvSpPr>
          <p:cNvPr id="220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257800"/>
          </a:xfrm>
        </p:spPr>
        <p:txBody>
          <a:bodyPr/>
          <a:lstStyle/>
          <a:p>
            <a:pPr eaLnBrk="1" hangingPunct="1"/>
            <a:r>
              <a:rPr lang="en-AU" altLang="zh-CN" sz="3200" dirty="0" smtClean="0">
                <a:ea typeface="ＭＳ Ｐゴシック" pitchFamily="34" charset="-128"/>
              </a:rPr>
              <a:t>By G. </a:t>
            </a:r>
            <a:r>
              <a:rPr lang="en-US" altLang="zh-CN" sz="3200" dirty="0" err="1" smtClean="0">
                <a:ea typeface="ＭＳ Ｐゴシック" pitchFamily="34" charset="-128"/>
              </a:rPr>
              <a:t>Vernham</a:t>
            </a:r>
            <a:r>
              <a:rPr lang="en-US" altLang="zh-CN" sz="3200" dirty="0" smtClean="0">
                <a:ea typeface="ＭＳ Ｐゴシック" pitchFamily="34" charset="-128"/>
              </a:rPr>
              <a:t> (1918) and J. </a:t>
            </a:r>
            <a:r>
              <a:rPr lang="en-US" altLang="zh-CN" sz="3200" dirty="0" err="1" smtClean="0">
                <a:ea typeface="ＭＳ Ｐゴシック" pitchFamily="34" charset="-128"/>
              </a:rPr>
              <a:t>Mauborgne</a:t>
            </a:r>
            <a:endParaRPr lang="en-US" altLang="zh-CN" sz="32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zh-CN" sz="3200" dirty="0" smtClean="0">
                <a:ea typeface="ＭＳ Ｐゴシック" pitchFamily="34" charset="-128"/>
              </a:rPr>
              <a:t>random sequence of 0s and 1s </a:t>
            </a:r>
            <a:r>
              <a:rPr lang="en-US" altLang="zh-CN" sz="3200" dirty="0" err="1" smtClean="0">
                <a:ea typeface="ＭＳ Ｐゴシック" pitchFamily="34" charset="-128"/>
              </a:rPr>
              <a:t>XORed</a:t>
            </a:r>
            <a:r>
              <a:rPr lang="en-US" altLang="zh-CN" sz="3200" dirty="0" smtClean="0">
                <a:ea typeface="ＭＳ Ｐゴシック" pitchFamily="34" charset="-128"/>
              </a:rPr>
              <a:t> to plaintext, no repetition of keys</a:t>
            </a:r>
            <a:endParaRPr lang="en-US" altLang="zh-CN" sz="3200" b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zh-CN" sz="3200" dirty="0" smtClean="0">
                <a:ea typeface="ＭＳ Ｐゴシック" pitchFamily="34" charset="-128"/>
              </a:rPr>
              <a:t>Perfectly secure: </a:t>
            </a:r>
            <a:r>
              <a:rPr lang="en-US" altLang="zh-CN" sz="3200" dirty="0" err="1" smtClean="0">
                <a:ea typeface="ＭＳ Ｐゴシック" pitchFamily="34" charset="-128"/>
              </a:rPr>
              <a:t>ciphertext</a:t>
            </a:r>
            <a:r>
              <a:rPr lang="en-US" altLang="zh-CN" sz="3200" dirty="0" smtClean="0">
                <a:ea typeface="ＭＳ Ｐゴシック" pitchFamily="34" charset="-128"/>
              </a:rPr>
              <a:t> bears no statistical relationship to the plaintext (Shannon 1945)</a:t>
            </a:r>
          </a:p>
          <a:p>
            <a:pPr eaLnBrk="1" hangingPunct="1"/>
            <a:r>
              <a:rPr lang="en-US" altLang="zh-CN" sz="3200" dirty="0" smtClean="0">
                <a:ea typeface="ＭＳ Ｐゴシック" pitchFamily="34" charset="-128"/>
              </a:rPr>
              <a:t>Not practical</a:t>
            </a:r>
          </a:p>
          <a:p>
            <a:pPr lvl="1" eaLnBrk="1" hangingPunct="1"/>
            <a:r>
              <a:rPr lang="en-US" altLang="zh-CN" sz="2800" dirty="0" smtClean="0">
                <a:ea typeface="ＭＳ Ｐゴシック" pitchFamily="34" charset="-128"/>
              </a:rPr>
              <a:t>For </a:t>
            </a:r>
            <a:r>
              <a:rPr lang="en-US" altLang="zh-CN" sz="2800" b="1" dirty="0" smtClean="0">
                <a:ea typeface="ＭＳ Ｐゴシック" pitchFamily="34" charset="-128"/>
              </a:rPr>
              <a:t>any </a:t>
            </a:r>
            <a:r>
              <a:rPr lang="en-US" altLang="zh-CN" sz="2800" dirty="0" smtClean="0">
                <a:ea typeface="ＭＳ Ｐゴシック" pitchFamily="34" charset="-128"/>
              </a:rPr>
              <a:t>plaintext</a:t>
            </a:r>
            <a:r>
              <a:rPr lang="en-US" altLang="zh-CN" sz="2800" b="1" dirty="0" smtClean="0">
                <a:ea typeface="ＭＳ Ｐゴシック" pitchFamily="34" charset="-128"/>
              </a:rPr>
              <a:t>,</a:t>
            </a:r>
            <a:r>
              <a:rPr lang="en-US" altLang="zh-CN" sz="2800" dirty="0" smtClean="0">
                <a:ea typeface="ＭＳ Ｐゴシック" pitchFamily="34" charset="-128"/>
              </a:rPr>
              <a:t> it needs a random key of the same length - hard to generate large amount of keys</a:t>
            </a:r>
          </a:p>
          <a:p>
            <a:pPr lvl="1" eaLnBrk="1" hangingPunct="1"/>
            <a:r>
              <a:rPr lang="en-US" altLang="zh-CN" sz="2800" dirty="0" smtClean="0">
                <a:ea typeface="ＭＳ Ｐゴシック" pitchFamily="34" charset="-128"/>
              </a:rPr>
              <a:t>Have problem of safe distribution of key</a:t>
            </a:r>
            <a:endParaRPr lang="en-AU" altLang="zh-CN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zh-CN" dirty="0" smtClean="0">
                <a:ea typeface="ＭＳ Ｐゴシック" pitchFamily="34" charset="-128"/>
              </a:rPr>
              <a:t>Modern symmetric ciphers</a:t>
            </a:r>
          </a:p>
        </p:txBody>
      </p:sp>
      <p:sp>
        <p:nvSpPr>
          <p:cNvPr id="217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zh-CN" sz="3200" dirty="0" smtClean="0">
                <a:ea typeface="ＭＳ Ｐゴシック" pitchFamily="34" charset="-128"/>
              </a:rPr>
              <a:t>Block ciphers</a:t>
            </a:r>
          </a:p>
          <a:p>
            <a:pPr lvl="1" eaLnBrk="1" hangingPunct="1"/>
            <a:r>
              <a:rPr lang="en-US" sz="2800" dirty="0" smtClean="0"/>
              <a:t>operating on fixed-length groups of bits, called blocks</a:t>
            </a:r>
          </a:p>
          <a:p>
            <a:pPr lvl="1" eaLnBrk="1" hangingPunct="1"/>
            <a:r>
              <a:rPr lang="en-US" altLang="zh-CN" sz="2800" dirty="0" smtClean="0">
                <a:ea typeface="ＭＳ Ｐゴシック" pitchFamily="34" charset="-128"/>
              </a:rPr>
              <a:t>e.g., DES, AES</a:t>
            </a:r>
            <a:endParaRPr lang="en-AU" altLang="zh-CN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AU" altLang="zh-CN" sz="3200" dirty="0" smtClean="0">
                <a:ea typeface="ＭＳ Ｐゴシック" pitchFamily="34" charset="-128"/>
              </a:rPr>
              <a:t>Stream ciphers</a:t>
            </a:r>
          </a:p>
          <a:p>
            <a:pPr lvl="1" eaLnBrk="1" hangingPunct="1"/>
            <a:r>
              <a:rPr lang="en-AU" altLang="zh-CN" sz="2800" dirty="0" smtClean="0">
                <a:ea typeface="ＭＳ Ｐゴシック" pitchFamily="34" charset="-128"/>
              </a:rPr>
              <a:t>Operate on bits (or one byte)</a:t>
            </a:r>
          </a:p>
          <a:p>
            <a:pPr lvl="1" eaLnBrk="1" hangingPunct="1"/>
            <a:r>
              <a:rPr lang="en-AU" altLang="zh-CN" sz="2800" dirty="0" smtClean="0">
                <a:ea typeface="ＭＳ Ｐゴシック" pitchFamily="34" charset="-128"/>
              </a:rPr>
              <a:t>e.g., one-time pad, RC4, RC5</a:t>
            </a:r>
          </a:p>
          <a:p>
            <a:pPr eaLnBrk="1" hangingPunct="1"/>
            <a:r>
              <a:rPr lang="en-AU" altLang="zh-CN" sz="3200" dirty="0" smtClean="0">
                <a:ea typeface="ＭＳ Ｐゴシック" pitchFamily="34" charset="-128"/>
              </a:rPr>
              <a:t>Capable to encrypting multiple messages, cannot be information-theory secure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70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Possible goals:</a:t>
            </a:r>
          </a:p>
          <a:p>
            <a:pPr lvl="1"/>
            <a:r>
              <a:rPr lang="en-US" dirty="0" smtClean="0"/>
              <a:t>Determine which of two messages was sent</a:t>
            </a:r>
          </a:p>
          <a:p>
            <a:pPr lvl="1"/>
            <a:r>
              <a:rPr lang="en-US" dirty="0" smtClean="0"/>
              <a:t>Recover key</a:t>
            </a:r>
          </a:p>
          <a:p>
            <a:pPr lvl="1"/>
            <a:r>
              <a:rPr lang="en-US" dirty="0" smtClean="0"/>
              <a:t>Change message being sent</a:t>
            </a:r>
          </a:p>
          <a:p>
            <a:pPr lvl="1"/>
            <a:r>
              <a:rPr lang="en-US" dirty="0" smtClean="0"/>
              <a:t>Make message unreadable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Possible capabilities:</a:t>
            </a:r>
          </a:p>
          <a:p>
            <a:pPr lvl="1"/>
            <a:r>
              <a:rPr lang="en-US" dirty="0" smtClean="0"/>
              <a:t>See a single </a:t>
            </a:r>
            <a:r>
              <a:rPr lang="en-US" dirty="0" err="1" smtClean="0"/>
              <a:t>ciphertext</a:t>
            </a:r>
            <a:endParaRPr lang="en-US" dirty="0" smtClean="0"/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ciphertexts</a:t>
            </a:r>
            <a:r>
              <a:rPr lang="en-US" dirty="0" smtClean="0"/>
              <a:t> and know plaintext</a:t>
            </a:r>
          </a:p>
          <a:p>
            <a:pPr lvl="1"/>
            <a:r>
              <a:rPr lang="en-US" dirty="0" smtClean="0"/>
              <a:t>Choose plaintexts and see </a:t>
            </a:r>
            <a:r>
              <a:rPr lang="en-US" dirty="0" err="1" smtClean="0"/>
              <a:t>ciphertext</a:t>
            </a:r>
            <a:endParaRPr lang="en-US" dirty="0" smtClean="0"/>
          </a:p>
          <a:p>
            <a:pPr lvl="1"/>
            <a:r>
              <a:rPr lang="en-US" dirty="0" smtClean="0"/>
              <a:t>Choose plaintext adaptively and see </a:t>
            </a:r>
            <a:r>
              <a:rPr lang="en-US" dirty="0" err="1" smtClean="0"/>
              <a:t>ciphertext</a:t>
            </a:r>
            <a:endParaRPr lang="en-US" dirty="0" smtClean="0"/>
          </a:p>
          <a:p>
            <a:pPr lvl="1"/>
            <a:r>
              <a:rPr lang="en-US" dirty="0" smtClean="0"/>
              <a:t>Create </a:t>
            </a:r>
            <a:r>
              <a:rPr lang="en-US" dirty="0" err="1" smtClean="0"/>
              <a:t>ciphertexts</a:t>
            </a:r>
            <a:r>
              <a:rPr lang="en-US" dirty="0" smtClean="0"/>
              <a:t> and see if decryption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9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basic security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Confusion</a:t>
            </a:r>
          </a:p>
          <a:p>
            <a:pPr lvl="1"/>
            <a:r>
              <a:rPr lang="en-US" dirty="0" smtClean="0"/>
              <a:t>There is no simple relationship between the key and </a:t>
            </a:r>
            <a:r>
              <a:rPr lang="en-US" dirty="0" err="1" smtClean="0"/>
              <a:t>ciphertext</a:t>
            </a:r>
            <a:endParaRPr lang="en-US" dirty="0" smtClean="0"/>
          </a:p>
          <a:p>
            <a:pPr lvl="1"/>
            <a:r>
              <a:rPr lang="en-US" dirty="0" smtClean="0"/>
              <a:t>Each bit of </a:t>
            </a:r>
            <a:r>
              <a:rPr lang="en-US" dirty="0" err="1" smtClean="0"/>
              <a:t>ciphertext</a:t>
            </a:r>
            <a:r>
              <a:rPr lang="en-US" dirty="0" smtClean="0"/>
              <a:t> should depend on many bits of the key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</a:p>
          <a:p>
            <a:pPr lvl="1"/>
            <a:r>
              <a:rPr lang="en-US" dirty="0" smtClean="0"/>
              <a:t>Any statistics about plaintext are equally distributed through </a:t>
            </a:r>
            <a:r>
              <a:rPr lang="en-US" dirty="0" err="1" smtClean="0"/>
              <a:t>ciphertext</a:t>
            </a:r>
            <a:endParaRPr lang="en-US" dirty="0" smtClean="0"/>
          </a:p>
          <a:p>
            <a:pPr lvl="1"/>
            <a:r>
              <a:rPr lang="en-US" dirty="0" smtClean="0"/>
              <a:t>Changing a single bit of plaintext should change each bit of </a:t>
            </a:r>
            <a:r>
              <a:rPr lang="en-US" dirty="0" err="1" smtClean="0"/>
              <a:t>ciphertext</a:t>
            </a:r>
            <a:r>
              <a:rPr lang="en-US" dirty="0" smtClean="0"/>
              <a:t> with prob. ½ over the choice of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97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600200"/>
            <a:ext cx="7950843" cy="4648200"/>
          </a:xfrm>
        </p:spPr>
        <p:txBody>
          <a:bodyPr/>
          <a:lstStyle/>
          <a:p>
            <a:r>
              <a:rPr lang="en-US" dirty="0" smtClean="0"/>
              <a:t>Encryption is not useful if it can’t keep up with data rates</a:t>
            </a:r>
          </a:p>
          <a:p>
            <a:r>
              <a:rPr lang="en-US" dirty="0" smtClean="0"/>
              <a:t>Even our phone can send 10^10bits/sec.  Need encryption on the scale of nanoseconds.</a:t>
            </a:r>
          </a:p>
          <a:p>
            <a:r>
              <a:rPr lang="en-US" dirty="0" smtClean="0"/>
              <a:t>Important for encryption to be composed of operations that computers do quickly</a:t>
            </a:r>
          </a:p>
          <a:p>
            <a:r>
              <a:rPr lang="en-US" dirty="0" smtClean="0"/>
              <a:t>Ideally should be easily implemented in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86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4000" dirty="0" smtClean="0"/>
              <a:t>Block cipher</a:t>
            </a:r>
            <a:endParaRPr lang="en-US" sz="48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164296"/>
            <a:ext cx="8278812" cy="4648200"/>
          </a:xfrm>
        </p:spPr>
        <p:txBody>
          <a:bodyPr/>
          <a:lstStyle/>
          <a:p>
            <a:r>
              <a:rPr lang="en-US" sz="3200" dirty="0" smtClean="0"/>
              <a:t>Messages to be processed in fixed-length blocks of k bits (e.g., k=64)</a:t>
            </a:r>
          </a:p>
          <a:p>
            <a:r>
              <a:rPr lang="en-US" sz="3200" dirty="0" smtClean="0"/>
              <a:t>Ideally through 1-1 mapping table</a:t>
            </a:r>
          </a:p>
          <a:p>
            <a:pPr lvl="1"/>
            <a:r>
              <a:rPr lang="en-US" sz="2800" dirty="0" smtClean="0"/>
              <a:t>Not practical, table size 64x2^64=2^70=10^21 bits when k=64</a:t>
            </a:r>
          </a:p>
          <a:p>
            <a:r>
              <a:rPr lang="en-US" sz="3200" dirty="0" smtClean="0"/>
              <a:t>Typically based on the concept of iterated product cipher (by Claude Shannon)</a:t>
            </a:r>
          </a:p>
          <a:p>
            <a:pPr lvl="1"/>
            <a:r>
              <a:rPr lang="en-US" sz="2800" dirty="0" smtClean="0"/>
              <a:t>Using simple operations: substitution, permutation</a:t>
            </a:r>
          </a:p>
          <a:p>
            <a:r>
              <a:rPr lang="en-US" sz="3200" dirty="0" smtClean="0"/>
              <a:t>Example: </a:t>
            </a:r>
            <a:r>
              <a:rPr lang="en-US" sz="3200" dirty="0" err="1" smtClean="0"/>
              <a:t>Feistel</a:t>
            </a:r>
            <a:r>
              <a:rPr lang="en-US" sz="3200" dirty="0" smtClean="0"/>
              <a:t> cipher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4000" dirty="0" err="1" smtClean="0"/>
              <a:t>Feistel</a:t>
            </a:r>
            <a:r>
              <a:rPr lang="en-US" sz="4000" dirty="0" smtClean="0"/>
              <a:t> cipher (1973)</a:t>
            </a:r>
            <a:endParaRPr lang="en-US" sz="48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164296"/>
            <a:ext cx="8278812" cy="4648200"/>
          </a:xfrm>
        </p:spPr>
        <p:txBody>
          <a:bodyPr/>
          <a:lstStyle/>
          <a:p>
            <a:r>
              <a:rPr lang="en-US" sz="3600" dirty="0" smtClean="0"/>
              <a:t>Use product cipher</a:t>
            </a:r>
          </a:p>
          <a:p>
            <a:pPr lvl="1"/>
            <a:r>
              <a:rPr lang="en-US" sz="2800" dirty="0" smtClean="0"/>
              <a:t>Executing two or more simple ciphers in sequence so the final product is cryptographically stronger than any of the components</a:t>
            </a:r>
          </a:p>
          <a:p>
            <a:r>
              <a:rPr lang="en-US" sz="3200" dirty="0" smtClean="0"/>
              <a:t>Alternate substitution and permutation</a:t>
            </a:r>
          </a:p>
          <a:p>
            <a:r>
              <a:rPr lang="en-US" sz="3200" dirty="0" smtClean="0"/>
              <a:t>Based on Shannon’s concepts of confusion and diffusion (1945)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70804"/>
            <a:ext cx="7772400" cy="5334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Confusion and Diffusion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237956"/>
            <a:ext cx="8305800" cy="5010443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zh-CN" sz="3200" dirty="0" smtClean="0">
                <a:ea typeface="ＭＳ Ｐゴシック" pitchFamily="34" charset="-128"/>
              </a:rPr>
              <a:t>Diffusion: </a:t>
            </a:r>
            <a:r>
              <a:rPr lang="en-AU" altLang="zh-CN" sz="3200" dirty="0" smtClean="0">
                <a:ea typeface="ＭＳ Ｐゴシック" pitchFamily="34" charset="-128"/>
              </a:rPr>
              <a:t>dissipates statistical structure of plaintext over bulk of </a:t>
            </a:r>
            <a:r>
              <a:rPr lang="en-AU" altLang="zh-CN" sz="3200" dirty="0" err="1" smtClean="0">
                <a:ea typeface="ＭＳ Ｐゴシック" pitchFamily="34" charset="-128"/>
              </a:rPr>
              <a:t>ciphertext</a:t>
            </a:r>
            <a:r>
              <a:rPr lang="en-AU" altLang="zh-CN" sz="3200" dirty="0" smtClean="0">
                <a:ea typeface="ＭＳ Ｐゴシック" pitchFamily="34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zh-CN" sz="2800" dirty="0" smtClean="0">
                <a:ea typeface="ＭＳ Ｐゴシック" pitchFamily="34" charset="-128"/>
              </a:rPr>
              <a:t>By having each </a:t>
            </a:r>
            <a:r>
              <a:rPr lang="en-US" altLang="zh-CN" sz="2800" dirty="0" err="1" smtClean="0">
                <a:ea typeface="ＭＳ Ｐゴシック" pitchFamily="34" charset="-128"/>
              </a:rPr>
              <a:t>ciphertext</a:t>
            </a:r>
            <a:r>
              <a:rPr lang="en-US" altLang="zh-CN" sz="2800" dirty="0" smtClean="0">
                <a:ea typeface="ＭＳ Ｐゴシック" pitchFamily="34" charset="-128"/>
              </a:rPr>
              <a:t> digit be affected by more than one plaintext digit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zh-CN" sz="3200" dirty="0" smtClean="0">
                <a:ea typeface="ＭＳ Ｐゴシック" pitchFamily="34" charset="-128"/>
              </a:rPr>
              <a:t>Confusion:  </a:t>
            </a:r>
            <a:r>
              <a:rPr lang="en-US" altLang="zh-CN" dirty="0" smtClean="0">
                <a:ea typeface="ＭＳ Ｐゴシック" pitchFamily="34" charset="-128"/>
              </a:rPr>
              <a:t>to obscure the statistical dependence between the encryption key and the </a:t>
            </a:r>
            <a:r>
              <a:rPr lang="en-US" altLang="zh-CN" dirty="0" err="1" smtClean="0">
                <a:ea typeface="ＭＳ Ｐゴシック" pitchFamily="34" charset="-128"/>
              </a:rPr>
              <a:t>ciphertext</a:t>
            </a:r>
            <a:endParaRPr lang="en-US" altLang="zh-CN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en-US" altLang="zh-CN" sz="2800" dirty="0" smtClean="0">
                <a:ea typeface="ＭＳ Ｐゴシック" pitchFamily="34" charset="-128"/>
              </a:rPr>
              <a:t>simple linear substitution generates little confusion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en-US" altLang="zh-CN" sz="2800" dirty="0" smtClean="0">
                <a:ea typeface="ＭＳ Ｐゴシック" pitchFamily="34" charset="-128"/>
              </a:rPr>
              <a:t>achieved by using complex substitution</a:t>
            </a:r>
            <a:r>
              <a:rPr lang="en-US" altLang="zh-CN" sz="2800" b="1" dirty="0" smtClean="0">
                <a:ea typeface="ＭＳ Ｐゴシック" pitchFamily="34" charset="-128"/>
              </a:rPr>
              <a:t> </a:t>
            </a:r>
            <a:r>
              <a:rPr lang="en-US" altLang="zh-CN" sz="2800" dirty="0" smtClean="0">
                <a:ea typeface="ＭＳ Ｐゴシック" pitchFamily="34" charset="-128"/>
              </a:rPr>
              <a:t>algorithms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ea typeface="ＭＳ Ｐゴシック" pitchFamily="34" charset="-128"/>
              </a:rPr>
              <a:t>Feistel</a:t>
            </a:r>
            <a:r>
              <a:rPr lang="en-US" altLang="zh-CN" dirty="0" smtClean="0">
                <a:ea typeface="ＭＳ Ｐゴシック" pitchFamily="34" charset="-128"/>
              </a:rPr>
              <a:t> Cipher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 smtClean="0">
                <a:ea typeface="ＭＳ Ｐゴシック" pitchFamily="34" charset="-128"/>
              </a:rPr>
              <a:t>Encrypts in rounds</a:t>
            </a:r>
          </a:p>
          <a:p>
            <a:r>
              <a:rPr lang="en-US" altLang="zh-CN" sz="3200" dirty="0" smtClean="0">
                <a:ea typeface="ＭＳ Ｐゴシック" pitchFamily="34" charset="-128"/>
              </a:rPr>
              <a:t>L</a:t>
            </a:r>
            <a:r>
              <a:rPr lang="en-US" altLang="zh-CN" sz="2000" dirty="0" smtClean="0">
                <a:ea typeface="ＭＳ Ｐゴシック" pitchFamily="34" charset="-128"/>
              </a:rPr>
              <a:t>0</a:t>
            </a:r>
            <a:r>
              <a:rPr lang="en-US" altLang="zh-CN" sz="3200" dirty="0" smtClean="0">
                <a:ea typeface="ＭＳ Ｐゴシック" pitchFamily="34" charset="-128"/>
              </a:rPr>
              <a:t> = Left half of input</a:t>
            </a:r>
          </a:p>
          <a:p>
            <a:r>
              <a:rPr lang="en-US" altLang="zh-CN" sz="3200" dirty="0" smtClean="0">
                <a:ea typeface="ＭＳ Ｐゴシック" pitchFamily="34" charset="-128"/>
              </a:rPr>
              <a:t>R</a:t>
            </a:r>
            <a:r>
              <a:rPr lang="en-US" altLang="zh-CN" sz="2000" dirty="0" smtClean="0">
                <a:ea typeface="ＭＳ Ｐゴシック" pitchFamily="34" charset="-128"/>
              </a:rPr>
              <a:t>0</a:t>
            </a:r>
            <a:r>
              <a:rPr lang="en-US" altLang="zh-CN" sz="3200" dirty="0" smtClean="0">
                <a:ea typeface="ＭＳ Ｐゴシック" pitchFamily="34" charset="-128"/>
              </a:rPr>
              <a:t>= right half of input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0003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4000" dirty="0" smtClean="0"/>
              <a:t>DES (Data Encryption Standard)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206500"/>
            <a:ext cx="8278812" cy="4648200"/>
          </a:xfrm>
        </p:spPr>
        <p:txBody>
          <a:bodyPr/>
          <a:lstStyle/>
          <a:p>
            <a:r>
              <a:rPr lang="en-US" sz="3200" dirty="0" smtClean="0"/>
              <a:t>US encryption standard [NIST 1993]</a:t>
            </a:r>
          </a:p>
          <a:p>
            <a:r>
              <a:rPr lang="en-US" sz="3200" dirty="0" smtClean="0"/>
              <a:t>56-bit symmetric key, 64-bit plaintext input</a:t>
            </a:r>
          </a:p>
          <a:p>
            <a:pPr lvl="0"/>
            <a:r>
              <a:rPr lang="en-US" sz="3200" dirty="0" smtClean="0"/>
              <a:t>Follow </a:t>
            </a:r>
            <a:r>
              <a:rPr lang="en-US" sz="3200" dirty="0" err="1" smtClean="0"/>
              <a:t>Feistel</a:t>
            </a:r>
            <a:r>
              <a:rPr lang="en-US" sz="3200" dirty="0" smtClean="0"/>
              <a:t> network</a:t>
            </a:r>
          </a:p>
          <a:p>
            <a:pPr lvl="1">
              <a:defRPr/>
            </a:pPr>
            <a:r>
              <a:rPr lang="en-US" sz="2800" dirty="0" smtClean="0"/>
              <a:t>block of plain text is split into two equal-sized halves </a:t>
            </a:r>
          </a:p>
          <a:p>
            <a:pPr lvl="1">
              <a:defRPr/>
            </a:pPr>
            <a:r>
              <a:rPr lang="en-US" sz="2800" dirty="0" smtClean="0"/>
              <a:t>round function is applied to one half, using a </a:t>
            </a:r>
            <a:r>
              <a:rPr lang="en-US" sz="2800" dirty="0" err="1" smtClean="0"/>
              <a:t>subkey</a:t>
            </a:r>
            <a:r>
              <a:rPr lang="en-US" sz="2800" dirty="0" smtClean="0"/>
              <a:t>; the output is </a:t>
            </a:r>
            <a:r>
              <a:rPr lang="en-US" sz="2800" dirty="0" err="1" smtClean="0"/>
              <a:t>XORed</a:t>
            </a:r>
            <a:r>
              <a:rPr lang="en-US" sz="2800" dirty="0" smtClean="0"/>
              <a:t> with the other half </a:t>
            </a:r>
          </a:p>
          <a:p>
            <a:pPr lvl="1">
              <a:defRPr/>
            </a:pPr>
            <a:r>
              <a:rPr lang="en-US" sz="2800" dirty="0" smtClean="0"/>
              <a:t>two halves are then swapped</a:t>
            </a:r>
          </a:p>
          <a:p>
            <a:pPr lvl="0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see my texts?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053015"/>
            <a:ext cx="1239338" cy="2319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738" y="2224216"/>
            <a:ext cx="1807512" cy="133658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1772738" y="3546389"/>
            <a:ext cx="636830" cy="87733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5298" y="4751857"/>
            <a:ext cx="1683466" cy="922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4584" y="2772889"/>
            <a:ext cx="1683466" cy="922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6055" y="4635325"/>
            <a:ext cx="1683466" cy="92229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3185298" y="3695184"/>
            <a:ext cx="328604" cy="94014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213654" y="3546389"/>
            <a:ext cx="712808" cy="10710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9" idx="2"/>
          </p:cNvCxnSpPr>
          <p:nvPr/>
        </p:nvCxnSpPr>
        <p:spPr bwMode="auto">
          <a:xfrm>
            <a:off x="5526317" y="3695184"/>
            <a:ext cx="504479" cy="9222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7857" y="1042258"/>
            <a:ext cx="1734645" cy="1511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5227" y="2772889"/>
            <a:ext cx="1669043" cy="929158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endCxn id="21" idx="2"/>
          </p:cNvCxnSpPr>
          <p:nvPr/>
        </p:nvCxnSpPr>
        <p:spPr bwMode="auto">
          <a:xfrm flipV="1">
            <a:off x="7179276" y="3702047"/>
            <a:ext cx="910473" cy="104981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1043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88" y="304800"/>
            <a:ext cx="3927475" cy="11430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dirty="0" smtClean="0"/>
              <a:t>DES operation</a:t>
            </a:r>
            <a:endParaRPr lang="en-US" sz="5400" dirty="0" smtClean="0"/>
          </a:p>
        </p:txBody>
      </p:sp>
      <p:pic>
        <p:nvPicPr>
          <p:cNvPr id="43014" name="Picture 8" descr="07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713" y="444275"/>
            <a:ext cx="4043362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240247" y="2321170"/>
            <a:ext cx="3384467" cy="262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n-cs"/>
              </a:rPr>
              <a:t>initial permutation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n-cs"/>
              </a:rPr>
              <a:t>16 identical 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n-cs"/>
              </a:rPr>
              <a:t>“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n-cs"/>
              </a:rPr>
              <a:t>rounds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n-cs"/>
              </a:rPr>
              <a:t>”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n-cs"/>
              </a:rPr>
              <a:t> of function application, each using different 48-bit key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n-cs"/>
              </a:rPr>
              <a:t>final permutation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MS PGothic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Brute Force Search</a:t>
            </a:r>
            <a:endParaRPr lang="en-AU" altLang="zh-CN" dirty="0" smtClean="0">
              <a:ea typeface="ＭＳ Ｐゴシック" pitchFamily="34" charset="-128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3525"/>
            <a:ext cx="8229600" cy="1973263"/>
          </a:xfrm>
        </p:spPr>
        <p:txBody>
          <a:bodyPr/>
          <a:lstStyle/>
          <a:p>
            <a:pPr eaLnBrk="1" hangingPunct="1"/>
            <a:r>
              <a:rPr lang="en-AU" altLang="zh-CN" dirty="0" smtClean="0">
                <a:ea typeface="ＭＳ Ｐゴシック" pitchFamily="34" charset="-128"/>
              </a:rPr>
              <a:t>Always possible to simply try every key </a:t>
            </a:r>
          </a:p>
          <a:p>
            <a:pPr eaLnBrk="1" hangingPunct="1"/>
            <a:r>
              <a:rPr lang="en-AU" altLang="zh-CN" dirty="0" smtClean="0">
                <a:ea typeface="ＭＳ Ｐゴシック" pitchFamily="34" charset="-128"/>
              </a:rPr>
              <a:t>Assume either know / recognize plaintext</a:t>
            </a:r>
          </a:p>
        </p:txBody>
      </p:sp>
      <p:graphicFrame>
        <p:nvGraphicFramePr>
          <p:cNvPr id="5" name="Group 137"/>
          <p:cNvGraphicFramePr>
            <a:graphicFrameLocks noGrp="1"/>
          </p:cNvGraphicFramePr>
          <p:nvPr/>
        </p:nvGraphicFramePr>
        <p:xfrm>
          <a:off x="320634" y="2235073"/>
          <a:ext cx="8330541" cy="4510896"/>
        </p:xfrm>
        <a:graphic>
          <a:graphicData uri="http://schemas.openxmlformats.org/drawingml/2006/table">
            <a:tbl>
              <a:tblPr/>
              <a:tblGrid>
                <a:gridCol w="1552153"/>
                <a:gridCol w="1997496"/>
                <a:gridCol w="2495233"/>
                <a:gridCol w="2285659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Key Size (bits)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Number of Alternative Keys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Time needed (1 decryption/µs)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Time needed (10</a:t>
                      </a:r>
                      <a:r>
                        <a:rPr kumimoji="0" lang="en-US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6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decryptions/µs)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32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32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 = 4.3 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10</a:t>
                      </a:r>
                      <a:r>
                        <a:rPr kumimoji="0" lang="en-US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9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31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µs	= 35.8 minutes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2.15 milliseconds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56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56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 = 7.2 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10</a:t>
                      </a:r>
                      <a:r>
                        <a:rPr kumimoji="0" lang="en-US" altLang="zh-CN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16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55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µs	= 1142 years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10.01 hours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128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128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 = 3.4 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10</a:t>
                      </a:r>
                      <a:r>
                        <a:rPr kumimoji="0" lang="en-US" altLang="zh-CN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38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127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µs	= 5.4 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10</a:t>
                      </a:r>
                      <a:r>
                        <a:rPr kumimoji="0" lang="en-US" altLang="zh-CN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24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years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5.4 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10</a:t>
                      </a:r>
                      <a:r>
                        <a:rPr kumimoji="0" lang="en-US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18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years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168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168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 = 3.7 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10</a:t>
                      </a:r>
                      <a:r>
                        <a:rPr kumimoji="0" lang="en-US" altLang="zh-CN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50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167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µs	= 5.9 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10</a:t>
                      </a:r>
                      <a:r>
                        <a:rPr kumimoji="0" lang="en-US" altLang="zh-CN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36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years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5.9 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10</a:t>
                      </a:r>
                      <a:r>
                        <a:rPr kumimoji="0" lang="en-US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30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years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26 characters (permutation)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26! = 4 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10</a:t>
                      </a:r>
                      <a:r>
                        <a:rPr kumimoji="0" lang="en-US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26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2 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10</a:t>
                      </a:r>
                      <a:r>
                        <a:rPr kumimoji="0" lang="en-US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26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µs	= 6.4 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10</a:t>
                      </a:r>
                      <a:r>
                        <a:rPr kumimoji="0" lang="en-US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12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years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6.4 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10</a:t>
                      </a:r>
                      <a:r>
                        <a:rPr kumimoji="0" lang="en-US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6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ＭＳ Ｐゴシック" pitchFamily="34" charset="-128"/>
                        </a:rPr>
                        <a:t> years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ill Sans MT" pitchFamily="34" charset="0"/>
                        <a:ea typeface="ＭＳ Ｐゴシック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4000" dirty="0" smtClean="0"/>
              <a:t>Strength of DES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206500"/>
            <a:ext cx="8278812" cy="5447518"/>
          </a:xfrm>
        </p:spPr>
        <p:txBody>
          <a:bodyPr/>
          <a:lstStyle/>
          <a:p>
            <a:r>
              <a:rPr lang="en-US" sz="3200" dirty="0" smtClean="0"/>
              <a:t>56-bit key length</a:t>
            </a:r>
          </a:p>
          <a:p>
            <a:pPr lvl="1"/>
            <a:r>
              <a:rPr lang="en-US" dirty="0" smtClean="0"/>
              <a:t>2^56=7.2x10^16 possible keys</a:t>
            </a:r>
          </a:p>
          <a:p>
            <a:pPr lvl="1"/>
            <a:r>
              <a:rPr lang="en-US" dirty="0" smtClean="0"/>
              <a:t>Not enough for modern computers, or networks of computers </a:t>
            </a:r>
          </a:p>
          <a:p>
            <a:r>
              <a:rPr lang="en-US" sz="3200" dirty="0" smtClean="0"/>
              <a:t>no known good analytic attack that exploits the characteristics of DES algorithm</a:t>
            </a:r>
          </a:p>
          <a:p>
            <a:r>
              <a:rPr lang="en-US" sz="3200" dirty="0" smtClean="0"/>
              <a:t>making DES more secure:</a:t>
            </a:r>
          </a:p>
          <a:p>
            <a:pPr lvl="1"/>
            <a:r>
              <a:rPr lang="en-US" sz="2800" dirty="0" smtClean="0"/>
              <a:t>3DES: encrypt with K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decrypt with K2, encrypt with K3</a:t>
            </a:r>
          </a:p>
          <a:p>
            <a:pPr lvl="1"/>
            <a:r>
              <a:rPr lang="en-US" sz="2800" dirty="0" smtClean="0"/>
              <a:t>Different keying options lead to 168, 112, 56-bit key lengths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7375" cy="1143000"/>
          </a:xfrm>
        </p:spPr>
        <p:txBody>
          <a:bodyPr/>
          <a:lstStyle/>
          <a:p>
            <a:r>
              <a:rPr lang="en-US" sz="4000" dirty="0" smtClean="0"/>
              <a:t>AES: Advanced Encryption Standard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symmetric-key NIST standard, replaced DES (Nov 2001)</a:t>
            </a:r>
          </a:p>
          <a:p>
            <a:r>
              <a:rPr lang="en-US" dirty="0" smtClean="0"/>
              <a:t>Based on substitution-permutation network, not </a:t>
            </a:r>
            <a:r>
              <a:rPr lang="en-US" dirty="0" err="1" smtClean="0"/>
              <a:t>Feistel</a:t>
            </a:r>
            <a:r>
              <a:rPr lang="en-US" dirty="0" smtClean="0"/>
              <a:t> network</a:t>
            </a:r>
          </a:p>
          <a:p>
            <a:r>
              <a:rPr lang="en-US" dirty="0" smtClean="0"/>
              <a:t>process data in 128 bit blocks</a:t>
            </a:r>
          </a:p>
          <a:p>
            <a:r>
              <a:rPr lang="en-US" dirty="0" smtClean="0"/>
              <a:t>128, 192, or 256 bit keys</a:t>
            </a:r>
          </a:p>
          <a:p>
            <a:r>
              <a:rPr lang="en-US" dirty="0" smtClean="0"/>
              <a:t>brute force decryption (try each key) taking 1 sec on 56-bit DES, takes 149 trillion years for 128-bit AES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1200873"/>
          </a:xfrm>
        </p:spPr>
        <p:txBody>
          <a:bodyPr/>
          <a:lstStyle/>
          <a:p>
            <a:r>
              <a:rPr lang="en-US" dirty="0" smtClean="0"/>
              <a:t>Four basic operations: infuse key, substitution, transposition</a:t>
            </a:r>
            <a:r>
              <a:rPr lang="en-US" smtClean="0"/>
              <a:t>, mixing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7205" y="2801073"/>
            <a:ext cx="6830349" cy="35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2032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1200873"/>
          </a:xfrm>
        </p:spPr>
        <p:txBody>
          <a:bodyPr/>
          <a:lstStyle/>
          <a:p>
            <a:r>
              <a:rPr lang="en-US" dirty="0" smtClean="0"/>
              <a:t>Four basic operations: infuse key, substitution, transposition</a:t>
            </a:r>
            <a:r>
              <a:rPr lang="en-US" smtClean="0"/>
              <a:t>, mixing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480" y="3292462"/>
            <a:ext cx="7778187" cy="28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976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1200873"/>
          </a:xfrm>
        </p:spPr>
        <p:txBody>
          <a:bodyPr/>
          <a:lstStyle/>
          <a:p>
            <a:r>
              <a:rPr lang="en-US" dirty="0" smtClean="0"/>
              <a:t>Four basic operations: infuse key, substitution, transposition, mixing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5392" y="3701728"/>
            <a:ext cx="4226045" cy="224508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1098462"/>
              </p:ext>
            </p:extLst>
          </p:nvPr>
        </p:nvGraphicFramePr>
        <p:xfrm>
          <a:off x="324089" y="3792960"/>
          <a:ext cx="3453116" cy="18013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3279"/>
                <a:gridCol w="863279"/>
                <a:gridCol w="863279"/>
                <a:gridCol w="863279"/>
              </a:tblGrid>
              <a:tr h="43204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52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817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AES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AES is the repetition of many simply operations</a:t>
            </a:r>
          </a:p>
          <a:p>
            <a:r>
              <a:rPr lang="en-US" dirty="0" smtClean="0"/>
              <a:t>Seems like it should be easy to break?</a:t>
            </a:r>
          </a:p>
          <a:p>
            <a:r>
              <a:rPr lang="en-US" dirty="0" err="1" smtClean="0"/>
              <a:t>Cryptoanalysis</a:t>
            </a:r>
            <a:r>
              <a:rPr lang="en-US" dirty="0" smtClean="0"/>
              <a:t> is very good at linear operations</a:t>
            </a:r>
          </a:p>
          <a:p>
            <a:r>
              <a:rPr lang="en-US" dirty="0" smtClean="0"/>
              <a:t>Substitution (S-Box) is only nonlinear step</a:t>
            </a:r>
          </a:p>
          <a:p>
            <a:r>
              <a:rPr lang="en-US" dirty="0" smtClean="0"/>
              <a:t>Incredibly value target, millions to billions in research in breaking algorithm</a:t>
            </a:r>
          </a:p>
          <a:p>
            <a:r>
              <a:rPr lang="en-US" dirty="0" smtClean="0"/>
              <a:t>Best known attack removes approximately 2 bits of key strength current strength is 126.1 bits </a:t>
            </a:r>
            <a:r>
              <a:rPr lang="en-US" dirty="0" err="1" smtClean="0"/>
              <a:t>Bogdanov</a:t>
            </a:r>
            <a:r>
              <a:rPr lang="en-US" dirty="0"/>
              <a:t> </a:t>
            </a:r>
            <a:r>
              <a:rPr lang="en-US" dirty="0" smtClean="0"/>
              <a:t>et al. 2011</a:t>
            </a:r>
          </a:p>
          <a:p>
            <a:r>
              <a:rPr lang="en-US" dirty="0" smtClean="0"/>
              <a:t>A good block cipher does not ensure security!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3176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7375" cy="1143000"/>
          </a:xfrm>
        </p:spPr>
        <p:txBody>
          <a:bodyPr/>
          <a:lstStyle/>
          <a:p>
            <a:r>
              <a:rPr lang="en-US" sz="4000" dirty="0" smtClean="0"/>
              <a:t>Mode of operation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Block cipher: take b-bit block</a:t>
            </a:r>
          </a:p>
          <a:p>
            <a:r>
              <a:rPr lang="en-US" sz="3200" dirty="0" smtClean="0"/>
              <a:t>Mode of operation: deal w/ data longer than one block; pad last block (if needed)</a:t>
            </a:r>
          </a:p>
          <a:p>
            <a:pPr lvl="1"/>
            <a:r>
              <a:rPr lang="en-US" sz="2800" dirty="0" smtClean="0"/>
              <a:t>Electronic codebook (ECB)</a:t>
            </a:r>
          </a:p>
          <a:p>
            <a:pPr lvl="1"/>
            <a:r>
              <a:rPr lang="en-US" sz="2800" dirty="0" smtClean="0"/>
              <a:t>Cipher block chaining (CBC)</a:t>
            </a:r>
          </a:p>
          <a:p>
            <a:pPr lvl="1"/>
            <a:r>
              <a:rPr lang="en-US" sz="2800" dirty="0" smtClean="0"/>
              <a:t>Cipher feedback (CFB)</a:t>
            </a:r>
          </a:p>
          <a:p>
            <a:pPr lvl="1"/>
            <a:r>
              <a:rPr lang="en-US" sz="2800" dirty="0" smtClean="0"/>
              <a:t>Output feedback (OFB)</a:t>
            </a:r>
          </a:p>
          <a:p>
            <a:pPr lvl="1"/>
            <a:r>
              <a:rPr lang="en-US" sz="2800" dirty="0" smtClean="0"/>
              <a:t>Counter (CTR)</a:t>
            </a:r>
          </a:p>
          <a:p>
            <a:pPr lvl="1"/>
            <a:r>
              <a:rPr lang="en-US" sz="2800" dirty="0" smtClean="0"/>
              <a:t>Galois Counter (GCM)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Ecb encryp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610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ＭＳ Ｐゴシック" pitchFamily="34" charset="-128"/>
              </a:rPr>
              <a:t>ECB: Electronic Codebook</a:t>
            </a:r>
          </a:p>
        </p:txBody>
      </p:sp>
      <p:pic>
        <p:nvPicPr>
          <p:cNvPr id="93187" name="Picture 4" descr="Ecb decryp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19513"/>
            <a:ext cx="822960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see my texts?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053015"/>
            <a:ext cx="1239338" cy="2319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738" y="2224216"/>
            <a:ext cx="1807512" cy="133658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1772738" y="3546389"/>
            <a:ext cx="636830" cy="87733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5298" y="4751857"/>
            <a:ext cx="1683466" cy="922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4584" y="2772889"/>
            <a:ext cx="1683466" cy="922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6055" y="4635325"/>
            <a:ext cx="1683466" cy="92229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3185298" y="3695184"/>
            <a:ext cx="328604" cy="94014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213654" y="3546389"/>
            <a:ext cx="712808" cy="10710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9" idx="2"/>
          </p:cNvCxnSpPr>
          <p:nvPr/>
        </p:nvCxnSpPr>
        <p:spPr bwMode="auto">
          <a:xfrm>
            <a:off x="5526317" y="3695184"/>
            <a:ext cx="504479" cy="9222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7857" y="1042258"/>
            <a:ext cx="1734645" cy="1511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5227" y="2772889"/>
            <a:ext cx="1669043" cy="929158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endCxn id="21" idx="2"/>
          </p:cNvCxnSpPr>
          <p:nvPr/>
        </p:nvCxnSpPr>
        <p:spPr bwMode="auto">
          <a:xfrm flipV="1">
            <a:off x="7179276" y="3702047"/>
            <a:ext cx="910473" cy="104981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9014" y="1385931"/>
            <a:ext cx="1068109" cy="11532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67946" y="1486674"/>
            <a:ext cx="1068109" cy="11532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6161" y="4059708"/>
            <a:ext cx="1068109" cy="11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8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ＭＳ Ｐゴシック" pitchFamily="34" charset="-128"/>
              </a:rPr>
              <a:t>Vulnerabilities of ECB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r>
              <a:rPr lang="en-US" altLang="zh-CN" sz="3200" dirty="0" smtClean="0">
                <a:ea typeface="ＭＳ Ｐゴシック" pitchFamily="34" charset="-128"/>
              </a:rPr>
              <a:t>Identical plaintext blocks are encrypted </a:t>
            </a:r>
            <a:r>
              <a:rPr lang="en-US" altLang="zh-CN" sz="3200" smtClean="0">
                <a:ea typeface="ＭＳ Ｐゴシック" pitchFamily="34" charset="-128"/>
              </a:rPr>
              <a:t>into Identical</a:t>
            </a:r>
            <a:r>
              <a:rPr lang="en-US" altLang="zh-CN" sz="3200" dirty="0" smtClean="0">
                <a:ea typeface="ＭＳ Ｐゴシック" pitchFamily="34" charset="-128"/>
              </a:rPr>
              <a:t> </a:t>
            </a:r>
            <a:r>
              <a:rPr lang="en-US" altLang="zh-CN" sz="3200" dirty="0" err="1" smtClean="0">
                <a:ea typeface="ＭＳ Ｐゴシック" pitchFamily="34" charset="-128"/>
              </a:rPr>
              <a:t>ciphertext</a:t>
            </a:r>
            <a:r>
              <a:rPr lang="en-US" altLang="zh-CN" sz="3200" dirty="0" smtClean="0">
                <a:ea typeface="ＭＳ Ｐゴシック" pitchFamily="34" charset="-128"/>
              </a:rPr>
              <a:t> blocks</a:t>
            </a:r>
          </a:p>
          <a:p>
            <a:r>
              <a:rPr lang="en-US" altLang="zh-CN" sz="3200" dirty="0" smtClean="0">
                <a:ea typeface="ＭＳ Ｐゴシック" pitchFamily="34" charset="-128"/>
              </a:rPr>
              <a:t>Expose structure of message</a:t>
            </a:r>
          </a:p>
          <a:p>
            <a:r>
              <a:rPr lang="en-US" altLang="zh-CN" sz="3200" dirty="0" smtClean="0">
                <a:ea typeface="ＭＳ Ｐゴシック" pitchFamily="34" charset="-128"/>
              </a:rPr>
              <a:t>Not recommended for use in cryptographic protocols</a:t>
            </a:r>
          </a:p>
          <a:p>
            <a:r>
              <a:rPr lang="en-US" altLang="zh-CN" sz="3200" dirty="0" smtClean="0">
                <a:ea typeface="ＭＳ Ｐゴシック" pitchFamily="34" charset="-128"/>
              </a:rPr>
              <a:t>Can be used to transmit short values (e.g., an encryption key)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Comparison between ECB and other modes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18669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66850" y="4038600"/>
          <a:ext cx="6096000" cy="192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189038"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Original image</a:t>
                      </a:r>
                      <a:endParaRPr lang="en-US" sz="24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Encrypted using ECB mode</a:t>
                      </a:r>
                      <a:endParaRPr lang="en-US" sz="24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Modes other than ECB result in pseudo-randomness</a:t>
                      </a:r>
                      <a:endParaRPr lang="en-US" sz="24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T="45732" marB="4573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Comparison between ECB and other modes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18669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6259" name="Picture 5" descr="http://upload.wikimedia.org/wikipedia/commons/f/f0/Tux_e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752600"/>
            <a:ext cx="1866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66850" y="4038600"/>
          <a:ext cx="6096000" cy="192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189038"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Original image</a:t>
                      </a:r>
                      <a:endParaRPr lang="en-US" sz="24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Encrypted using ECB mode</a:t>
                      </a:r>
                      <a:endParaRPr lang="en-US" sz="24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Modes other than ECB result in pseudo-randomness</a:t>
                      </a:r>
                      <a:endParaRPr lang="en-US" sz="24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T="45732" marB="4573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8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Comparison between ECB and other modes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18669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6259" name="Picture 5" descr="http://upload.wikimedia.org/wikipedia/commons/f/f0/Tux_e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752600"/>
            <a:ext cx="1866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7" descr="http://upload.wikimedia.org/wikipedia/commons/a/a0/Tux_sec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752600"/>
            <a:ext cx="1866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66850" y="4038600"/>
          <a:ext cx="6096000" cy="192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189038"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Original image</a:t>
                      </a:r>
                      <a:endParaRPr lang="en-US" sz="24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Encrypted using ECB mode</a:t>
                      </a:r>
                      <a:endParaRPr lang="en-US" sz="24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Modes other than ECB result in pseudo-randomness</a:t>
                      </a:r>
                      <a:endParaRPr lang="en-US" sz="24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T="45732" marB="4573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22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Cbc encryp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4" descr="Cbc decryp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Cipher-block Chaining (CBC)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ＭＳ Ｐゴシック" pitchFamily="34" charset="-128"/>
              </a:rPr>
              <a:t>CBC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533400" y="1290703"/>
            <a:ext cx="8357382" cy="4969419"/>
          </a:xfrm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Identical plaintext blocks are encrypted into different </a:t>
            </a:r>
            <a:r>
              <a:rPr lang="en-US" altLang="zh-CN" dirty="0" err="1" smtClean="0">
                <a:ea typeface="ＭＳ Ｐゴシック" pitchFamily="34" charset="-128"/>
              </a:rPr>
              <a:t>ciphertext</a:t>
            </a:r>
            <a:r>
              <a:rPr lang="en-US" altLang="zh-CN" dirty="0" smtClean="0">
                <a:ea typeface="ＭＳ Ｐゴシック" pitchFamily="34" charset="-128"/>
              </a:rPr>
              <a:t> blocks</a:t>
            </a:r>
          </a:p>
          <a:p>
            <a:pPr lvl="1"/>
            <a:r>
              <a:rPr lang="en-US" altLang="zh-CN" dirty="0" smtClean="0">
                <a:ea typeface="ＭＳ Ｐゴシック" pitchFamily="34" charset="-128"/>
              </a:rPr>
              <a:t>each block of plaintext is </a:t>
            </a:r>
            <a:r>
              <a:rPr lang="en-US" altLang="zh-CN" dirty="0" err="1" smtClean="0">
                <a:ea typeface="ＭＳ Ｐゴシック" pitchFamily="34" charset="-128"/>
              </a:rPr>
              <a:t>XORed</a:t>
            </a:r>
            <a:r>
              <a:rPr lang="en-US" altLang="zh-CN" dirty="0" smtClean="0">
                <a:ea typeface="ＭＳ Ｐゴシック" pitchFamily="34" charset="-128"/>
              </a:rPr>
              <a:t> with the previous </a:t>
            </a:r>
            <a:r>
              <a:rPr lang="en-US" altLang="zh-CN" dirty="0" err="1" smtClean="0">
                <a:ea typeface="ＭＳ Ｐゴシック" pitchFamily="34" charset="-128"/>
              </a:rPr>
              <a:t>ciphertext</a:t>
            </a:r>
            <a:r>
              <a:rPr lang="en-US" altLang="zh-CN" dirty="0" smtClean="0">
                <a:ea typeface="ＭＳ Ｐゴシック" pitchFamily="34" charset="-128"/>
              </a:rPr>
              <a:t> block before being encrypted</a:t>
            </a:r>
          </a:p>
          <a:p>
            <a:r>
              <a:rPr lang="en-US" altLang="zh-CN" dirty="0" smtClean="0">
                <a:ea typeface="ＭＳ Ｐゴシック" pitchFamily="34" charset="-128"/>
              </a:rPr>
              <a:t>Initialization vector (IV) is used in the first block</a:t>
            </a:r>
          </a:p>
          <a:p>
            <a:pPr lvl="1"/>
            <a:r>
              <a:rPr lang="en-US" altLang="zh-CN" dirty="0" smtClean="0">
                <a:ea typeface="ＭＳ Ｐゴシック" pitchFamily="34" charset="-128"/>
              </a:rPr>
              <a:t>IV: even when the same plaintext is encrypted multiple times independently with the same key, distinct </a:t>
            </a:r>
            <a:r>
              <a:rPr lang="en-US" altLang="zh-CN" dirty="0" err="1" smtClean="0">
                <a:ea typeface="ＭＳ Ｐゴシック" pitchFamily="34" charset="-128"/>
              </a:rPr>
              <a:t>ciphertexts</a:t>
            </a:r>
            <a:r>
              <a:rPr lang="en-US" altLang="zh-CN" dirty="0" smtClean="0">
                <a:ea typeface="ＭＳ Ｐゴシック" pitchFamily="34" charset="-128"/>
              </a:rPr>
              <a:t> are produced </a:t>
            </a:r>
          </a:p>
          <a:p>
            <a:pPr lvl="1"/>
            <a:r>
              <a:rPr lang="en-US" altLang="zh-CN" dirty="0" smtClean="0">
                <a:ea typeface="ＭＳ Ｐゴシック" pitchFamily="34" charset="-128"/>
              </a:rPr>
              <a:t>IV not reused under the same key</a:t>
            </a:r>
          </a:p>
          <a:p>
            <a:r>
              <a:rPr lang="en-US" altLang="zh-CN" dirty="0" smtClean="0">
                <a:ea typeface="ＭＳ Ｐゴシック" pitchFamily="34" charset="-128"/>
              </a:rPr>
              <a:t>Will revisit vulnerabilities of CBC later in class</a:t>
            </a:r>
          </a:p>
          <a:p>
            <a:r>
              <a:rPr lang="en-US" altLang="zh-CN" dirty="0" smtClean="0">
                <a:ea typeface="ＭＳ Ｐゴシック" pitchFamily="34" charset="-128"/>
              </a:rPr>
              <a:t>Most modes of operation vulnerable to modification</a:t>
            </a:r>
            <a:endParaRPr lang="zh-CN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533400" y="1290703"/>
            <a:ext cx="8357382" cy="4969419"/>
          </a:xfrm>
        </p:spPr>
        <p:txBody>
          <a:bodyPr/>
          <a:lstStyle/>
          <a:p>
            <a:r>
              <a:rPr lang="en-US" altLang="zh-CN" sz="3200" dirty="0" smtClean="0">
                <a:ea typeface="ＭＳ Ｐゴシック" pitchFamily="34" charset="-128"/>
              </a:rPr>
              <a:t>Intro to cryptography</a:t>
            </a: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Basic ingredients</a:t>
            </a: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Types of attacks</a:t>
            </a:r>
          </a:p>
          <a:p>
            <a:r>
              <a:rPr lang="en-US" altLang="zh-CN" sz="3200" dirty="0" smtClean="0">
                <a:ea typeface="ＭＳ Ｐゴシック" pitchFamily="34" charset="-128"/>
              </a:rPr>
              <a:t>Intro to symmetric key cryptography</a:t>
            </a: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Block cipher and stream cipher</a:t>
            </a:r>
          </a:p>
          <a:p>
            <a:pPr lvl="1"/>
            <a:r>
              <a:rPr lang="en-US" altLang="zh-CN" sz="2800" dirty="0" err="1" smtClean="0">
                <a:ea typeface="ＭＳ Ｐゴシック" pitchFamily="34" charset="-128"/>
              </a:rPr>
              <a:t>Feistel</a:t>
            </a:r>
            <a:r>
              <a:rPr lang="en-US" altLang="zh-CN" sz="2800" dirty="0" smtClean="0">
                <a:ea typeface="ＭＳ Ｐゴシック" pitchFamily="34" charset="-128"/>
              </a:rPr>
              <a:t> cipher</a:t>
            </a: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DES &amp; AES</a:t>
            </a:r>
          </a:p>
          <a:p>
            <a:pPr lvl="1"/>
            <a:r>
              <a:rPr lang="en-US" altLang="zh-CN" sz="2800" smtClean="0">
                <a:ea typeface="ＭＳ Ｐゴシック" pitchFamily="34" charset="-128"/>
              </a:rPr>
              <a:t>Modes </a:t>
            </a:r>
            <a:r>
              <a:rPr lang="en-US" altLang="zh-CN" sz="2800" dirty="0" smtClean="0">
                <a:ea typeface="ＭＳ Ｐゴシック" pitchFamily="34" charset="-128"/>
              </a:rPr>
              <a:t>of operation</a:t>
            </a:r>
          </a:p>
          <a:p>
            <a:endParaRPr lang="zh-CN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1446500" y="1751739"/>
            <a:ext cx="3905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 smtClean="0"/>
              <a:t>The language of cryptography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4716713"/>
            <a:ext cx="8218488" cy="2046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plaintext message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cipher: method of encrypting</a:t>
            </a:r>
          </a:p>
          <a:p>
            <a:pPr>
              <a:buFont typeface="Wingdings" pitchFamily="2" charset="2"/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Enc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K</a:t>
            </a:r>
            <a:r>
              <a:rPr lang="en-US" baseline="-25000" dirty="0" err="1" smtClean="0">
                <a:solidFill>
                  <a:srgbClr val="C00000"/>
                </a:solidFill>
              </a:rPr>
              <a:t>A</a:t>
            </a:r>
            <a:r>
              <a:rPr lang="en-US" dirty="0" err="1">
                <a:solidFill>
                  <a:srgbClr val="C00000"/>
                </a:solidFill>
              </a:rPr>
              <a:t>,</a:t>
            </a:r>
            <a:r>
              <a:rPr lang="en-US" dirty="0" err="1" smtClean="0">
                <a:solidFill>
                  <a:srgbClr val="C00000"/>
                </a:solidFill>
              </a:rPr>
              <a:t>m</a:t>
            </a:r>
            <a:r>
              <a:rPr lang="en-US" dirty="0" smtClean="0">
                <a:solidFill>
                  <a:srgbClr val="C00000"/>
                </a:solidFill>
              </a:rPr>
              <a:t>)=c </a:t>
            </a:r>
            <a:r>
              <a:rPr lang="en-US" dirty="0" err="1" smtClean="0"/>
              <a:t>ciphertext</a:t>
            </a:r>
            <a:r>
              <a:rPr lang="en-US" dirty="0" smtClean="0"/>
              <a:t>, encrypted with key K</a:t>
            </a:r>
            <a:r>
              <a:rPr lang="en-US" baseline="-25000" dirty="0" smtClean="0"/>
              <a:t>A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m = Dec(</a:t>
            </a:r>
            <a:r>
              <a:rPr lang="en-US" dirty="0" err="1" smtClean="0">
                <a:solidFill>
                  <a:srgbClr val="C00000"/>
                </a:solidFill>
              </a:rPr>
              <a:t>K</a:t>
            </a:r>
            <a:r>
              <a:rPr lang="en-US" baseline="-25000" dirty="0" err="1" smtClean="0">
                <a:solidFill>
                  <a:srgbClr val="C00000"/>
                </a:solidFill>
              </a:rPr>
              <a:t>B</a:t>
            </a:r>
            <a:r>
              <a:rPr lang="en-US" dirty="0" err="1" smtClean="0">
                <a:solidFill>
                  <a:srgbClr val="C00000"/>
                </a:solidFill>
              </a:rPr>
              <a:t>,Enc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K</a:t>
            </a:r>
            <a:r>
              <a:rPr lang="en-US" baseline="-25000" dirty="0" err="1" smtClean="0">
                <a:solidFill>
                  <a:srgbClr val="C00000"/>
                </a:solidFill>
              </a:rPr>
              <a:t>A</a:t>
            </a:r>
            <a:r>
              <a:rPr lang="en-US" dirty="0" err="1">
                <a:solidFill>
                  <a:srgbClr val="C00000"/>
                </a:solidFill>
              </a:rPr>
              <a:t>,</a:t>
            </a:r>
            <a:r>
              <a:rPr lang="en-US" dirty="0" err="1" smtClean="0">
                <a:solidFill>
                  <a:srgbClr val="C00000"/>
                </a:solidFill>
              </a:rPr>
              <a:t>m</a:t>
            </a:r>
            <a:r>
              <a:rPr lang="en-US" dirty="0" smtClean="0">
                <a:solidFill>
                  <a:srgbClr val="C00000"/>
                </a:solidFill>
              </a:rPr>
              <a:t>))</a:t>
            </a:r>
            <a:endParaRPr lang="en-US" baseline="-250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-28575" y="1156041"/>
            <a:ext cx="8854277" cy="3491920"/>
            <a:chOff x="-28575" y="1156041"/>
            <a:chExt cx="8854277" cy="349192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-28575" y="1447801"/>
              <a:ext cx="8369306" cy="1966913"/>
              <a:chOff x="-37" y="896"/>
              <a:chExt cx="5272" cy="1239"/>
            </a:xfrm>
          </p:grpSpPr>
          <p:sp>
            <p:nvSpPr>
              <p:cNvPr id="35846" name="Text Box 5"/>
              <p:cNvSpPr txBox="1">
                <a:spLocks noChangeArrowheads="1"/>
              </p:cNvSpPr>
              <p:nvPr/>
            </p:nvSpPr>
            <p:spPr bwMode="auto">
              <a:xfrm>
                <a:off x="-37" y="1679"/>
                <a:ext cx="718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plaintext</a:t>
                </a:r>
              </a:p>
            </p:txBody>
          </p:sp>
          <p:sp>
            <p:nvSpPr>
              <p:cNvPr id="35847" name="Text Box 6"/>
              <p:cNvSpPr txBox="1">
                <a:spLocks noChangeArrowheads="1"/>
              </p:cNvSpPr>
              <p:nvPr/>
            </p:nvSpPr>
            <p:spPr bwMode="auto">
              <a:xfrm>
                <a:off x="4517" y="1667"/>
                <a:ext cx="718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plaintext</a:t>
                </a:r>
              </a:p>
            </p:txBody>
          </p:sp>
          <p:sp>
            <p:nvSpPr>
              <p:cNvPr id="35848" name="Text Box 7"/>
              <p:cNvSpPr txBox="1">
                <a:spLocks noChangeArrowheads="1"/>
              </p:cNvSpPr>
              <p:nvPr/>
            </p:nvSpPr>
            <p:spPr bwMode="auto">
              <a:xfrm>
                <a:off x="1672" y="1638"/>
                <a:ext cx="816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ciphertext</a:t>
                </a:r>
                <a:endPara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" name="Group 8"/>
              <p:cNvGrpSpPr>
                <a:grpSpLocks/>
              </p:cNvGrpSpPr>
              <p:nvPr/>
            </p:nvGrpSpPr>
            <p:grpSpPr bwMode="auto">
              <a:xfrm>
                <a:off x="1009" y="1036"/>
                <a:ext cx="573" cy="383"/>
                <a:chOff x="-138" y="1789"/>
                <a:chExt cx="573" cy="383"/>
              </a:xfrm>
            </p:grpSpPr>
            <p:sp>
              <p:nvSpPr>
                <p:cNvPr id="3587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9" y="1789"/>
                  <a:ext cx="246" cy="2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K</a:t>
                  </a:r>
                </a:p>
              </p:txBody>
            </p:sp>
            <p:sp>
              <p:nvSpPr>
                <p:cNvPr id="3587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-138" y="1922"/>
                  <a:ext cx="23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A</a:t>
                  </a:r>
                </a:p>
              </p:txBody>
            </p:sp>
          </p:grpSp>
          <p:sp>
            <p:nvSpPr>
              <p:cNvPr id="35852" name="Rectangle 13"/>
              <p:cNvSpPr>
                <a:spLocks noChangeArrowheads="1"/>
              </p:cNvSpPr>
              <p:nvPr/>
            </p:nvSpPr>
            <p:spPr bwMode="auto">
              <a:xfrm>
                <a:off x="820" y="1621"/>
                <a:ext cx="877" cy="5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53" name="Text Box 14"/>
              <p:cNvSpPr txBox="1">
                <a:spLocks noChangeArrowheads="1"/>
              </p:cNvSpPr>
              <p:nvPr/>
            </p:nvSpPr>
            <p:spPr bwMode="auto">
              <a:xfrm>
                <a:off x="836" y="1627"/>
                <a:ext cx="862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encryption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algorithm</a:t>
                </a:r>
              </a:p>
            </p:txBody>
          </p:sp>
          <p:sp>
            <p:nvSpPr>
              <p:cNvPr id="35854" name="Rectangle 15"/>
              <p:cNvSpPr>
                <a:spLocks noChangeArrowheads="1"/>
              </p:cNvSpPr>
              <p:nvPr/>
            </p:nvSpPr>
            <p:spPr bwMode="auto">
              <a:xfrm>
                <a:off x="3606" y="1629"/>
                <a:ext cx="868" cy="5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55" name="Text Box 16"/>
              <p:cNvSpPr txBox="1">
                <a:spLocks noChangeArrowheads="1"/>
              </p:cNvSpPr>
              <p:nvPr/>
            </p:nvSpPr>
            <p:spPr bwMode="auto">
              <a:xfrm>
                <a:off x="3619" y="1644"/>
                <a:ext cx="906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decryption </a:t>
                </a:r>
              </a:p>
              <a:p>
                <a:pPr algn="ctr"/>
                <a:r>
                  <a:rPr lang="en-US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algorithm</a:t>
                </a:r>
              </a:p>
            </p:txBody>
          </p:sp>
          <p:sp>
            <p:nvSpPr>
              <p:cNvPr id="35856" name="Line 17"/>
              <p:cNvSpPr>
                <a:spLocks noChangeShapeType="1"/>
              </p:cNvSpPr>
              <p:nvPr/>
            </p:nvSpPr>
            <p:spPr bwMode="auto">
              <a:xfrm>
                <a:off x="1697" y="1882"/>
                <a:ext cx="749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9" name="Line 20"/>
              <p:cNvSpPr>
                <a:spLocks noChangeShapeType="1"/>
              </p:cNvSpPr>
              <p:nvPr/>
            </p:nvSpPr>
            <p:spPr bwMode="auto">
              <a:xfrm flipH="1">
                <a:off x="1066" y="1382"/>
                <a:ext cx="1" cy="2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0" name="Line 21"/>
              <p:cNvSpPr>
                <a:spLocks noChangeShapeType="1"/>
              </p:cNvSpPr>
              <p:nvPr/>
            </p:nvSpPr>
            <p:spPr bwMode="auto">
              <a:xfrm flipH="1">
                <a:off x="3744" y="1363"/>
                <a:ext cx="1" cy="2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1" name="Text Box 22"/>
              <p:cNvSpPr txBox="1">
                <a:spLocks noChangeArrowheads="1"/>
              </p:cNvSpPr>
              <p:nvPr/>
            </p:nvSpPr>
            <p:spPr bwMode="auto">
              <a:xfrm>
                <a:off x="1174" y="897"/>
                <a:ext cx="950" cy="6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Alice</a:t>
                </a:r>
                <a:r>
                  <a:rPr lang="ja-JP" altLang="en-US">
                    <a:latin typeface="Arial" pitchFamily="34" charset="0"/>
                    <a:cs typeface="Arial" pitchFamily="34" charset="0"/>
                  </a:rPr>
                  <a:t>’</a:t>
                </a:r>
                <a:r>
                  <a:rPr lang="en-US" altLang="ja-JP">
                    <a:latin typeface="Arial" pitchFamily="34" charset="0"/>
                    <a:cs typeface="Arial" pitchFamily="34" charset="0"/>
                  </a:rPr>
                  <a:t>s </a:t>
                </a:r>
              </a:p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encryption</a:t>
                </a:r>
              </a:p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key</a:t>
                </a:r>
              </a:p>
            </p:txBody>
          </p:sp>
          <p:sp>
            <p:nvSpPr>
              <p:cNvPr id="35862" name="Text Box 23"/>
              <p:cNvSpPr txBox="1">
                <a:spLocks noChangeArrowheads="1"/>
              </p:cNvSpPr>
              <p:nvPr/>
            </p:nvSpPr>
            <p:spPr bwMode="auto">
              <a:xfrm>
                <a:off x="3896" y="940"/>
                <a:ext cx="950" cy="6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Bob</a:t>
                </a:r>
                <a:r>
                  <a:rPr lang="ja-JP" altLang="en-US">
                    <a:latin typeface="Arial" pitchFamily="34" charset="0"/>
                    <a:cs typeface="Arial" pitchFamily="34" charset="0"/>
                  </a:rPr>
                  <a:t>’</a:t>
                </a:r>
                <a:r>
                  <a:rPr lang="en-US" altLang="ja-JP">
                    <a:latin typeface="Arial" pitchFamily="34" charset="0"/>
                    <a:cs typeface="Arial" pitchFamily="34" charset="0"/>
                  </a:rPr>
                  <a:t>s </a:t>
                </a:r>
              </a:p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decryption</a:t>
                </a:r>
              </a:p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key</a:t>
                </a:r>
              </a:p>
            </p:txBody>
          </p:sp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3650" y="1118"/>
                <a:ext cx="360" cy="385"/>
                <a:chOff x="189" y="1789"/>
                <a:chExt cx="360" cy="385"/>
              </a:xfrm>
            </p:grpSpPr>
            <p:sp>
              <p:nvSpPr>
                <p:cNvPr id="3586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89" y="1789"/>
                  <a:ext cx="246" cy="2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K</a:t>
                  </a:r>
                </a:p>
              </p:txBody>
            </p:sp>
            <p:sp>
              <p:nvSpPr>
                <p:cNvPr id="3587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25" y="1922"/>
                  <a:ext cx="224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B</a:t>
                  </a:r>
                </a:p>
              </p:txBody>
            </p:sp>
          </p:grpSp>
          <p:sp>
            <p:nvSpPr>
              <p:cNvPr id="35865" name="Line 28"/>
              <p:cNvSpPr>
                <a:spLocks noChangeShapeType="1"/>
              </p:cNvSpPr>
              <p:nvPr/>
            </p:nvSpPr>
            <p:spPr bwMode="auto">
              <a:xfrm>
                <a:off x="351" y="1897"/>
                <a:ext cx="4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6" name="Line 29"/>
              <p:cNvSpPr>
                <a:spLocks noChangeShapeType="1"/>
              </p:cNvSpPr>
              <p:nvPr/>
            </p:nvSpPr>
            <p:spPr bwMode="auto">
              <a:xfrm>
                <a:off x="4518" y="1904"/>
                <a:ext cx="4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867" name="Picture 30" descr="BS00768_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 flipV="1">
                <a:off x="942" y="896"/>
                <a:ext cx="29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68" name="Picture 31" descr="BS00768_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 flipV="1">
                <a:off x="3625" y="955"/>
                <a:ext cx="29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3827" y="2495166"/>
              <a:ext cx="1068109" cy="1153296"/>
            </a:xfrm>
            <a:prstGeom prst="rect">
              <a:avLst/>
            </a:prstGeom>
          </p:spPr>
        </p:pic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V="1">
              <a:off x="5022572" y="3007068"/>
              <a:ext cx="693687" cy="174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6143" y="3385041"/>
              <a:ext cx="1449559" cy="126292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534" y="1156041"/>
              <a:ext cx="708396" cy="13260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1439574" y="1724025"/>
            <a:ext cx="3905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 dirty="0" smtClean="0"/>
              <a:t>Symmetric &amp; asymmetric key cryptography</a:t>
            </a:r>
            <a:endParaRPr lang="en-US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4" y="4811712"/>
            <a:ext cx="8258836" cy="1838469"/>
          </a:xfrm>
        </p:spPr>
        <p:txBody>
          <a:bodyPr/>
          <a:lstStyle/>
          <a:p>
            <a:r>
              <a:rPr lang="en-US" sz="2400" dirty="0" smtClean="0"/>
              <a:t>Symmetric key cryptography: same key for encryption and decryption,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sz="2400" baseline="-25000" dirty="0" smtClean="0">
                <a:solidFill>
                  <a:srgbClr val="C00000"/>
                </a:solidFill>
              </a:rPr>
              <a:t>A</a:t>
            </a:r>
            <a:r>
              <a:rPr lang="en-US" sz="2400" dirty="0" smtClean="0">
                <a:solidFill>
                  <a:srgbClr val="C00000"/>
                </a:solidFill>
              </a:rPr>
              <a:t>=K</a:t>
            </a:r>
            <a:r>
              <a:rPr lang="en-US" sz="2400" baseline="-25000" dirty="0" smtClean="0">
                <a:solidFill>
                  <a:srgbClr val="C00000"/>
                </a:solidFill>
              </a:rPr>
              <a:t>B</a:t>
            </a:r>
            <a:endParaRPr lang="en-US" sz="2400" dirty="0" smtClean="0"/>
          </a:p>
          <a:p>
            <a:r>
              <a:rPr lang="en-US" sz="2400" dirty="0" smtClean="0"/>
              <a:t>Asymmetric key cryptography: encryption and decryption keys are not the same,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sz="2400" baseline="-25000" dirty="0" smtClean="0">
                <a:solidFill>
                  <a:srgbClr val="C00000"/>
                </a:solidFill>
              </a:rPr>
              <a:t>A</a:t>
            </a:r>
            <a:r>
              <a:rPr lang="en-US" sz="2400" dirty="0" smtClean="0">
                <a:solidFill>
                  <a:srgbClr val="C00000"/>
                </a:solidFill>
              </a:rPr>
              <a:t>≠K</a:t>
            </a:r>
            <a:r>
              <a:rPr lang="en-US" sz="2400" baseline="-25000" dirty="0" smtClean="0">
                <a:solidFill>
                  <a:srgbClr val="C00000"/>
                </a:solidFill>
              </a:rPr>
              <a:t>B </a:t>
            </a:r>
            <a:r>
              <a:rPr lang="en-US" sz="2400" dirty="0" smtClean="0"/>
              <a:t>(covered next class)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28575" y="1156041"/>
            <a:ext cx="8854277" cy="3491920"/>
            <a:chOff x="-28575" y="1156041"/>
            <a:chExt cx="8854277" cy="3491920"/>
          </a:xfrm>
        </p:grpSpPr>
        <p:grpSp>
          <p:nvGrpSpPr>
            <p:cNvPr id="33" name="Group 4"/>
            <p:cNvGrpSpPr>
              <a:grpSpLocks/>
            </p:cNvGrpSpPr>
            <p:nvPr/>
          </p:nvGrpSpPr>
          <p:grpSpPr bwMode="auto">
            <a:xfrm>
              <a:off x="-28575" y="1447801"/>
              <a:ext cx="8369306" cy="1966913"/>
              <a:chOff x="-37" y="896"/>
              <a:chExt cx="5272" cy="1239"/>
            </a:xfrm>
          </p:grpSpPr>
          <p:sp>
            <p:nvSpPr>
              <p:cNvPr id="38" name="Text Box 5"/>
              <p:cNvSpPr txBox="1">
                <a:spLocks noChangeArrowheads="1"/>
              </p:cNvSpPr>
              <p:nvPr/>
            </p:nvSpPr>
            <p:spPr bwMode="auto">
              <a:xfrm>
                <a:off x="-37" y="1679"/>
                <a:ext cx="718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plaintext</a:t>
                </a:r>
              </a:p>
            </p:txBody>
          </p:sp>
          <p:sp>
            <p:nvSpPr>
              <p:cNvPr id="39" name="Text Box 6"/>
              <p:cNvSpPr txBox="1">
                <a:spLocks noChangeArrowheads="1"/>
              </p:cNvSpPr>
              <p:nvPr/>
            </p:nvSpPr>
            <p:spPr bwMode="auto">
              <a:xfrm>
                <a:off x="4517" y="1667"/>
                <a:ext cx="718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plaintext</a:t>
                </a:r>
              </a:p>
            </p:txBody>
          </p:sp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1672" y="1638"/>
                <a:ext cx="816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ciphertext</a:t>
                </a:r>
                <a:endPara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1" name="Group 8"/>
              <p:cNvGrpSpPr>
                <a:grpSpLocks/>
              </p:cNvGrpSpPr>
              <p:nvPr/>
            </p:nvGrpSpPr>
            <p:grpSpPr bwMode="auto">
              <a:xfrm>
                <a:off x="1009" y="1036"/>
                <a:ext cx="573" cy="383"/>
                <a:chOff x="-138" y="1789"/>
                <a:chExt cx="573" cy="383"/>
              </a:xfrm>
            </p:grpSpPr>
            <p:sp>
              <p:nvSpPr>
                <p:cNvPr id="5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9" y="1789"/>
                  <a:ext cx="246" cy="2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K</a:t>
                  </a:r>
                </a:p>
              </p:txBody>
            </p:sp>
            <p:sp>
              <p:nvSpPr>
                <p:cNvPr id="5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-138" y="1922"/>
                  <a:ext cx="23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A</a:t>
                  </a:r>
                </a:p>
              </p:txBody>
            </p:sp>
          </p:grpSp>
          <p:sp>
            <p:nvSpPr>
              <p:cNvPr id="42" name="Rectangle 13"/>
              <p:cNvSpPr>
                <a:spLocks noChangeArrowheads="1"/>
              </p:cNvSpPr>
              <p:nvPr/>
            </p:nvSpPr>
            <p:spPr bwMode="auto">
              <a:xfrm>
                <a:off x="820" y="1621"/>
                <a:ext cx="877" cy="5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Text Box 14"/>
              <p:cNvSpPr txBox="1">
                <a:spLocks noChangeArrowheads="1"/>
              </p:cNvSpPr>
              <p:nvPr/>
            </p:nvSpPr>
            <p:spPr bwMode="auto">
              <a:xfrm>
                <a:off x="836" y="1627"/>
                <a:ext cx="862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encryption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algorithm</a:t>
                </a:r>
              </a:p>
            </p:txBody>
          </p:sp>
          <p:sp>
            <p:nvSpPr>
              <p:cNvPr id="44" name="Rectangle 15"/>
              <p:cNvSpPr>
                <a:spLocks noChangeArrowheads="1"/>
              </p:cNvSpPr>
              <p:nvPr/>
            </p:nvSpPr>
            <p:spPr bwMode="auto">
              <a:xfrm>
                <a:off x="3606" y="1629"/>
                <a:ext cx="868" cy="5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 Box 16"/>
              <p:cNvSpPr txBox="1">
                <a:spLocks noChangeArrowheads="1"/>
              </p:cNvSpPr>
              <p:nvPr/>
            </p:nvSpPr>
            <p:spPr bwMode="auto">
              <a:xfrm>
                <a:off x="3619" y="1644"/>
                <a:ext cx="906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decryption </a:t>
                </a:r>
              </a:p>
              <a:p>
                <a:pPr algn="ctr"/>
                <a:r>
                  <a:rPr lang="en-US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algorithm</a:t>
                </a:r>
              </a:p>
            </p:txBody>
          </p:sp>
          <p:sp>
            <p:nvSpPr>
              <p:cNvPr id="46" name="Line 17"/>
              <p:cNvSpPr>
                <a:spLocks noChangeShapeType="1"/>
              </p:cNvSpPr>
              <p:nvPr/>
            </p:nvSpPr>
            <p:spPr bwMode="auto">
              <a:xfrm>
                <a:off x="1697" y="1882"/>
                <a:ext cx="749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1066" y="1382"/>
                <a:ext cx="1" cy="2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>
                <a:off x="3744" y="1363"/>
                <a:ext cx="1" cy="2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 Box 22"/>
              <p:cNvSpPr txBox="1">
                <a:spLocks noChangeArrowheads="1"/>
              </p:cNvSpPr>
              <p:nvPr/>
            </p:nvSpPr>
            <p:spPr bwMode="auto">
              <a:xfrm>
                <a:off x="1174" y="897"/>
                <a:ext cx="950" cy="6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Alice</a:t>
                </a:r>
                <a:r>
                  <a:rPr lang="ja-JP" altLang="en-US">
                    <a:latin typeface="Arial" pitchFamily="34" charset="0"/>
                    <a:cs typeface="Arial" pitchFamily="34" charset="0"/>
                  </a:rPr>
                  <a:t>’</a:t>
                </a:r>
                <a:r>
                  <a:rPr lang="en-US" altLang="ja-JP">
                    <a:latin typeface="Arial" pitchFamily="34" charset="0"/>
                    <a:cs typeface="Arial" pitchFamily="34" charset="0"/>
                  </a:rPr>
                  <a:t>s </a:t>
                </a:r>
              </a:p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encryption</a:t>
                </a:r>
              </a:p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key</a:t>
                </a:r>
              </a:p>
            </p:txBody>
          </p:sp>
          <p:sp>
            <p:nvSpPr>
              <p:cNvPr id="50" name="Text Box 23"/>
              <p:cNvSpPr txBox="1">
                <a:spLocks noChangeArrowheads="1"/>
              </p:cNvSpPr>
              <p:nvPr/>
            </p:nvSpPr>
            <p:spPr bwMode="auto">
              <a:xfrm>
                <a:off x="3896" y="940"/>
                <a:ext cx="950" cy="6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Bob</a:t>
                </a:r>
                <a:r>
                  <a:rPr lang="ja-JP" altLang="en-US">
                    <a:latin typeface="Arial" pitchFamily="34" charset="0"/>
                    <a:cs typeface="Arial" pitchFamily="34" charset="0"/>
                  </a:rPr>
                  <a:t>’</a:t>
                </a:r>
                <a:r>
                  <a:rPr lang="en-US" altLang="ja-JP">
                    <a:latin typeface="Arial" pitchFamily="34" charset="0"/>
                    <a:cs typeface="Arial" pitchFamily="34" charset="0"/>
                  </a:rPr>
                  <a:t>s </a:t>
                </a:r>
              </a:p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decryption</a:t>
                </a:r>
              </a:p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key</a:t>
                </a:r>
              </a:p>
            </p:txBody>
          </p:sp>
          <p:grpSp>
            <p:nvGrpSpPr>
              <p:cNvPr id="51" name="Group 25"/>
              <p:cNvGrpSpPr>
                <a:grpSpLocks/>
              </p:cNvGrpSpPr>
              <p:nvPr/>
            </p:nvGrpSpPr>
            <p:grpSpPr bwMode="auto">
              <a:xfrm>
                <a:off x="3650" y="1118"/>
                <a:ext cx="360" cy="385"/>
                <a:chOff x="189" y="1789"/>
                <a:chExt cx="360" cy="385"/>
              </a:xfrm>
            </p:grpSpPr>
            <p:sp>
              <p:nvSpPr>
                <p:cNvPr id="5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89" y="1789"/>
                  <a:ext cx="246" cy="2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K</a:t>
                  </a:r>
                </a:p>
              </p:txBody>
            </p:sp>
            <p:sp>
              <p:nvSpPr>
                <p:cNvPr id="5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25" y="1922"/>
                  <a:ext cx="224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B</a:t>
                  </a:r>
                </a:p>
              </p:txBody>
            </p:sp>
          </p:grpSp>
          <p:sp>
            <p:nvSpPr>
              <p:cNvPr id="52" name="Line 28"/>
              <p:cNvSpPr>
                <a:spLocks noChangeShapeType="1"/>
              </p:cNvSpPr>
              <p:nvPr/>
            </p:nvSpPr>
            <p:spPr bwMode="auto">
              <a:xfrm>
                <a:off x="351" y="1897"/>
                <a:ext cx="4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9"/>
              <p:cNvSpPr>
                <a:spLocks noChangeShapeType="1"/>
              </p:cNvSpPr>
              <p:nvPr/>
            </p:nvSpPr>
            <p:spPr bwMode="auto">
              <a:xfrm>
                <a:off x="4518" y="1904"/>
                <a:ext cx="4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" name="Picture 30" descr="BS00768_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 flipV="1">
                <a:off x="942" y="896"/>
                <a:ext cx="29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31" descr="BS00768_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 flipV="1">
                <a:off x="3625" y="955"/>
                <a:ext cx="29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3827" y="2495166"/>
              <a:ext cx="1068109" cy="1153296"/>
            </a:xfrm>
            <a:prstGeom prst="rect">
              <a:avLst/>
            </a:prstGeom>
          </p:spPr>
        </p:pic>
        <p:sp>
          <p:nvSpPr>
            <p:cNvPr id="35" name="Line 17"/>
            <p:cNvSpPr>
              <a:spLocks noChangeShapeType="1"/>
            </p:cNvSpPr>
            <p:nvPr/>
          </p:nvSpPr>
          <p:spPr bwMode="auto">
            <a:xfrm flipV="1">
              <a:off x="5022572" y="3007068"/>
              <a:ext cx="693687" cy="174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6143" y="3385041"/>
              <a:ext cx="1449559" cy="126292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534" y="1156041"/>
              <a:ext cx="708396" cy="13260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Kerckhoffs’s</a:t>
            </a:r>
            <a:r>
              <a:rPr lang="en-US" sz="4000" dirty="0" smtClean="0"/>
              <a:t> principle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25550"/>
            <a:ext cx="8002588" cy="4530725"/>
          </a:xfrm>
        </p:spPr>
        <p:txBody>
          <a:bodyPr/>
          <a:lstStyle/>
          <a:p>
            <a:r>
              <a:rPr lang="en-US" altLang="en-US" sz="3200" dirty="0" smtClean="0"/>
              <a:t>By </a:t>
            </a:r>
            <a:r>
              <a:rPr lang="en-US" altLang="en-US" sz="3200" dirty="0" err="1" smtClean="0"/>
              <a:t>Auguste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Kerckhoffs</a:t>
            </a:r>
            <a:r>
              <a:rPr lang="en-US" altLang="en-US" sz="3200" dirty="0" smtClean="0"/>
              <a:t> (1835 –1903): </a:t>
            </a:r>
            <a:br>
              <a:rPr lang="en-US" altLang="en-US" sz="3200" dirty="0" smtClean="0"/>
            </a:br>
            <a:r>
              <a:rPr lang="en-US" altLang="en-US" sz="3200" dirty="0" smtClean="0"/>
              <a:t>Dutch linguist and cryptographer</a:t>
            </a:r>
            <a:endParaRPr lang="en-US" sz="3200" dirty="0" smtClean="0"/>
          </a:p>
          <a:p>
            <a:r>
              <a:rPr lang="en-US" sz="3200" dirty="0" smtClean="0"/>
              <a:t>A cryptosystem should be secure even if everything about the system, except the key, is public knowledge</a:t>
            </a:r>
          </a:p>
          <a:p>
            <a:r>
              <a:rPr lang="en-US" sz="3200" dirty="0" smtClean="0"/>
              <a:t>The security of a cryptosystem should depend on the secrecy of the key, not the algorithm</a:t>
            </a:r>
          </a:p>
          <a:p>
            <a:r>
              <a:rPr lang="en-US" sz="3200" dirty="0" smtClean="0"/>
              <a:t>More broadly, a system designer should be aware what must be private for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Defining security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28575" y="1156041"/>
            <a:ext cx="8854277" cy="3491920"/>
            <a:chOff x="-28575" y="1156041"/>
            <a:chExt cx="8854277" cy="3491920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-28575" y="1447801"/>
              <a:ext cx="8369306" cy="1966913"/>
              <a:chOff x="-37" y="896"/>
              <a:chExt cx="5272" cy="1239"/>
            </a:xfrm>
          </p:grpSpPr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-37" y="1679"/>
                <a:ext cx="718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plaintext</a:t>
                </a: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4517" y="1667"/>
                <a:ext cx="718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plaintext</a:t>
                </a: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1672" y="1638"/>
                <a:ext cx="816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ciphertext</a:t>
                </a:r>
                <a:endPara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" name="Group 8"/>
              <p:cNvGrpSpPr>
                <a:grpSpLocks/>
              </p:cNvGrpSpPr>
              <p:nvPr/>
            </p:nvGrpSpPr>
            <p:grpSpPr bwMode="auto">
              <a:xfrm>
                <a:off x="1009" y="1036"/>
                <a:ext cx="573" cy="383"/>
                <a:chOff x="-138" y="1789"/>
                <a:chExt cx="573" cy="383"/>
              </a:xfrm>
            </p:grpSpPr>
            <p:sp>
              <p:nvSpPr>
                <p:cNvPr id="3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9" y="1789"/>
                  <a:ext cx="246" cy="2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K</a:t>
                  </a:r>
                </a:p>
              </p:txBody>
            </p:sp>
            <p:sp>
              <p:nvSpPr>
                <p:cNvPr id="3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-138" y="1922"/>
                  <a:ext cx="23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A</a:t>
                  </a:r>
                </a:p>
              </p:txBody>
            </p:sp>
          </p:grp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820" y="1621"/>
                <a:ext cx="877" cy="5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836" y="1627"/>
                <a:ext cx="862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encryption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algorithm</a:t>
                </a: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3606" y="1629"/>
                <a:ext cx="868" cy="5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3619" y="1644"/>
                <a:ext cx="906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decryption </a:t>
                </a:r>
              </a:p>
              <a:p>
                <a:pPr algn="ctr"/>
                <a:r>
                  <a:rPr lang="en-US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algorithm</a:t>
                </a:r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1697" y="1882"/>
                <a:ext cx="749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 flipH="1">
                <a:off x="1066" y="1382"/>
                <a:ext cx="1" cy="2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3744" y="1363"/>
                <a:ext cx="1" cy="2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1174" y="897"/>
                <a:ext cx="950" cy="6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Alice</a:t>
                </a:r>
                <a:r>
                  <a:rPr lang="ja-JP" altLang="en-US">
                    <a:latin typeface="Arial" pitchFamily="34" charset="0"/>
                    <a:cs typeface="Arial" pitchFamily="34" charset="0"/>
                  </a:rPr>
                  <a:t>’</a:t>
                </a:r>
                <a:r>
                  <a:rPr lang="en-US" altLang="ja-JP">
                    <a:latin typeface="Arial" pitchFamily="34" charset="0"/>
                    <a:cs typeface="Arial" pitchFamily="34" charset="0"/>
                  </a:rPr>
                  <a:t>s </a:t>
                </a:r>
              </a:p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encryption</a:t>
                </a:r>
              </a:p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key</a:t>
                </a:r>
              </a:p>
            </p:txBody>
          </p:sp>
          <p:sp>
            <p:nvSpPr>
              <p:cNvPr id="23" name="Text Box 23"/>
              <p:cNvSpPr txBox="1">
                <a:spLocks noChangeArrowheads="1"/>
              </p:cNvSpPr>
              <p:nvPr/>
            </p:nvSpPr>
            <p:spPr bwMode="auto">
              <a:xfrm>
                <a:off x="3896" y="940"/>
                <a:ext cx="950" cy="6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Bob</a:t>
                </a:r>
                <a:r>
                  <a:rPr lang="ja-JP" altLang="en-US">
                    <a:latin typeface="Arial" pitchFamily="34" charset="0"/>
                    <a:cs typeface="Arial" pitchFamily="34" charset="0"/>
                  </a:rPr>
                  <a:t>’</a:t>
                </a:r>
                <a:r>
                  <a:rPr lang="en-US" altLang="ja-JP">
                    <a:latin typeface="Arial" pitchFamily="34" charset="0"/>
                    <a:cs typeface="Arial" pitchFamily="34" charset="0"/>
                  </a:rPr>
                  <a:t>s </a:t>
                </a:r>
              </a:p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decryption</a:t>
                </a:r>
              </a:p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key</a:t>
                </a:r>
              </a:p>
            </p:txBody>
          </p: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>
                <a:off x="3650" y="1118"/>
                <a:ext cx="360" cy="385"/>
                <a:chOff x="189" y="1789"/>
                <a:chExt cx="360" cy="385"/>
              </a:xfrm>
            </p:grpSpPr>
            <p:sp>
              <p:nvSpPr>
                <p:cNvPr id="2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89" y="1789"/>
                  <a:ext cx="246" cy="2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K</a:t>
                  </a:r>
                </a:p>
              </p:txBody>
            </p:sp>
            <p:sp>
              <p:nvSpPr>
                <p:cNvPr id="3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25" y="1922"/>
                  <a:ext cx="224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B</a:t>
                  </a:r>
                </a:p>
              </p:txBody>
            </p:sp>
          </p:grpSp>
          <p:sp>
            <p:nvSpPr>
              <p:cNvPr id="25" name="Line 28"/>
              <p:cNvSpPr>
                <a:spLocks noChangeShapeType="1"/>
              </p:cNvSpPr>
              <p:nvPr/>
            </p:nvSpPr>
            <p:spPr bwMode="auto">
              <a:xfrm>
                <a:off x="351" y="1897"/>
                <a:ext cx="4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9"/>
              <p:cNvSpPr>
                <a:spLocks noChangeShapeType="1"/>
              </p:cNvSpPr>
              <p:nvPr/>
            </p:nvSpPr>
            <p:spPr bwMode="auto">
              <a:xfrm>
                <a:off x="4518" y="1904"/>
                <a:ext cx="4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7" name="Picture 30" descr="BS00768_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 flipV="1">
                <a:off x="942" y="896"/>
                <a:ext cx="29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1" descr="BS00768_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 flipV="1">
                <a:off x="3625" y="955"/>
                <a:ext cx="29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3827" y="2495166"/>
              <a:ext cx="1068109" cy="1153296"/>
            </a:xfrm>
            <a:prstGeom prst="rect">
              <a:avLst/>
            </a:prstGeom>
          </p:spPr>
        </p:pic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V="1">
              <a:off x="5022572" y="3007068"/>
              <a:ext cx="693687" cy="174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6143" y="3385041"/>
              <a:ext cx="1449559" cy="12629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534" y="1156041"/>
              <a:ext cx="708396" cy="1326083"/>
            </a:xfrm>
            <a:prstGeom prst="rect">
              <a:avLst/>
            </a:prstGeom>
          </p:spPr>
        </p:pic>
      </p:grp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327024" y="4811712"/>
            <a:ext cx="8258836" cy="183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kern="0" dirty="0" smtClean="0"/>
              <a:t>Using the diagram above, try and define what properties a cryptosystem should have</a:t>
            </a:r>
            <a:endParaRPr lang="en-US" sz="2400" kern="0" dirty="0"/>
          </a:p>
          <a:p>
            <a:r>
              <a:rPr lang="en-US" sz="2400" kern="0" dirty="0" smtClean="0"/>
              <a:t>Be explicit about what the adversary can do and their goals</a:t>
            </a:r>
          </a:p>
          <a:p>
            <a:r>
              <a:rPr lang="en-US" sz="2400" kern="0" dirty="0" smtClean="0"/>
              <a:t>Be as precise as possible, take five minutes</a:t>
            </a:r>
          </a:p>
        </p:txBody>
      </p:sp>
    </p:spTree>
    <p:extLst>
      <p:ext uri="{BB962C8B-B14F-4D97-AF65-F5344CB8AC3E}">
        <p14:creationId xmlns:p14="http://schemas.microsoft.com/office/powerpoint/2010/main" xmlns="" val="13066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Possible goals:</a:t>
            </a:r>
          </a:p>
          <a:p>
            <a:pPr lvl="1"/>
            <a:r>
              <a:rPr lang="en-US" dirty="0" smtClean="0"/>
              <a:t>Determine which of two messages was sent</a:t>
            </a:r>
          </a:p>
          <a:p>
            <a:pPr lvl="1"/>
            <a:r>
              <a:rPr lang="en-US" dirty="0" smtClean="0"/>
              <a:t>Recover key</a:t>
            </a:r>
          </a:p>
          <a:p>
            <a:pPr lvl="1"/>
            <a:r>
              <a:rPr lang="en-US" dirty="0" smtClean="0"/>
              <a:t>Change message being sent</a:t>
            </a:r>
          </a:p>
          <a:p>
            <a:pPr lvl="1"/>
            <a:r>
              <a:rPr lang="en-US" dirty="0" smtClean="0"/>
              <a:t>Make message unreadable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Possible capabilities:</a:t>
            </a:r>
          </a:p>
          <a:p>
            <a:pPr lvl="1"/>
            <a:r>
              <a:rPr lang="en-US" dirty="0" smtClean="0"/>
              <a:t>See a single </a:t>
            </a:r>
            <a:r>
              <a:rPr lang="en-US" dirty="0" err="1" smtClean="0"/>
              <a:t>ciphertext</a:t>
            </a:r>
            <a:endParaRPr lang="en-US" dirty="0" smtClean="0"/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ciphertexts</a:t>
            </a:r>
            <a:r>
              <a:rPr lang="en-US" dirty="0" smtClean="0"/>
              <a:t> and know plaintext</a:t>
            </a:r>
          </a:p>
          <a:p>
            <a:pPr lvl="1"/>
            <a:r>
              <a:rPr lang="en-US" dirty="0" smtClean="0"/>
              <a:t>Choose plaintexts and see </a:t>
            </a:r>
            <a:r>
              <a:rPr lang="en-US" dirty="0" err="1" smtClean="0"/>
              <a:t>ciphertext</a:t>
            </a:r>
            <a:endParaRPr lang="en-US" dirty="0" smtClean="0"/>
          </a:p>
          <a:p>
            <a:pPr lvl="1"/>
            <a:r>
              <a:rPr lang="en-US" dirty="0" smtClean="0"/>
              <a:t>Choose plaintext adaptively and see </a:t>
            </a:r>
            <a:r>
              <a:rPr lang="en-US" dirty="0" err="1" smtClean="0"/>
              <a:t>ciphertext</a:t>
            </a:r>
            <a:endParaRPr lang="en-US" dirty="0" smtClean="0"/>
          </a:p>
          <a:p>
            <a:pPr lvl="1"/>
            <a:r>
              <a:rPr lang="en-US" dirty="0" smtClean="0"/>
              <a:t>Create </a:t>
            </a:r>
            <a:r>
              <a:rPr lang="en-US" dirty="0" err="1" smtClean="0"/>
              <a:t>ciphertexts</a:t>
            </a:r>
            <a:r>
              <a:rPr lang="en-US" dirty="0" smtClean="0"/>
              <a:t> and see if decryption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11153</TotalTime>
  <Words>2296</Words>
  <Application>Microsoft Office PowerPoint</Application>
  <PresentationFormat>On-screen Show (4:3)</PresentationFormat>
  <Paragraphs>434</Paragraphs>
  <Slides>46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Intro to Cryptography &amp; Symmetric Key Cryptography</vt:lpstr>
      <vt:lpstr>Why do we care?</vt:lpstr>
      <vt:lpstr>Who can see my texts?</vt:lpstr>
      <vt:lpstr>Who can see my texts?</vt:lpstr>
      <vt:lpstr>The language of cryptography</vt:lpstr>
      <vt:lpstr>Symmetric &amp; asymmetric key cryptography</vt:lpstr>
      <vt:lpstr>Kerckhoffs’s principle</vt:lpstr>
      <vt:lpstr>Exercise: Defining security</vt:lpstr>
      <vt:lpstr>Security definitions</vt:lpstr>
      <vt:lpstr>Cryptanalysis scheme</vt:lpstr>
      <vt:lpstr>Unconditional vs. Computational Security</vt:lpstr>
      <vt:lpstr>Symmetric Key Cryptography</vt:lpstr>
      <vt:lpstr>Requirements</vt:lpstr>
      <vt:lpstr>Caesar Cipher</vt:lpstr>
      <vt:lpstr>Caesar Cipher</vt:lpstr>
      <vt:lpstr>Mono-alphabetic cipher</vt:lpstr>
      <vt:lpstr>Mono-alphabetic Cipher Security</vt:lpstr>
      <vt:lpstr>English Letter Frequencies</vt:lpstr>
      <vt:lpstr>Example Cryptanalysis</vt:lpstr>
      <vt:lpstr>One-Time Pad</vt:lpstr>
      <vt:lpstr>Modern symmetric ciphers</vt:lpstr>
      <vt:lpstr>Security definitions</vt:lpstr>
      <vt:lpstr>Two basic security principles</vt:lpstr>
      <vt:lpstr>Efficiency matters</vt:lpstr>
      <vt:lpstr>Block cipher</vt:lpstr>
      <vt:lpstr>Feistel cipher (1973)</vt:lpstr>
      <vt:lpstr>Confusion and Diffusion</vt:lpstr>
      <vt:lpstr>Feistel Cipher</vt:lpstr>
      <vt:lpstr>DES (Data Encryption Standard)</vt:lpstr>
      <vt:lpstr>DES operation</vt:lpstr>
      <vt:lpstr>Brute Force Search</vt:lpstr>
      <vt:lpstr>Strength of DES</vt:lpstr>
      <vt:lpstr>AES: Advanced Encryption Standard</vt:lpstr>
      <vt:lpstr>AES Structure</vt:lpstr>
      <vt:lpstr>AES Structure</vt:lpstr>
      <vt:lpstr>AES Structure</vt:lpstr>
      <vt:lpstr>Breaking AES</vt:lpstr>
      <vt:lpstr>Mode of operation</vt:lpstr>
      <vt:lpstr>ECB: Electronic Codebook</vt:lpstr>
      <vt:lpstr>Vulnerabilities of ECB</vt:lpstr>
      <vt:lpstr>Comparison between ECB and other modes</vt:lpstr>
      <vt:lpstr>Comparison between ECB and other modes</vt:lpstr>
      <vt:lpstr>Comparison between ECB and other modes</vt:lpstr>
      <vt:lpstr>Cipher-block Chaining (CBC)</vt:lpstr>
      <vt:lpstr>CBC</vt:lpstr>
      <vt:lpstr>Summary</vt:lpstr>
    </vt:vector>
  </TitlesOfParts>
  <Company>Polytechnic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Keith W. Ross</dc:creator>
  <cp:lastModifiedBy>bing</cp:lastModifiedBy>
  <cp:revision>446</cp:revision>
  <cp:lastPrinted>2011-11-30T14:38:01Z</cp:lastPrinted>
  <dcterms:created xsi:type="dcterms:W3CDTF">1999-10-08T19:08:27Z</dcterms:created>
  <dcterms:modified xsi:type="dcterms:W3CDTF">2017-01-19T16:05:55Z</dcterms:modified>
</cp:coreProperties>
</file>