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trictFirstAndLastChars="0" saveSubsetFonts="1" autoCompressPictures="0">
  <p:sldMasterIdLst>
    <p:sldMasterId id="2147483648" r:id="rId1"/>
    <p:sldMasterId id="2147483649" r:id="rId2"/>
    <p:sldMasterId id="2147483650" r:id="rId3"/>
    <p:sldMasterId id="2147483651" r:id="rId4"/>
  </p:sldMasterIdLst>
  <p:notesMasterIdLst>
    <p:notesMasterId r:id="rId39"/>
  </p:notesMasterIdLst>
  <p:handoutMasterIdLst>
    <p:handoutMasterId r:id="rId40"/>
  </p:handoutMasterIdLst>
  <p:sldIdLst>
    <p:sldId id="256" r:id="rId5"/>
    <p:sldId id="274" r:id="rId6"/>
    <p:sldId id="323" r:id="rId7"/>
    <p:sldId id="257" r:id="rId8"/>
    <p:sldId id="258" r:id="rId9"/>
    <p:sldId id="324" r:id="rId10"/>
    <p:sldId id="261" r:id="rId11"/>
    <p:sldId id="262" r:id="rId12"/>
    <p:sldId id="270" r:id="rId13"/>
    <p:sldId id="272" r:id="rId14"/>
    <p:sldId id="284" r:id="rId15"/>
    <p:sldId id="286" r:id="rId16"/>
    <p:sldId id="287" r:id="rId17"/>
    <p:sldId id="266" r:id="rId18"/>
    <p:sldId id="296" r:id="rId19"/>
    <p:sldId id="276" r:id="rId20"/>
    <p:sldId id="298" r:id="rId21"/>
    <p:sldId id="288" r:id="rId22"/>
    <p:sldId id="289" r:id="rId23"/>
    <p:sldId id="299" r:id="rId24"/>
    <p:sldId id="301" r:id="rId25"/>
    <p:sldId id="267" r:id="rId26"/>
    <p:sldId id="302" r:id="rId27"/>
    <p:sldId id="303" r:id="rId28"/>
    <p:sldId id="304" r:id="rId29"/>
    <p:sldId id="277" r:id="rId30"/>
    <p:sldId id="271" r:id="rId31"/>
    <p:sldId id="290" r:id="rId32"/>
    <p:sldId id="291" r:id="rId33"/>
    <p:sldId id="292" r:id="rId34"/>
    <p:sldId id="269" r:id="rId35"/>
    <p:sldId id="285" r:id="rId36"/>
    <p:sldId id="294" r:id="rId37"/>
    <p:sldId id="325" r:id="rId3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000000"/>
        </a:solidFill>
        <a:latin typeface="Times New Roman" charset="0"/>
        <a:ea typeface="ヒラギノ明朝 ProN W3" charset="-128"/>
        <a:cs typeface="ヒラギノ明朝 ProN W3" charset="-128"/>
        <a:sym typeface="Times New Roman" charset="0"/>
      </a:defRPr>
    </a:lvl1pPr>
    <a:lvl2pPr marL="457200" algn="l" rtl="0" eaLnBrk="0" fontAlgn="base" hangingPunct="0">
      <a:spcBef>
        <a:spcPct val="0"/>
      </a:spcBef>
      <a:spcAft>
        <a:spcPct val="0"/>
      </a:spcAft>
      <a:defRPr sz="2400" kern="1200">
        <a:solidFill>
          <a:srgbClr val="000000"/>
        </a:solidFill>
        <a:latin typeface="Times New Roman" charset="0"/>
        <a:ea typeface="ヒラギノ明朝 ProN W3" charset="-128"/>
        <a:cs typeface="ヒラギノ明朝 ProN W3" charset="-128"/>
        <a:sym typeface="Times New Roman" charset="0"/>
      </a:defRPr>
    </a:lvl2pPr>
    <a:lvl3pPr marL="914400" algn="l" rtl="0" eaLnBrk="0" fontAlgn="base" hangingPunct="0">
      <a:spcBef>
        <a:spcPct val="0"/>
      </a:spcBef>
      <a:spcAft>
        <a:spcPct val="0"/>
      </a:spcAft>
      <a:defRPr sz="2400" kern="1200">
        <a:solidFill>
          <a:srgbClr val="000000"/>
        </a:solidFill>
        <a:latin typeface="Times New Roman" charset="0"/>
        <a:ea typeface="ヒラギノ明朝 ProN W3" charset="-128"/>
        <a:cs typeface="ヒラギノ明朝 ProN W3" charset="-128"/>
        <a:sym typeface="Times New Roman" charset="0"/>
      </a:defRPr>
    </a:lvl3pPr>
    <a:lvl4pPr marL="1371600" algn="l" rtl="0" eaLnBrk="0" fontAlgn="base" hangingPunct="0">
      <a:spcBef>
        <a:spcPct val="0"/>
      </a:spcBef>
      <a:spcAft>
        <a:spcPct val="0"/>
      </a:spcAft>
      <a:defRPr sz="2400" kern="1200">
        <a:solidFill>
          <a:srgbClr val="000000"/>
        </a:solidFill>
        <a:latin typeface="Times New Roman" charset="0"/>
        <a:ea typeface="ヒラギノ明朝 ProN W3" charset="-128"/>
        <a:cs typeface="ヒラギノ明朝 ProN W3" charset="-128"/>
        <a:sym typeface="Times New Roman" charset="0"/>
      </a:defRPr>
    </a:lvl4pPr>
    <a:lvl5pPr marL="1828800" algn="l" rtl="0" eaLnBrk="0" fontAlgn="base" hangingPunct="0">
      <a:spcBef>
        <a:spcPct val="0"/>
      </a:spcBef>
      <a:spcAft>
        <a:spcPct val="0"/>
      </a:spcAft>
      <a:defRPr sz="2400" kern="1200">
        <a:solidFill>
          <a:srgbClr val="000000"/>
        </a:solidFill>
        <a:latin typeface="Times New Roman" charset="0"/>
        <a:ea typeface="ヒラギノ明朝 ProN W3" charset="-128"/>
        <a:cs typeface="ヒラギノ明朝 ProN W3" charset="-128"/>
        <a:sym typeface="Times New Roman" charset="0"/>
      </a:defRPr>
    </a:lvl5pPr>
    <a:lvl6pPr marL="2286000" algn="l" defTabSz="914400" rtl="0" eaLnBrk="1" latinLnBrk="0" hangingPunct="1">
      <a:defRPr sz="2400" kern="1200">
        <a:solidFill>
          <a:srgbClr val="000000"/>
        </a:solidFill>
        <a:latin typeface="Times New Roman" charset="0"/>
        <a:ea typeface="ヒラギノ明朝 ProN W3" charset="-128"/>
        <a:cs typeface="ヒラギノ明朝 ProN W3" charset="-128"/>
        <a:sym typeface="Times New Roman" charset="0"/>
      </a:defRPr>
    </a:lvl6pPr>
    <a:lvl7pPr marL="2743200" algn="l" defTabSz="914400" rtl="0" eaLnBrk="1" latinLnBrk="0" hangingPunct="1">
      <a:defRPr sz="2400" kern="1200">
        <a:solidFill>
          <a:srgbClr val="000000"/>
        </a:solidFill>
        <a:latin typeface="Times New Roman" charset="0"/>
        <a:ea typeface="ヒラギノ明朝 ProN W3" charset="-128"/>
        <a:cs typeface="ヒラギノ明朝 ProN W3" charset="-128"/>
        <a:sym typeface="Times New Roman" charset="0"/>
      </a:defRPr>
    </a:lvl7pPr>
    <a:lvl8pPr marL="3200400" algn="l" defTabSz="914400" rtl="0" eaLnBrk="1" latinLnBrk="0" hangingPunct="1">
      <a:defRPr sz="2400" kern="1200">
        <a:solidFill>
          <a:srgbClr val="000000"/>
        </a:solidFill>
        <a:latin typeface="Times New Roman" charset="0"/>
        <a:ea typeface="ヒラギノ明朝 ProN W3" charset="-128"/>
        <a:cs typeface="ヒラギノ明朝 ProN W3" charset="-128"/>
        <a:sym typeface="Times New Roman" charset="0"/>
      </a:defRPr>
    </a:lvl8pPr>
    <a:lvl9pPr marL="3657600" algn="l" defTabSz="914400" rtl="0" eaLnBrk="1" latinLnBrk="0" hangingPunct="1">
      <a:defRPr sz="2400" kern="1200">
        <a:solidFill>
          <a:srgbClr val="000000"/>
        </a:solidFill>
        <a:latin typeface="Times New Roman" charset="0"/>
        <a:ea typeface="ヒラギノ明朝 ProN W3" charset="-128"/>
        <a:cs typeface="ヒラギノ明朝 ProN W3" charset="-128"/>
        <a:sym typeface="Times New Roma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p:restoredTop sz="94541"/>
  </p:normalViewPr>
  <p:slideViewPr>
    <p:cSldViewPr>
      <p:cViewPr varScale="1">
        <p:scale>
          <a:sx n="124" d="100"/>
          <a:sy n="124" d="100"/>
        </p:scale>
        <p:origin x="2200" y="1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x-none" altLang="x-none"/>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F2E3159D-277D-1449-9ED4-55CD56DCE985}" type="datetimeFigureOut">
              <a:rPr lang="en-US" altLang="x-none"/>
              <a:pPr/>
              <a:t>5/2/17</a:t>
            </a:fld>
            <a:endParaRPr lang="en-US" altLang="x-none"/>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x-none" altLang="x-none"/>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36A7D6F-0326-2F45-B9AE-6450074ABD19}" type="slidenum">
              <a:rPr lang="en-US" altLang="x-none"/>
              <a:pPr/>
              <a:t>‹#›</a:t>
            </a:fld>
            <a:endParaRPr lang="en-US"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7"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4578"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noProof="0" smtClean="0"/>
              <a:t>Click to edit Master text styles</a:t>
            </a:r>
          </a:p>
          <a:p>
            <a:pPr lvl="1"/>
            <a:r>
              <a:rPr lang="en-US" altLang="x-none" noProof="0" smtClean="0"/>
              <a:t>Second level</a:t>
            </a:r>
          </a:p>
          <a:p>
            <a:pPr lvl="2"/>
            <a:r>
              <a:rPr lang="en-US" altLang="x-none" noProof="0" smtClean="0"/>
              <a:t>Third level</a:t>
            </a:r>
          </a:p>
          <a:p>
            <a:pPr lvl="3"/>
            <a:r>
              <a:rPr lang="en-US" altLang="x-none" noProof="0" smtClean="0"/>
              <a:t>Fourth level</a:t>
            </a:r>
          </a:p>
          <a:p>
            <a:pPr lvl="4"/>
            <a:r>
              <a:rPr lang="en-US" altLang="x-none" noProof="0" smtClean="0"/>
              <a:t>Fifth level</a:t>
            </a:r>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Rot="1" noChangeAspect="1" noChangeArrowheads="1"/>
          </p:cNvSpPr>
          <p:nvPr>
            <p:ph type="sldImg"/>
          </p:nvPr>
        </p:nvSpPr>
        <p:spPr>
          <a:solidFill>
            <a:srgbClr val="FFFFFF"/>
          </a:solidFill>
          <a:ln/>
        </p:spPr>
      </p:sp>
      <p:sp>
        <p:nvSpPr>
          <p:cNvPr id="25602" name="Rectangle 2"/>
          <p:cNvSpPr>
            <a:spLocks noGrp="1" noChangeArrowheads="1"/>
          </p:cNvSpPr>
          <p:nvPr>
            <p:ph type="body" idx="1"/>
          </p:nvPr>
        </p:nvSpPr>
        <p:spPr>
          <a:ln/>
        </p:spPr>
        <p:txBody>
          <a:bodyPr/>
          <a:lstStyle/>
          <a:p>
            <a:pPr marL="39688" algn="ctr" eaLnBrk="1" hangingPunct="1">
              <a:lnSpc>
                <a:spcPct val="50000"/>
              </a:lnSpc>
              <a:spcBef>
                <a:spcPts val="188"/>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500">
                <a:solidFill>
                  <a:srgbClr val="000000"/>
                </a:solidFill>
                <a:latin typeface="Courier New" charset="0"/>
                <a:ea typeface="Courier New" charset="0"/>
                <a:cs typeface="Courier New" charset="0"/>
                <a:sym typeface="Courier New" charset="0"/>
              </a:rPr>
              <a:t>                        </a:t>
            </a:r>
            <a:r>
              <a:rPr lang="en-US" altLang="x-none" sz="500">
                <a:solidFill>
                  <a:srgbClr val="000000"/>
                </a:solidFill>
                <a:latin typeface="Courier New Bold" charset="0"/>
                <a:ea typeface="Courier New Bold" charset="0"/>
                <a:cs typeface="Courier New Bold" charset="0"/>
                <a:sym typeface="Courier New Bold" charset="0"/>
              </a:rPr>
              <a:t>1 1 1 1 1 1 1 1 1 1 2 2 2 2 2 2 2 2 2 2 3 3</a:t>
            </a:r>
          </a:p>
          <a:p>
            <a:pPr marL="39688" algn="ctr" eaLnBrk="1" hangingPunct="1">
              <a:lnSpc>
                <a:spcPct val="50000"/>
              </a:lnSpc>
              <a:spcBef>
                <a:spcPts val="188"/>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500">
                <a:solidFill>
                  <a:srgbClr val="000000"/>
                </a:solidFill>
                <a:latin typeface="Courier New Bold" charset="0"/>
                <a:ea typeface="Courier New Bold" charset="0"/>
                <a:cs typeface="Courier New Bold" charset="0"/>
                <a:sym typeface="Courier New Bold" charset="0"/>
              </a:rPr>
              <a:t>    0 1 2 3 4 5 6 7 8 9 0 1 2 3 4 5 6 7 8 9 0 1 2 3 4 5 6 7 8 9 0 1</a:t>
            </a:r>
          </a:p>
          <a:p>
            <a:pPr marL="39688" algn="ctr" eaLnBrk="1" hangingPunct="1">
              <a:lnSpc>
                <a:spcPct val="50000"/>
              </a:lnSpc>
              <a:spcBef>
                <a:spcPts val="188"/>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500">
                <a:solidFill>
                  <a:srgbClr val="000000"/>
                </a:solidFill>
                <a:latin typeface="Courier New Bold" charset="0"/>
                <a:ea typeface="Courier New Bold" charset="0"/>
                <a:cs typeface="Courier New Bold" charset="0"/>
                <a:sym typeface="Courier New Bold" charset="0"/>
              </a:rPr>
              <a:t>   +-+-+-+-+-+-+-+-+-+-+-+-+-+-+-+-+-+-+-+-+-+-+-+-+-+-+-+-+-+-+-+-+</a:t>
            </a:r>
          </a:p>
          <a:p>
            <a:pPr marL="39688" algn="ctr" eaLnBrk="1" hangingPunct="1">
              <a:lnSpc>
                <a:spcPct val="50000"/>
              </a:lnSpc>
              <a:spcBef>
                <a:spcPts val="188"/>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500">
                <a:solidFill>
                  <a:srgbClr val="000000"/>
                </a:solidFill>
                <a:latin typeface="Courier New Bold" charset="0"/>
                <a:ea typeface="Courier New Bold" charset="0"/>
                <a:cs typeface="Courier New Bold" charset="0"/>
                <a:sym typeface="Courier New Bold" charset="0"/>
              </a:rPr>
              <a:t>   |             flags             |    protocol   |   algorithm   |</a:t>
            </a:r>
          </a:p>
          <a:p>
            <a:pPr marL="39688" algn="ctr" eaLnBrk="1" hangingPunct="1">
              <a:lnSpc>
                <a:spcPct val="50000"/>
              </a:lnSpc>
              <a:spcBef>
                <a:spcPts val="188"/>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500">
                <a:solidFill>
                  <a:srgbClr val="000000"/>
                </a:solidFill>
                <a:latin typeface="Courier New Bold" charset="0"/>
                <a:ea typeface="Courier New Bold" charset="0"/>
                <a:cs typeface="Courier New Bold" charset="0"/>
                <a:sym typeface="Courier New Bold" charset="0"/>
              </a:rPr>
              <a:t>   +-+-+-+-+-+-+-+-+-+-+-+-+-+-+-+-+-+-+-+-+-+-+-+-+-+-+-+-+-+-+-+-+</a:t>
            </a:r>
          </a:p>
          <a:p>
            <a:pPr marL="39688" algn="ctr" eaLnBrk="1" hangingPunct="1">
              <a:lnSpc>
                <a:spcPct val="50000"/>
              </a:lnSpc>
              <a:spcBef>
                <a:spcPts val="188"/>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500">
                <a:solidFill>
                  <a:srgbClr val="000000"/>
                </a:solidFill>
                <a:latin typeface="Courier New Bold" charset="0"/>
                <a:ea typeface="Courier New Bold" charset="0"/>
                <a:cs typeface="Courier New Bold" charset="0"/>
                <a:sym typeface="Courier New Bold" charset="0"/>
              </a:rPr>
              <a:t>   |                                                               /</a:t>
            </a:r>
          </a:p>
          <a:p>
            <a:pPr marL="39688" algn="ctr" eaLnBrk="1" hangingPunct="1">
              <a:lnSpc>
                <a:spcPct val="50000"/>
              </a:lnSpc>
              <a:spcBef>
                <a:spcPts val="188"/>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500">
                <a:solidFill>
                  <a:srgbClr val="000000"/>
                </a:solidFill>
                <a:latin typeface="Courier New Bold" charset="0"/>
                <a:ea typeface="Courier New Bold" charset="0"/>
                <a:cs typeface="Courier New Bold" charset="0"/>
                <a:sym typeface="Courier New Bold" charset="0"/>
              </a:rPr>
              <a:t>   /                          public key                           /</a:t>
            </a:r>
          </a:p>
          <a:p>
            <a:pPr marL="39688" algn="ctr" eaLnBrk="1" hangingPunct="1">
              <a:lnSpc>
                <a:spcPct val="50000"/>
              </a:lnSpc>
              <a:spcBef>
                <a:spcPts val="188"/>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500">
                <a:solidFill>
                  <a:srgbClr val="000000"/>
                </a:solidFill>
                <a:latin typeface="Courier New Bold" charset="0"/>
                <a:ea typeface="Courier New Bold" charset="0"/>
                <a:cs typeface="Courier New Bold" charset="0"/>
                <a:sym typeface="Courier New Bold" charset="0"/>
              </a:rPr>
              <a:t>   /                                                               /</a:t>
            </a:r>
          </a:p>
          <a:p>
            <a:pPr marL="39688" algn="ctr" eaLnBrk="1" hangingPunct="1">
              <a:lnSpc>
                <a:spcPct val="50000"/>
              </a:lnSpc>
              <a:spcBef>
                <a:spcPts val="188"/>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500">
                <a:solidFill>
                  <a:srgbClr val="000000"/>
                </a:solidFill>
                <a:latin typeface="Courier New Bold" charset="0"/>
                <a:ea typeface="Courier New Bold" charset="0"/>
                <a:cs typeface="Courier New Bold" charset="0"/>
                <a:sym typeface="Courier New Bold" charset="0"/>
              </a:rPr>
              <a:t>   +-+-+-+-+-+-+-+-+-+-+-+-+-+-+-+-+-+-+-+-+-+-+-+-+-+-+-+-+-+-+-+-|</a:t>
            </a:r>
          </a:p>
          <a:p>
            <a:pPr marL="39688" eaLnBrk="1" hangingPunct="1">
              <a:lnSpc>
                <a:spcPct val="50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a:solidFill>
                  <a:srgbClr val="000000"/>
                </a:solidFill>
                <a:latin typeface="Times" charset="0"/>
                <a:ea typeface="Times" charset="0"/>
                <a:cs typeface="Times" charset="0"/>
                <a:sym typeface="Times" charset="0"/>
              </a:rPr>
              <a:t>Flags:</a:t>
            </a:r>
          </a:p>
          <a:p>
            <a:pPr marL="39688" eaLnBrk="1" hangingPunct="1">
              <a:lnSpc>
                <a:spcPct val="80000"/>
              </a:lnSpc>
              <a:spcBef>
                <a:spcPts val="263"/>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a:solidFill>
                  <a:srgbClr val="000000"/>
                </a:solidFill>
                <a:latin typeface="Times" charset="0"/>
                <a:ea typeface="Times" charset="0"/>
                <a:cs typeface="Times" charset="0"/>
                <a:sym typeface="Times" charset="0"/>
              </a:rPr>
              <a:t>       </a:t>
            </a:r>
            <a:r>
              <a:rPr lang="en-US" altLang="x-none" sz="700">
                <a:solidFill>
                  <a:srgbClr val="000000"/>
                </a:solidFill>
                <a:latin typeface="Wingdings" charset="2"/>
                <a:ea typeface="Wingdings" charset="2"/>
                <a:cs typeface="Wingdings" charset="2"/>
                <a:sym typeface="Wingdings" charset="2"/>
              </a:rPr>
              <a:t></a:t>
            </a:r>
            <a:endParaRPr lang="en-US" altLang="x-none" sz="1400">
              <a:latin typeface="Lucida Grande" charset="0"/>
              <a:ea typeface="Lucida Grande" charset="0"/>
              <a:cs typeface="Lucida Grande" charset="0"/>
              <a:sym typeface="Lucida Grande" charset="0"/>
            </a:endParaRPr>
          </a:p>
          <a:p>
            <a:pPr marL="39688" eaLnBrk="1" hangingPunct="1">
              <a:lnSpc>
                <a:spcPct val="50000"/>
              </a:lnSpc>
              <a:spcBef>
                <a:spcPts val="263"/>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700">
                <a:solidFill>
                  <a:srgbClr val="000000"/>
                </a:solidFill>
                <a:latin typeface="Wingdings" charset="2"/>
                <a:ea typeface="Wingdings" charset="2"/>
                <a:cs typeface="Wingdings" charset="2"/>
                <a:sym typeface="Wingdings" charset="2"/>
              </a:rPr>
              <a:t></a:t>
            </a:r>
          </a:p>
          <a:p>
            <a:pPr marL="39688" eaLnBrk="1" hangingPunct="1">
              <a:lnSpc>
                <a:spcPct val="50000"/>
              </a:lnSpc>
              <a:spcBef>
                <a:spcPts val="263"/>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700">
                <a:solidFill>
                  <a:srgbClr val="000000"/>
                </a:solidFill>
                <a:latin typeface="Wingdings" charset="2"/>
                <a:ea typeface="Wingdings" charset="2"/>
                <a:cs typeface="Wingdings" charset="2"/>
                <a:sym typeface="Wingdings" charset="2"/>
              </a:rPr>
              <a:t></a:t>
            </a:r>
          </a:p>
          <a:p>
            <a:pPr marL="39688" eaLnBrk="1" hangingPunct="1">
              <a:lnSpc>
                <a:spcPct val="50000"/>
              </a:lnSpc>
              <a:spcBef>
                <a:spcPts val="263"/>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700">
                <a:solidFill>
                  <a:srgbClr val="000000"/>
                </a:solidFill>
                <a:latin typeface="Wingdings" charset="2"/>
                <a:ea typeface="Wingdings" charset="2"/>
                <a:cs typeface="Wingdings" charset="2"/>
                <a:sym typeface="Wingdings" charset="2"/>
              </a:rPr>
              <a:t></a:t>
            </a:r>
          </a:p>
          <a:p>
            <a:pPr marL="39688" eaLnBrk="1" hangingPunct="1">
              <a:lnSpc>
                <a:spcPct val="50000"/>
              </a:lnSpc>
              <a:spcBef>
                <a:spcPts val="263"/>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sz="700">
              <a:solidFill>
                <a:srgbClr val="000000"/>
              </a:solidFill>
              <a:latin typeface="Wingdings" charset="2"/>
              <a:ea typeface="Wingdings" charset="2"/>
              <a:cs typeface="Wingdings" charset="2"/>
              <a:sym typeface="Wingdings" charset="2"/>
            </a:endParaRPr>
          </a:p>
          <a:p>
            <a:pPr marL="39688" eaLnBrk="1" hangingPunct="1">
              <a:lnSpc>
                <a:spcPct val="5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1000">
                <a:solidFill>
                  <a:srgbClr val="000000"/>
                </a:solidFill>
                <a:latin typeface="Times" charset="0"/>
                <a:ea typeface="Times" charset="0"/>
                <a:cs typeface="Times" charset="0"/>
                <a:sym typeface="Times" charset="0"/>
              </a:rPr>
              <a:t>When dealing with ZONE data NAMTYPE is set to 01.</a:t>
            </a:r>
          </a:p>
          <a:p>
            <a:pPr marL="39688" eaLnBrk="1" hangingPunct="1">
              <a:lnSpc>
                <a:spcPct val="5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1000">
                <a:solidFill>
                  <a:srgbClr val="000000"/>
                </a:solidFill>
                <a:latin typeface="Times" charset="0"/>
                <a:ea typeface="Times" charset="0"/>
                <a:cs typeface="Times" charset="0"/>
                <a:sym typeface="Times" charset="0"/>
              </a:rPr>
              <a:t>If bit 0 and 1 are both 0 then the key can be used for authentication and confidentiality.  DNSSEC normally sets these two bits to 0.</a:t>
            </a:r>
          </a:p>
          <a:p>
            <a:pPr marL="39688" eaLnBrk="1" hangingPunct="1">
              <a:lnSpc>
                <a:spcPct val="5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sz="1000">
              <a:solidFill>
                <a:srgbClr val="000000"/>
              </a:solidFill>
              <a:latin typeface="Times" charset="0"/>
              <a:ea typeface="Times" charset="0"/>
              <a:cs typeface="Times" charset="0"/>
              <a:sym typeface="Times" charset="0"/>
            </a:endParaRPr>
          </a:p>
          <a:p>
            <a:pPr marL="39688" eaLnBrk="1" hangingPunct="1">
              <a:lnSpc>
                <a:spcPct val="5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1000">
                <a:solidFill>
                  <a:srgbClr val="000000"/>
                </a:solidFill>
                <a:latin typeface="Times" charset="0"/>
                <a:ea typeface="Times" charset="0"/>
                <a:cs typeface="Times" charset="0"/>
                <a:sym typeface="Times" charset="0"/>
              </a:rPr>
              <a:t>If bit 0 and 1 are set, then there is NO key and the RR stops after the algorithm octet.</a:t>
            </a:r>
          </a:p>
          <a:p>
            <a:pPr marL="39688" eaLnBrk="1" hangingPunct="1">
              <a:lnSpc>
                <a:spcPct val="5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1000">
                <a:solidFill>
                  <a:srgbClr val="000000"/>
                </a:solidFill>
                <a:latin typeface="Times" charset="0"/>
                <a:ea typeface="Times" charset="0"/>
                <a:cs typeface="Times" charset="0"/>
                <a:sym typeface="Times" charset="0"/>
              </a:rPr>
              <a:t>Flags 0XC100 = 49408 </a:t>
            </a:r>
          </a:p>
          <a:p>
            <a:pPr marL="39688" eaLnBrk="1" hangingPunct="1">
              <a:lnSpc>
                <a:spcPct val="5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sz="1000">
              <a:solidFill>
                <a:srgbClr val="000000"/>
              </a:solidFill>
              <a:latin typeface="Times" charset="0"/>
              <a:ea typeface="Times" charset="0"/>
              <a:cs typeface="Times" charset="0"/>
              <a:sym typeface="Times" charset="0"/>
            </a:endParaRPr>
          </a:p>
          <a:p>
            <a:pPr marL="39688" eaLnBrk="1" hangingPunct="1">
              <a:lnSpc>
                <a:spcPct val="5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1000">
                <a:solidFill>
                  <a:srgbClr val="000000"/>
                </a:solidFill>
                <a:latin typeface="Times" charset="0"/>
                <a:ea typeface="Times" charset="0"/>
                <a:cs typeface="Times" charset="0"/>
                <a:sym typeface="Times" charset="0"/>
              </a:rPr>
              <a:t>Protocol: For DNSSEC the protocol is 3. IPSEC would have 4 in the protocol field.</a:t>
            </a:r>
          </a:p>
          <a:p>
            <a:pPr marL="39688" eaLnBrk="1" hangingPunct="1">
              <a:lnSpc>
                <a:spcPct val="5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sz="1000">
              <a:solidFill>
                <a:srgbClr val="000000"/>
              </a:solidFill>
              <a:latin typeface="Times" charset="0"/>
              <a:ea typeface="Times" charset="0"/>
              <a:cs typeface="Times" charset="0"/>
              <a:sym typeface="Times" charset="0"/>
            </a:endParaRPr>
          </a:p>
          <a:p>
            <a:pPr marL="39688" eaLnBrk="1" hangingPunct="1">
              <a:lnSpc>
                <a:spcPct val="8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1000">
                <a:solidFill>
                  <a:srgbClr val="000000"/>
                </a:solidFill>
                <a:latin typeface="Times" charset="0"/>
                <a:ea typeface="Times" charset="0"/>
                <a:cs typeface="Times" charset="0"/>
                <a:sym typeface="Times" charset="0"/>
              </a:rPr>
              <a:t>Algorithm:	 1     RSA/MD5 [RFC 2537]</a:t>
            </a:r>
          </a:p>
          <a:p>
            <a:pPr marL="39688" eaLnBrk="1" hangingPunct="1">
              <a:lnSpc>
                <a:spcPct val="8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1000">
                <a:solidFill>
                  <a:srgbClr val="000000"/>
                </a:solidFill>
                <a:latin typeface="Times" charset="0"/>
                <a:ea typeface="Times" charset="0"/>
                <a:cs typeface="Times" charset="0"/>
                <a:sym typeface="Times" charset="0"/>
              </a:rPr>
              <a:t>    	 2     Diffie-Hellman [RFC 2539] - optional, key only</a:t>
            </a:r>
          </a:p>
          <a:p>
            <a:pPr marL="39688" eaLnBrk="1" hangingPunct="1">
              <a:lnSpc>
                <a:spcPct val="8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1000">
                <a:solidFill>
                  <a:srgbClr val="000000"/>
                </a:solidFill>
                <a:latin typeface="Times" charset="0"/>
                <a:ea typeface="Times" charset="0"/>
                <a:cs typeface="Times" charset="0"/>
                <a:sym typeface="Times" charset="0"/>
              </a:rPr>
              <a:t>     	 3     DSA [RFC 2536] – Mandatory in implementations</a:t>
            </a:r>
          </a:p>
          <a:p>
            <a:pPr marL="39688" eaLnBrk="1" hangingPunct="1">
              <a:lnSpc>
                <a:spcPct val="8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1000">
                <a:solidFill>
                  <a:srgbClr val="000000"/>
                </a:solidFill>
                <a:latin typeface="Times" charset="0"/>
                <a:ea typeface="Times" charset="0"/>
                <a:cs typeface="Times" charset="0"/>
                <a:sym typeface="Times" charset="0"/>
              </a:rPr>
              <a:t>     	 4     reserved for elliptic curve crypto</a:t>
            </a:r>
          </a:p>
          <a:p>
            <a:pPr marL="39688" eaLnBrk="1" hangingPunct="1">
              <a:lnSpc>
                <a:spcPct val="80000"/>
              </a:lnSpc>
              <a:spcBef>
                <a:spcPts val="37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1000">
                <a:solidFill>
                  <a:srgbClr val="000000"/>
                </a:solidFill>
                <a:latin typeface="Times" charset="0"/>
                <a:ea typeface="Times" charset="0"/>
                <a:cs typeface="Times" charset="0"/>
                <a:sym typeface="Times" charset="0"/>
              </a:rPr>
              <a:t> 	 5     RSA/SHA1 [RFC3110] – Mandatory in implementations</a:t>
            </a:r>
          </a:p>
          <a:p>
            <a:pPr marL="39688" eaLnBrk="1" hangingPunct="1">
              <a:lnSpc>
                <a:spcPct val="50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a:solidFill>
                <a:srgbClr val="000000"/>
              </a:solidFill>
              <a:latin typeface="Times" charset="0"/>
              <a:ea typeface="Times" charset="0"/>
              <a:cs typeface="Times" charset="0"/>
              <a:sym typeface="Times" charset="0"/>
            </a:endParaRPr>
          </a:p>
          <a:p>
            <a:pPr marL="39688" eaLnBrk="1" hangingPunct="1">
              <a:lnSpc>
                <a:spcPct val="50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a:solidFill>
                  <a:srgbClr val="000000"/>
                </a:solidFill>
                <a:latin typeface="Times" charset="0"/>
                <a:ea typeface="Times" charset="0"/>
                <a:cs typeface="Times" charset="0"/>
                <a:sym typeface="Times" charset="0"/>
              </a:rPr>
              <a:t>There are developments to restrict the use of KEYs to DNSSEC only. So only allow protocol 3 and drop some of the flags see: draft-ietf-dnsext--restrict-key-for-dnssec-??.txt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p:cNvSpPr>
            <a:spLocks noGrp="1" noRot="1" noChangeAspect="1" noChangeArrowheads="1"/>
          </p:cNvSpPr>
          <p:nvPr>
            <p:ph type="sldImg"/>
          </p:nvPr>
        </p:nvSpPr>
        <p:spPr>
          <a:solidFill>
            <a:srgbClr val="FFFFFF"/>
          </a:solidFill>
          <a:ln/>
        </p:spPr>
      </p:sp>
      <p:sp>
        <p:nvSpPr>
          <p:cNvPr id="27650" name="Rectangle 2"/>
          <p:cNvSpPr>
            <a:spLocks noGrp="1" noChangeArrowheads="1"/>
          </p:cNvSpPr>
          <p:nvPr>
            <p:ph type="body" idx="1"/>
          </p:nvPr>
        </p:nvSpPr>
        <p:spPr>
          <a:ln/>
        </p:spPr>
        <p:txBody>
          <a:bodyPr/>
          <a:lstStyle/>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a:solidFill>
                <a:srgbClr val="000000"/>
              </a:solidFill>
              <a:latin typeface="Times" charset="0"/>
              <a:ea typeface="Times" charset="0"/>
              <a:cs typeface="Times" charset="0"/>
              <a:sym typeface="Times" charset="0"/>
            </a:endParaRPr>
          </a:p>
          <a:p>
            <a:pPr marL="39688" eaLnBrk="1" hangingPunct="1">
              <a:lnSpc>
                <a:spcPct val="95000"/>
              </a:lnSpc>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a:solidFill>
                  <a:srgbClr val="000000"/>
                </a:solidFill>
                <a:latin typeface="Times" charset="0"/>
                <a:ea typeface="Times" charset="0"/>
                <a:cs typeface="Times" charset="0"/>
                <a:sym typeface="Times" charset="0"/>
              </a:rPr>
              <a:t>                                                     </a:t>
            </a:r>
            <a:r>
              <a:rPr lang="en-US" altLang="x-none" sz="600">
                <a:solidFill>
                  <a:srgbClr val="000000"/>
                </a:solidFill>
                <a:latin typeface="Courier New" charset="0"/>
                <a:ea typeface="Courier New" charset="0"/>
                <a:cs typeface="Courier New" charset="0"/>
                <a:sym typeface="Courier New" charset="0"/>
              </a:rPr>
              <a:t>1 1 1 1 1 1 1 1 1 1 2 2 2 2 2 2 2 2 2 2 3 3</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0 1 2 3 4 5 6 7 8 9 0 1 2 3 4 5 6 7 8 9 0 1 2 3 4 5 6 7 8 9 0 1</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type covered           |  algorithm    |     labels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original TTL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signature expiration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signature inception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key  tag           |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signer's name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signature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sz="600">
              <a:solidFill>
                <a:srgbClr val="000000"/>
              </a:solidFill>
              <a:latin typeface="Courier New" charset="0"/>
              <a:ea typeface="Courier New" charset="0"/>
              <a:cs typeface="Courier New" charset="0"/>
              <a:sym typeface="Courier New" charset="0"/>
            </a:endParaRP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sz="600">
              <a:solidFill>
                <a:srgbClr val="000000"/>
              </a:solidFill>
              <a:latin typeface="Courier New" charset="0"/>
              <a:ea typeface="Courier New" charset="0"/>
              <a:cs typeface="Courier New" charset="0"/>
              <a:sym typeface="Courier New" charset="0"/>
            </a:endParaRP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sz="600">
              <a:solidFill>
                <a:srgbClr val="000000"/>
              </a:solidFill>
              <a:latin typeface="Courier New" charset="0"/>
              <a:ea typeface="Courier New" charset="0"/>
              <a:cs typeface="Courier New" charset="0"/>
              <a:sym typeface="Courier New" charset="0"/>
            </a:endParaRPr>
          </a:p>
          <a:p>
            <a:pPr marL="39688" algn="ctr"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sz="600">
              <a:solidFill>
                <a:srgbClr val="000000"/>
              </a:solidFill>
              <a:latin typeface="Courier New" charset="0"/>
              <a:ea typeface="Courier New" charset="0"/>
              <a:cs typeface="Courier New" charset="0"/>
              <a:sym typeface="Courier New" charset="0"/>
            </a:endParaRPr>
          </a:p>
          <a:p>
            <a:pPr marL="39688" eaLnBrk="1" hangingPunct="1">
              <a:lnSpc>
                <a:spcPct val="50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a:solidFill>
                  <a:srgbClr val="000000"/>
                </a:solidFill>
                <a:latin typeface="Times" charset="0"/>
                <a:ea typeface="Times" charset="0"/>
                <a:cs typeface="Times" charset="0"/>
                <a:sym typeface="Times" charset="0"/>
              </a:rPr>
              <a:t>In the example above the algorithm is type 1 (RSA), the key tag is 3122 and the signer’s name is bla.foo; Kbla.foo+001+3122 is the key used to sign. The A record that has the same label as this SIG.</a:t>
            </a:r>
          </a:p>
          <a:p>
            <a:pPr marL="39688" eaLnBrk="1" hangingPunct="1">
              <a:lnSpc>
                <a:spcPct val="50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a:solidFill>
                <a:srgbClr val="000000"/>
              </a:solidFill>
              <a:latin typeface="Times" charset="0"/>
              <a:ea typeface="Times" charset="0"/>
              <a:cs typeface="Times" charset="0"/>
              <a:sym typeface="Times" charset="0"/>
            </a:endParaRPr>
          </a:p>
          <a:p>
            <a:pPr marL="39688" eaLnBrk="1" hangingPunct="1">
              <a:lnSpc>
                <a:spcPct val="50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a:solidFill>
                  <a:srgbClr val="000000"/>
                </a:solidFill>
                <a:latin typeface="Times" charset="0"/>
                <a:ea typeface="Times" charset="0"/>
                <a:cs typeface="Times" charset="0"/>
                <a:sym typeface="Times" charset="0"/>
              </a:rPr>
              <a:t>The labels covered field is to help the resolver tell that the answer is a result of wildcard substitution.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Rot="1" noChangeAspect="1" noChangeArrowheads="1"/>
          </p:cNvSpPr>
          <p:nvPr>
            <p:ph type="sldImg"/>
          </p:nvPr>
        </p:nvSpPr>
        <p:spPr>
          <a:solidFill>
            <a:srgbClr val="FFFFFF"/>
          </a:solidFill>
          <a:ln/>
        </p:spPr>
      </p:sp>
      <p:sp>
        <p:nvSpPr>
          <p:cNvPr id="35842" name="Rectangle 2"/>
          <p:cNvSpPr>
            <a:spLocks noGrp="1" noChangeArrowheads="1"/>
          </p:cNvSpPr>
          <p:nvPr>
            <p:ph type="body" idx="1"/>
          </p:nvPr>
        </p:nvSpPr>
        <p:spPr>
          <a:ln/>
        </p:spPr>
        <p:txBody>
          <a:bodyPr/>
          <a:lstStyle/>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a:solidFill>
                  <a:srgbClr val="000000"/>
                </a:solidFill>
                <a:latin typeface="Times" charset="0"/>
                <a:ea typeface="Times" charset="0"/>
                <a:cs typeface="Times" charset="0"/>
                <a:sym typeface="Times" charset="0"/>
              </a:rPr>
              <a:t>draft-ietf-dnsext-delegation-signer-xx.txt</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a:solidFill>
                <a:srgbClr val="000000"/>
              </a:solidFill>
              <a:latin typeface="Times" charset="0"/>
              <a:ea typeface="Times" charset="0"/>
              <a:cs typeface="Times" charset="0"/>
              <a:sym typeface="Times" charset="0"/>
            </a:endParaRP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a:solidFill>
                <a:srgbClr val="000000"/>
              </a:solidFill>
              <a:latin typeface="Times" charset="0"/>
              <a:ea typeface="Times" charset="0"/>
              <a:cs typeface="Times" charset="0"/>
              <a:sym typeface="Times" charset="0"/>
            </a:endParaRP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1 1 1 1 1 1 1 1 1 1 2 2 2 2 2 2 2 2 2 2 3 3</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0 1 2 3 4 5 6 7 8 9 0 1 2 3 4 5 6 7 8 9 0 1 2 3 4 5 6 7 8 9 0 1</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type covered           |  algorithm    |  digest type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SHA-1 digest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20 bytes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                                                               | </a:t>
            </a:r>
          </a:p>
          <a:p>
            <a:pPr marL="39688" eaLnBrk="1" hangingPunct="1">
              <a:spcBef>
                <a:spcPts val="225"/>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sz="600">
                <a:solidFill>
                  <a:srgbClr val="000000"/>
                </a:solidFill>
                <a:latin typeface="Courier New" charset="0"/>
                <a:ea typeface="Courier New" charset="0"/>
                <a:cs typeface="Courier New" charset="0"/>
                <a:sym typeface="Courier New" charset="0"/>
              </a:rPr>
              <a:t>      +-+-+-+-+-+-+-+-+-+-+-+-+-+-+-+-+-+-+-+-+-+-+-+-+-+-+-+-+-+-+-+-+</a:t>
            </a:r>
          </a:p>
          <a:p>
            <a:pPr marL="39688" eaLnBrk="1" hangingPunct="1">
              <a:lnSpc>
                <a:spcPct val="50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a:solidFill>
                <a:srgbClr val="000000"/>
              </a:solidFill>
              <a:latin typeface="Times" charset="0"/>
              <a:ea typeface="Times" charset="0"/>
              <a:cs typeface="Times" charset="0"/>
              <a:sym typeface="Times" charset="0"/>
            </a:endParaRPr>
          </a:p>
          <a:p>
            <a:pPr marL="39688" eaLnBrk="1" hangingPunct="1">
              <a:lnSpc>
                <a:spcPct val="50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endParaRPr lang="en-US" altLang="x-none">
              <a:solidFill>
                <a:srgbClr val="000000"/>
              </a:solidFill>
              <a:latin typeface="Times" charset="0"/>
              <a:ea typeface="Times" charset="0"/>
              <a:cs typeface="Times" charset="0"/>
              <a:sym typeface="Times" charset="0"/>
            </a:endParaRPr>
          </a:p>
          <a:p>
            <a:pPr marL="39688" eaLnBrk="1" hangingPunct="1">
              <a:lnSpc>
                <a:spcPct val="50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Lst>
            </a:pPr>
            <a:r>
              <a:rPr lang="en-US" altLang="x-none">
                <a:solidFill>
                  <a:srgbClr val="000000"/>
                </a:solidFill>
                <a:latin typeface="Times" charset="0"/>
                <a:ea typeface="Times" charset="0"/>
                <a:cs typeface="Times" charset="0"/>
                <a:sym typeface="Times" charset="0"/>
              </a:rPr>
              <a:t>Note that the same 20 bytes hash is also used in the creation of a RSA SHA1 signature. The crypto strength of the pointer is thus comparable to the crypto strength of the signature over the key. In other words you do not weaken the chain of trust.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Grp="1" noRot="1" noChangeAspect="1" noChangeArrowheads="1"/>
          </p:cNvSpPr>
          <p:nvPr>
            <p:ph type="sldImg"/>
          </p:nvPr>
        </p:nvSpPr>
        <p:spPr>
          <a:solidFill>
            <a:srgbClr val="FFFFFF"/>
          </a:solidFill>
          <a:ln/>
        </p:spPr>
      </p:sp>
      <p:sp>
        <p:nvSpPr>
          <p:cNvPr id="41986" name="Rectangle 2"/>
          <p:cNvSpPr>
            <a:spLocks noGrp="1" noChangeArrowheads="1"/>
          </p:cNvSpPr>
          <p:nvPr>
            <p:ph type="body" idx="1"/>
          </p:nvPr>
        </p:nvSpPr>
        <p:spPr>
          <a:ln/>
        </p:spPr>
        <p:txBody>
          <a:bodyPr/>
          <a:lstStyle/>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0. Root (".") KSK is manually configured into all resolvers as "trusted key";</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1. Root zone itself contains KSK and ZSK (2983)</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2. ...  and the signature over the ZSK _with_ (by) the trusted KSK.</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3. DS record of the child ("net") is signed with the ZSK (note: italic style).</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4. DS record in the "root" zone points to the KSK of the "net" zone.</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5. With the KSK, the ZSK of the "net" zone is signed, which produces the SIG record over the KSK (by the ZSK).</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6. ZSK is also used to sign the DS record of "foo(.net)".</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All over again:</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7. DS record in he parent ("net") points to the KSK of "foo.net".</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"foo.net" has two keys: KSK and ZSK;</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8. KSK is used to sign the ZSK</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(hence, SIGnature by KSK over ZSK)</a:t>
            </a:r>
          </a:p>
          <a:p>
            <a:pPr marL="39688" eaLnBrk="1" hangingPunct="1">
              <a:lnSpc>
                <a:spcPct val="95000"/>
              </a:lnSpc>
              <a:spcBef>
                <a:spcPts val="450"/>
              </a:spcBef>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029700" algn="l"/>
                <a:tab pos="38100" algn="l"/>
                <a:tab pos="482600" algn="l"/>
                <a:tab pos="939800" algn="l"/>
                <a:tab pos="1384300" algn="l"/>
                <a:tab pos="1841500" algn="l"/>
                <a:tab pos="2286000" algn="l"/>
                <a:tab pos="2730500" algn="l"/>
                <a:tab pos="3187700" algn="l"/>
                <a:tab pos="3632200" algn="l"/>
                <a:tab pos="4076700" algn="l"/>
              </a:tabLst>
              <a:defRPr/>
            </a:pPr>
            <a:r>
              <a:rPr lang="en-US" altLang="x-none" smtClean="0">
                <a:solidFill>
                  <a:srgbClr val="000000"/>
                </a:solidFill>
                <a:latin typeface="Times" charset="0"/>
                <a:ea typeface="Times" charset="0"/>
                <a:cs typeface="Times" charset="0"/>
                <a:sym typeface="Times" charset="0"/>
              </a:rPr>
              <a:t>9. ZSK (italic) is used to sign the zone data, including the A record for "www" (hence, SIGnature by ZSK over 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https://</a:t>
            </a:r>
            <a:r>
              <a:rPr lang="en-US" dirty="0" err="1" smtClean="0"/>
              <a:t>en.wikipedia.org</a:t>
            </a:r>
            <a:r>
              <a:rPr lang="en-US" dirty="0" smtClean="0"/>
              <a:t>/wiki/</a:t>
            </a:r>
            <a:r>
              <a:rPr lang="en-US" dirty="0" err="1" smtClean="0"/>
              <a:t>List_of_Internet_top-level_domains</a:t>
            </a:r>
            <a:r>
              <a:rPr lang="en-US" dirty="0" smtClean="0"/>
              <a:t> </a:t>
            </a:r>
            <a:br>
              <a:rPr lang="en-US" dirty="0" smtClean="0"/>
            </a:br>
            <a:r>
              <a:rPr lang="en-US" dirty="0" smtClean="0"/>
              <a:t>https://</a:t>
            </a:r>
            <a:r>
              <a:rPr lang="en-US" dirty="0" err="1" smtClean="0"/>
              <a:t>en.wikipedia.org</a:t>
            </a:r>
            <a:r>
              <a:rPr lang="en-US" dirty="0" smtClean="0"/>
              <a:t>/wiki/</a:t>
            </a:r>
            <a:r>
              <a:rPr lang="en-US" dirty="0" err="1" smtClean="0"/>
              <a:t>Domain_Name_System_Security_Extensions#Deployment</a:t>
            </a:r>
            <a:r>
              <a:rPr lang="en-US" dirty="0" smtClean="0"/>
              <a:t>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97221580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18967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3975" y="2273300"/>
            <a:ext cx="1838325" cy="3568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2273300"/>
            <a:ext cx="5362575" cy="3568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7132525"/>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9344833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016850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56487653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1638300"/>
            <a:ext cx="3600450"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1638300"/>
            <a:ext cx="3600450" cy="452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4763170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899336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62646118"/>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20432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700337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7546506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00777555"/>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6942215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3975" y="177800"/>
            <a:ext cx="1838325" cy="5981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9000" y="177800"/>
            <a:ext cx="5362575" cy="5981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68265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8546917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1602007"/>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40364784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138458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137855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4087395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614761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54418164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3512964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01344104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3800729"/>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30004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65855331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784395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512158886"/>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432300" y="1384300"/>
            <a:ext cx="1936750" cy="483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21450" y="1384300"/>
            <a:ext cx="1936750" cy="4838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32918404"/>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30296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7147228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89000" y="5041900"/>
            <a:ext cx="3600450" cy="80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850" y="5041900"/>
            <a:ext cx="3600450" cy="800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0983099"/>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807804"/>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77779316"/>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595607879"/>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0343686"/>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842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84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3975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602085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146091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64132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0113086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879251139"/>
      </p:ext>
    </p:extLst>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hyperlink" Target="http://creativecommons.org/licenses/by/3.0/" TargetMode="Externa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png"/><Relationship Id="rId14" Type="http://schemas.openxmlformats.org/officeDocument/2006/relationships/image" Target="../media/image3.png"/><Relationship Id="rId15" Type="http://schemas.openxmlformats.org/officeDocument/2006/relationships/hyperlink" Target="http://creativecommons.org/licenses/by/3.0/" TargetMode="Externa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6" Type="http://schemas.openxmlformats.org/officeDocument/2006/relationships/hyperlink" Target="http://creativecommons.org/licenses/by/3.0/" TargetMode="Externa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889000" y="5041900"/>
            <a:ext cx="73533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ltLang="x-none">
                <a:sym typeface="Gill Sans" charset="0"/>
              </a:rPr>
              <a:t>Click to edit Master text styles</a:t>
            </a:r>
          </a:p>
          <a:p>
            <a:pPr lvl="1"/>
            <a:r>
              <a:rPr lang="en-US" altLang="x-none">
                <a:sym typeface="Gill Sans" charset="0"/>
              </a:rPr>
              <a:t>Second level</a:t>
            </a:r>
          </a:p>
          <a:p>
            <a:pPr lvl="2"/>
            <a:r>
              <a:rPr lang="en-US" altLang="x-none">
                <a:sym typeface="Gill Sans" charset="0"/>
              </a:rPr>
              <a:t>Third level</a:t>
            </a:r>
          </a:p>
          <a:p>
            <a:pPr lvl="3"/>
            <a:r>
              <a:rPr lang="en-US" altLang="x-none">
                <a:sym typeface="Gill Sans" charset="0"/>
              </a:rPr>
              <a:t>Fourth level</a:t>
            </a:r>
          </a:p>
          <a:p>
            <a:pPr lvl="4"/>
            <a:r>
              <a:rPr lang="en-US" altLang="x-none">
                <a:sym typeface="Gill Sans" charset="0"/>
              </a:rPr>
              <a:t>Fifth level</a:t>
            </a:r>
          </a:p>
        </p:txBody>
      </p:sp>
      <p:sp>
        <p:nvSpPr>
          <p:cNvPr id="1026" name="Rectangle 2"/>
          <p:cNvSpPr>
            <a:spLocks noGrp="1" noChangeArrowheads="1"/>
          </p:cNvSpPr>
          <p:nvPr>
            <p:ph type="title"/>
          </p:nvPr>
        </p:nvSpPr>
        <p:spPr bwMode="auto">
          <a:xfrm>
            <a:off x="889000" y="2273300"/>
            <a:ext cx="7353300" cy="232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ltLang="x-none">
                <a:sym typeface="Gill Sans" charset="0"/>
              </a:rPr>
              <a:t>Click to edit Master title style</a:t>
            </a:r>
          </a:p>
        </p:txBody>
      </p:sp>
      <p:pic>
        <p:nvPicPr>
          <p:cNvPr id="1028"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 y="-25400"/>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29"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06900" y="6194425"/>
            <a:ext cx="46418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03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9700" y="6400800"/>
            <a:ext cx="1008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6"/>
          <p:cNvSpPr>
            <a:spLocks/>
          </p:cNvSpPr>
          <p:nvPr/>
        </p:nvSpPr>
        <p:spPr bwMode="auto">
          <a:xfrm>
            <a:off x="5470525" y="6661150"/>
            <a:ext cx="36512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charset="0"/>
              </a:defRPr>
            </a:lvl1pPr>
            <a:lvl2pPr>
              <a:defRPr sz="1200">
                <a:solidFill>
                  <a:schemeClr val="tx1"/>
                </a:solidFill>
                <a:latin typeface="Times New Roman" charset="0"/>
              </a:defRPr>
            </a:lvl2pPr>
            <a:lvl3pPr>
              <a:defRPr sz="1200">
                <a:solidFill>
                  <a:schemeClr val="tx1"/>
                </a:solidFill>
                <a:latin typeface="Times New Roman" charset="0"/>
              </a:defRPr>
            </a:lvl3pPr>
            <a:lvl4pPr>
              <a:defRPr sz="1200">
                <a:solidFill>
                  <a:schemeClr val="tx1"/>
                </a:solidFill>
                <a:latin typeface="Times New Roman" charset="0"/>
              </a:defRPr>
            </a:lvl4pPr>
            <a:lvl5pPr>
              <a:defRPr sz="1200">
                <a:solidFill>
                  <a:schemeClr val="tx1"/>
                </a:solidFill>
                <a:latin typeface="Times New Roman" charset="0"/>
              </a:defRPr>
            </a:lvl5pPr>
            <a:lvl6pPr fontAlgn="base">
              <a:spcBef>
                <a:spcPct val="0"/>
              </a:spcBef>
              <a:spcAft>
                <a:spcPct val="0"/>
              </a:spcAft>
              <a:defRPr sz="1200">
                <a:solidFill>
                  <a:schemeClr val="tx1"/>
                </a:solidFill>
                <a:latin typeface="Times New Roman" charset="0"/>
              </a:defRPr>
            </a:lvl6pPr>
            <a:lvl7pPr fontAlgn="base">
              <a:spcBef>
                <a:spcPct val="0"/>
              </a:spcBef>
              <a:spcAft>
                <a:spcPct val="0"/>
              </a:spcAft>
              <a:defRPr sz="1200">
                <a:solidFill>
                  <a:schemeClr val="tx1"/>
                </a:solidFill>
                <a:latin typeface="Times New Roman" charset="0"/>
              </a:defRPr>
            </a:lvl7pPr>
            <a:lvl8pPr fontAlgn="base">
              <a:spcBef>
                <a:spcPct val="0"/>
              </a:spcBef>
              <a:spcAft>
                <a:spcPct val="0"/>
              </a:spcAft>
              <a:defRPr sz="1200">
                <a:solidFill>
                  <a:schemeClr val="tx1"/>
                </a:solidFill>
                <a:latin typeface="Times New Roman" charset="0"/>
              </a:defRPr>
            </a:lvl8pPr>
            <a:lvl9pPr fontAlgn="base">
              <a:spcBef>
                <a:spcPct val="0"/>
              </a:spcBef>
              <a:spcAft>
                <a:spcPct val="0"/>
              </a:spcAft>
              <a:defRPr sz="1200">
                <a:solidFill>
                  <a:schemeClr val="tx1"/>
                </a:solidFill>
                <a:latin typeface="Times New Roman" charset="0"/>
              </a:defRPr>
            </a:lvl9pPr>
          </a:lstStyle>
          <a:p>
            <a:pPr algn="ctr" eaLnBrk="1" hangingPunct="1">
              <a:defRPr/>
            </a:pPr>
            <a:r>
              <a:rPr lang="en-US" altLang="x-none" sz="700" smtClean="0">
                <a:solidFill>
                  <a:srgbClr val="2A5947"/>
                </a:solidFill>
                <a:latin typeface="Gill Sans" charset="0"/>
                <a:ea typeface="Gill Sans" charset="0"/>
                <a:cs typeface="Gill Sans" charset="0"/>
                <a:sym typeface="Gill Sans" charset="0"/>
              </a:rPr>
              <a:t>© 2006-2012 NLnet Labs, Licensed under a </a:t>
            </a:r>
            <a:r>
              <a:rPr lang="en-US" altLang="x-none" sz="700" u="sng" smtClean="0">
                <a:solidFill>
                  <a:srgbClr val="2A5947"/>
                </a:solidFill>
                <a:latin typeface="Gill Sans" charset="0"/>
                <a:ea typeface="Gill Sans" charset="0"/>
                <a:cs typeface="Gill Sans" charset="0"/>
                <a:sym typeface="Gill Sans" charset="0"/>
                <a:hlinkClick r:id="rId16"/>
              </a:rPr>
              <a:t>Creative Commons Attribution 3.0 Unported License</a:t>
            </a:r>
            <a:r>
              <a:rPr lang="en-US" altLang="x-none" sz="700" smtClean="0">
                <a:solidFill>
                  <a:srgbClr val="2A5947"/>
                </a:solidFill>
                <a:latin typeface="Gill Sans" charset="0"/>
                <a:ea typeface="Gill Sans" charset="0"/>
                <a:cs typeface="Gill Sans" charset="0"/>
                <a:sym typeface="Gill Sans" charset="0"/>
              </a:rPr>
              <a:t>.</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ransition/>
  <p:txStyles>
    <p:titleStyle>
      <a:lvl1pPr algn="ctr" rtl="0" eaLnBrk="0" fontAlgn="base" hangingPunct="0">
        <a:spcBef>
          <a:spcPct val="0"/>
        </a:spcBef>
        <a:spcAft>
          <a:spcPct val="0"/>
        </a:spcAft>
        <a:defRPr sz="58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9pPr>
    </p:titleStyle>
    <p:bodyStyle>
      <a:lvl1pPr algn="ctr" rtl="0" eaLnBrk="0" fontAlgn="base" hangingPunct="0">
        <a:spcBef>
          <a:spcPct val="0"/>
        </a:spcBef>
        <a:spcAft>
          <a:spcPct val="0"/>
        </a:spcAft>
        <a:defRPr sz="2400" kern="1200">
          <a:solidFill>
            <a:schemeClr val="tx1"/>
          </a:solidFill>
          <a:latin typeface="+mn-lt"/>
          <a:ea typeface="+mn-ea"/>
          <a:cs typeface="+mn-cs"/>
          <a:sym typeface="Gill Sans" charset="0"/>
        </a:defRPr>
      </a:lvl1pPr>
      <a:lvl2pPr algn="ctr" rtl="0" eaLnBrk="0" fontAlgn="base" hangingPunct="0">
        <a:spcBef>
          <a:spcPct val="0"/>
        </a:spcBef>
        <a:spcAft>
          <a:spcPct val="0"/>
        </a:spcAft>
        <a:defRPr sz="2400" kern="1200">
          <a:solidFill>
            <a:schemeClr val="tx1"/>
          </a:solidFill>
          <a:latin typeface="+mn-lt"/>
          <a:ea typeface="+mn-ea"/>
          <a:cs typeface="+mn-cs"/>
          <a:sym typeface="Gill Sans" charset="0"/>
        </a:defRPr>
      </a:lvl2pPr>
      <a:lvl3pPr algn="ctr" rtl="0" eaLnBrk="0" fontAlgn="base" hangingPunct="0">
        <a:spcBef>
          <a:spcPct val="0"/>
        </a:spcBef>
        <a:spcAft>
          <a:spcPct val="0"/>
        </a:spcAft>
        <a:defRPr sz="2400" kern="1200">
          <a:solidFill>
            <a:schemeClr val="tx1"/>
          </a:solidFill>
          <a:latin typeface="+mn-lt"/>
          <a:ea typeface="+mn-ea"/>
          <a:cs typeface="+mn-cs"/>
          <a:sym typeface="Gill Sans" charset="0"/>
        </a:defRPr>
      </a:lvl3pPr>
      <a:lvl4pPr algn="ctr" rtl="0" eaLnBrk="0" fontAlgn="base" hangingPunct="0">
        <a:spcBef>
          <a:spcPct val="0"/>
        </a:spcBef>
        <a:spcAft>
          <a:spcPct val="0"/>
        </a:spcAft>
        <a:defRPr sz="2400" kern="1200">
          <a:solidFill>
            <a:schemeClr val="tx1"/>
          </a:solidFill>
          <a:latin typeface="+mn-lt"/>
          <a:ea typeface="+mn-ea"/>
          <a:cs typeface="+mn-cs"/>
          <a:sym typeface="Gill Sans" charset="0"/>
        </a:defRPr>
      </a:lvl4pPr>
      <a:lvl5pPr algn="ctr" rtl="0" eaLnBrk="0" fontAlgn="base" hangingPunct="0">
        <a:spcBef>
          <a:spcPct val="0"/>
        </a:spcBef>
        <a:spcAft>
          <a:spcPct val="0"/>
        </a:spcAft>
        <a:defRPr sz="24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ChangeArrowheads="1"/>
          </p:cNvSpPr>
          <p:nvPr>
            <p:ph type="title"/>
          </p:nvPr>
        </p:nvSpPr>
        <p:spPr bwMode="auto">
          <a:xfrm>
            <a:off x="889000" y="177800"/>
            <a:ext cx="7353300" cy="14351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x-none">
                <a:sym typeface="Gill Sans" charset="0"/>
              </a:rPr>
              <a:t>Click to edit Master title style</a:t>
            </a:r>
          </a:p>
        </p:txBody>
      </p:sp>
      <p:sp>
        <p:nvSpPr>
          <p:cNvPr id="2050" name="Rectangle 2"/>
          <p:cNvSpPr>
            <a:spLocks noGrp="1" noChangeArrowheads="1"/>
          </p:cNvSpPr>
          <p:nvPr>
            <p:ph type="body" idx="1"/>
          </p:nvPr>
        </p:nvSpPr>
        <p:spPr bwMode="auto">
          <a:xfrm>
            <a:off x="889000" y="1638300"/>
            <a:ext cx="7353300" cy="452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0" tIns="0" rIns="0" bIns="0" numCol="1" anchor="ctr" anchorCtr="0" compatLnSpc="1">
            <a:prstTxWarp prst="textNoShape">
              <a:avLst/>
            </a:prstTxWarp>
          </a:bodyPr>
          <a:lstStyle/>
          <a:p>
            <a:pPr lvl="0"/>
            <a:r>
              <a:rPr lang="en-US" altLang="x-none">
                <a:sym typeface="Gill Sans" charset="0"/>
              </a:rPr>
              <a:t>Click to edit Master text styles</a:t>
            </a:r>
          </a:p>
          <a:p>
            <a:pPr lvl="1"/>
            <a:r>
              <a:rPr lang="en-US" altLang="x-none">
                <a:sym typeface="Gill Sans" charset="0"/>
              </a:rPr>
              <a:t>Second level</a:t>
            </a:r>
          </a:p>
          <a:p>
            <a:pPr lvl="2"/>
            <a:r>
              <a:rPr lang="en-US" altLang="x-none">
                <a:sym typeface="Gill Sans" charset="0"/>
              </a:rPr>
              <a:t>Third level</a:t>
            </a:r>
          </a:p>
          <a:p>
            <a:pPr lvl="3"/>
            <a:r>
              <a:rPr lang="en-US" altLang="x-none">
                <a:sym typeface="Gill Sans" charset="0"/>
              </a:rPr>
              <a:t>Fourth level</a:t>
            </a:r>
          </a:p>
          <a:p>
            <a:pPr lvl="4"/>
            <a:r>
              <a:rPr lang="en-US" altLang="x-none">
                <a:sym typeface="Gill Sans" charset="0"/>
              </a:rPr>
              <a:t>Fifth level</a:t>
            </a:r>
          </a:p>
        </p:txBody>
      </p:sp>
      <p:pic>
        <p:nvPicPr>
          <p:cNvPr id="2052"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6900" y="6194425"/>
            <a:ext cx="46418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053"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9700" y="6400800"/>
            <a:ext cx="1008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5"/>
          <p:cNvSpPr>
            <a:spLocks/>
          </p:cNvSpPr>
          <p:nvPr/>
        </p:nvSpPr>
        <p:spPr bwMode="auto">
          <a:xfrm>
            <a:off x="5470525" y="6661150"/>
            <a:ext cx="36512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charset="0"/>
              </a:defRPr>
            </a:lvl1pPr>
            <a:lvl2pPr>
              <a:defRPr sz="1200">
                <a:solidFill>
                  <a:schemeClr val="tx1"/>
                </a:solidFill>
                <a:latin typeface="Times New Roman" charset="0"/>
              </a:defRPr>
            </a:lvl2pPr>
            <a:lvl3pPr>
              <a:defRPr sz="1200">
                <a:solidFill>
                  <a:schemeClr val="tx1"/>
                </a:solidFill>
                <a:latin typeface="Times New Roman" charset="0"/>
              </a:defRPr>
            </a:lvl3pPr>
            <a:lvl4pPr>
              <a:defRPr sz="1200">
                <a:solidFill>
                  <a:schemeClr val="tx1"/>
                </a:solidFill>
                <a:latin typeface="Times New Roman" charset="0"/>
              </a:defRPr>
            </a:lvl4pPr>
            <a:lvl5pPr>
              <a:defRPr sz="1200">
                <a:solidFill>
                  <a:schemeClr val="tx1"/>
                </a:solidFill>
                <a:latin typeface="Times New Roman" charset="0"/>
              </a:defRPr>
            </a:lvl5pPr>
            <a:lvl6pPr fontAlgn="base">
              <a:spcBef>
                <a:spcPct val="0"/>
              </a:spcBef>
              <a:spcAft>
                <a:spcPct val="0"/>
              </a:spcAft>
              <a:defRPr sz="1200">
                <a:solidFill>
                  <a:schemeClr val="tx1"/>
                </a:solidFill>
                <a:latin typeface="Times New Roman" charset="0"/>
              </a:defRPr>
            </a:lvl6pPr>
            <a:lvl7pPr fontAlgn="base">
              <a:spcBef>
                <a:spcPct val="0"/>
              </a:spcBef>
              <a:spcAft>
                <a:spcPct val="0"/>
              </a:spcAft>
              <a:defRPr sz="1200">
                <a:solidFill>
                  <a:schemeClr val="tx1"/>
                </a:solidFill>
                <a:latin typeface="Times New Roman" charset="0"/>
              </a:defRPr>
            </a:lvl7pPr>
            <a:lvl8pPr fontAlgn="base">
              <a:spcBef>
                <a:spcPct val="0"/>
              </a:spcBef>
              <a:spcAft>
                <a:spcPct val="0"/>
              </a:spcAft>
              <a:defRPr sz="1200">
                <a:solidFill>
                  <a:schemeClr val="tx1"/>
                </a:solidFill>
                <a:latin typeface="Times New Roman" charset="0"/>
              </a:defRPr>
            </a:lvl8pPr>
            <a:lvl9pPr fontAlgn="base">
              <a:spcBef>
                <a:spcPct val="0"/>
              </a:spcBef>
              <a:spcAft>
                <a:spcPct val="0"/>
              </a:spcAft>
              <a:defRPr sz="1200">
                <a:solidFill>
                  <a:schemeClr val="tx1"/>
                </a:solidFill>
                <a:latin typeface="Times New Roman" charset="0"/>
              </a:defRPr>
            </a:lvl9pPr>
          </a:lstStyle>
          <a:p>
            <a:pPr algn="ctr" eaLnBrk="1" hangingPunct="1">
              <a:defRPr/>
            </a:pPr>
            <a:r>
              <a:rPr lang="en-US" altLang="x-none" sz="700" smtClean="0">
                <a:solidFill>
                  <a:srgbClr val="2A5947"/>
                </a:solidFill>
                <a:latin typeface="Gill Sans" charset="0"/>
                <a:ea typeface="Gill Sans" charset="0"/>
                <a:cs typeface="Gill Sans" charset="0"/>
                <a:sym typeface="Gill Sans" charset="0"/>
              </a:rPr>
              <a:t>© 2006-2012 NLnet Labs, Licensed under a </a:t>
            </a:r>
            <a:r>
              <a:rPr lang="en-US" altLang="x-none" sz="700" u="sng" smtClean="0">
                <a:solidFill>
                  <a:srgbClr val="2A5947"/>
                </a:solidFill>
                <a:latin typeface="Gill Sans" charset="0"/>
                <a:ea typeface="Gill Sans" charset="0"/>
                <a:cs typeface="Gill Sans" charset="0"/>
                <a:sym typeface="Gill Sans" charset="0"/>
                <a:hlinkClick r:id="rId15"/>
              </a:rPr>
              <a:t>Creative Commons Attribution 3.0 Unported License</a:t>
            </a:r>
            <a:r>
              <a:rPr lang="en-US" altLang="x-none" sz="700" smtClean="0">
                <a:solidFill>
                  <a:srgbClr val="2A5947"/>
                </a:solidFill>
                <a:latin typeface="Gill Sans" charset="0"/>
                <a:ea typeface="Gill Sans" charset="0"/>
                <a:cs typeface="Gill Sans" charset="0"/>
                <a:sym typeface="Gill Sans" charset="0"/>
              </a:rPr>
              <a:t>.</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p:txStyles>
    <p:titleStyle>
      <a:lvl1pPr algn="ctr" rtl="0" eaLnBrk="0" fontAlgn="base" hangingPunct="0">
        <a:spcBef>
          <a:spcPct val="0"/>
        </a:spcBef>
        <a:spcAft>
          <a:spcPct val="0"/>
        </a:spcAft>
        <a:defRPr sz="5800" kern="1200">
          <a:solidFill>
            <a:srgbClr val="275742"/>
          </a:solidFill>
          <a:latin typeface="+mj-lt"/>
          <a:ea typeface="+mj-ea"/>
          <a:cs typeface="+mj-cs"/>
          <a:sym typeface="Gill Sans" charset="0"/>
        </a:defRPr>
      </a:lvl1pPr>
      <a:lvl2pPr algn="ctr" rtl="0" eaLnBrk="0" fontAlgn="base" hangingPunct="0">
        <a:spcBef>
          <a:spcPct val="0"/>
        </a:spcBef>
        <a:spcAft>
          <a:spcPct val="0"/>
        </a:spcAft>
        <a:defRPr sz="5800">
          <a:solidFill>
            <a:srgbClr val="275742"/>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800">
          <a:solidFill>
            <a:srgbClr val="275742"/>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800">
          <a:solidFill>
            <a:srgbClr val="275742"/>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800">
          <a:solidFill>
            <a:srgbClr val="275742"/>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800">
          <a:solidFill>
            <a:srgbClr val="275742"/>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800">
          <a:solidFill>
            <a:srgbClr val="275742"/>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800">
          <a:solidFill>
            <a:srgbClr val="275742"/>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800">
          <a:solidFill>
            <a:srgbClr val="275742"/>
          </a:solidFill>
          <a:latin typeface="Gill Sans" charset="0"/>
          <a:ea typeface="ヒラギノ角ゴ ProN W3" charset="-128"/>
          <a:cs typeface="ヒラギノ角ゴ ProN W3" charset="-128"/>
          <a:sym typeface="Gill Sans" charset="0"/>
        </a:defRPr>
      </a:lvl9pPr>
    </p:titleStyle>
    <p:bodyStyle>
      <a:lvl1pPr marL="571500" indent="-254000" algn="l" rtl="0" eaLnBrk="0" fontAlgn="base" hangingPunct="0">
        <a:spcBef>
          <a:spcPts val="800"/>
        </a:spcBef>
        <a:spcAft>
          <a:spcPct val="0"/>
        </a:spcAft>
        <a:buSzPct val="100000"/>
        <a:buFont typeface="Gill Sans" charset="0"/>
        <a:buChar char="•"/>
        <a:defRPr sz="2800" kern="1200">
          <a:solidFill>
            <a:schemeClr val="tx1"/>
          </a:solidFill>
          <a:latin typeface="+mn-lt"/>
          <a:ea typeface="+mn-ea"/>
          <a:cs typeface="+mn-cs"/>
          <a:sym typeface="Gill Sans" charset="0"/>
        </a:defRPr>
      </a:lvl1pPr>
      <a:lvl2pPr marL="1016000" indent="-254000" algn="l" rtl="0" eaLnBrk="0" fontAlgn="base" hangingPunct="0">
        <a:spcBef>
          <a:spcPts val="800"/>
        </a:spcBef>
        <a:spcAft>
          <a:spcPct val="0"/>
        </a:spcAft>
        <a:buSzPct val="100000"/>
        <a:buFont typeface="Gill Sans" charset="0"/>
        <a:buChar char="•"/>
        <a:defRPr sz="2800" kern="1200">
          <a:solidFill>
            <a:schemeClr val="tx1"/>
          </a:solidFill>
          <a:latin typeface="+mn-lt"/>
          <a:ea typeface="+mn-ea"/>
          <a:cs typeface="+mn-cs"/>
          <a:sym typeface="Gill Sans" charset="0"/>
        </a:defRPr>
      </a:lvl2pPr>
      <a:lvl3pPr marL="1460500" indent="-254000" algn="l" rtl="0" eaLnBrk="0" fontAlgn="base" hangingPunct="0">
        <a:spcBef>
          <a:spcPts val="800"/>
        </a:spcBef>
        <a:spcAft>
          <a:spcPct val="0"/>
        </a:spcAft>
        <a:buSzPct val="100000"/>
        <a:buFont typeface="Gill Sans" charset="0"/>
        <a:buChar char="•"/>
        <a:defRPr sz="2800" kern="1200">
          <a:solidFill>
            <a:schemeClr val="tx1"/>
          </a:solidFill>
          <a:latin typeface="+mn-lt"/>
          <a:ea typeface="+mn-ea"/>
          <a:cs typeface="+mn-cs"/>
          <a:sym typeface="Gill Sans" charset="0"/>
        </a:defRPr>
      </a:lvl3pPr>
      <a:lvl4pPr marL="1905000" indent="-254000" algn="l" rtl="0" eaLnBrk="0" fontAlgn="base" hangingPunct="0">
        <a:spcBef>
          <a:spcPts val="800"/>
        </a:spcBef>
        <a:spcAft>
          <a:spcPct val="0"/>
        </a:spcAft>
        <a:buSzPct val="100000"/>
        <a:buFont typeface="Gill Sans" charset="0"/>
        <a:buChar char="•"/>
        <a:defRPr sz="2800" kern="1200">
          <a:solidFill>
            <a:schemeClr val="tx1"/>
          </a:solidFill>
          <a:latin typeface="+mn-lt"/>
          <a:ea typeface="+mn-ea"/>
          <a:cs typeface="+mn-cs"/>
          <a:sym typeface="Gill Sans" charset="0"/>
        </a:defRPr>
      </a:lvl4pPr>
      <a:lvl5pPr marL="2349500" indent="-254000" algn="l" rtl="0" eaLnBrk="0" fontAlgn="base" hangingPunct="0">
        <a:spcBef>
          <a:spcPts val="800"/>
        </a:spcBef>
        <a:spcAft>
          <a:spcPct val="0"/>
        </a:spcAft>
        <a:buSzPct val="100000"/>
        <a:buFont typeface="Gill Sans" charset="0"/>
        <a:buChar char="•"/>
        <a:defRPr sz="28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4" name="Picture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8100" y="-25400"/>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5"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06900" y="6194425"/>
            <a:ext cx="46418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3076"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39700" y="6400800"/>
            <a:ext cx="1008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Rectangle 4"/>
          <p:cNvSpPr>
            <a:spLocks/>
          </p:cNvSpPr>
          <p:nvPr/>
        </p:nvSpPr>
        <p:spPr bwMode="auto">
          <a:xfrm>
            <a:off x="5470525" y="6661150"/>
            <a:ext cx="36512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lvl1pPr>
              <a:defRPr sz="1200">
                <a:solidFill>
                  <a:schemeClr val="tx1"/>
                </a:solidFill>
                <a:latin typeface="Times New Roman" charset="0"/>
              </a:defRPr>
            </a:lvl1pPr>
            <a:lvl2pPr>
              <a:defRPr sz="1200">
                <a:solidFill>
                  <a:schemeClr val="tx1"/>
                </a:solidFill>
                <a:latin typeface="Times New Roman" charset="0"/>
              </a:defRPr>
            </a:lvl2pPr>
            <a:lvl3pPr>
              <a:defRPr sz="1200">
                <a:solidFill>
                  <a:schemeClr val="tx1"/>
                </a:solidFill>
                <a:latin typeface="Times New Roman" charset="0"/>
              </a:defRPr>
            </a:lvl3pPr>
            <a:lvl4pPr>
              <a:defRPr sz="1200">
                <a:solidFill>
                  <a:schemeClr val="tx1"/>
                </a:solidFill>
                <a:latin typeface="Times New Roman" charset="0"/>
              </a:defRPr>
            </a:lvl4pPr>
            <a:lvl5pPr>
              <a:defRPr sz="1200">
                <a:solidFill>
                  <a:schemeClr val="tx1"/>
                </a:solidFill>
                <a:latin typeface="Times New Roman" charset="0"/>
              </a:defRPr>
            </a:lvl5pPr>
            <a:lvl6pPr fontAlgn="base">
              <a:spcBef>
                <a:spcPct val="0"/>
              </a:spcBef>
              <a:spcAft>
                <a:spcPct val="0"/>
              </a:spcAft>
              <a:defRPr sz="1200">
                <a:solidFill>
                  <a:schemeClr val="tx1"/>
                </a:solidFill>
                <a:latin typeface="Times New Roman" charset="0"/>
              </a:defRPr>
            </a:lvl6pPr>
            <a:lvl7pPr fontAlgn="base">
              <a:spcBef>
                <a:spcPct val="0"/>
              </a:spcBef>
              <a:spcAft>
                <a:spcPct val="0"/>
              </a:spcAft>
              <a:defRPr sz="1200">
                <a:solidFill>
                  <a:schemeClr val="tx1"/>
                </a:solidFill>
                <a:latin typeface="Times New Roman" charset="0"/>
              </a:defRPr>
            </a:lvl7pPr>
            <a:lvl8pPr fontAlgn="base">
              <a:spcBef>
                <a:spcPct val="0"/>
              </a:spcBef>
              <a:spcAft>
                <a:spcPct val="0"/>
              </a:spcAft>
              <a:defRPr sz="1200">
                <a:solidFill>
                  <a:schemeClr val="tx1"/>
                </a:solidFill>
                <a:latin typeface="Times New Roman" charset="0"/>
              </a:defRPr>
            </a:lvl8pPr>
            <a:lvl9pPr fontAlgn="base">
              <a:spcBef>
                <a:spcPct val="0"/>
              </a:spcBef>
              <a:spcAft>
                <a:spcPct val="0"/>
              </a:spcAft>
              <a:defRPr sz="1200">
                <a:solidFill>
                  <a:schemeClr val="tx1"/>
                </a:solidFill>
                <a:latin typeface="Times New Roman" charset="0"/>
              </a:defRPr>
            </a:lvl9pPr>
          </a:lstStyle>
          <a:p>
            <a:pPr algn="ctr" eaLnBrk="1" hangingPunct="1">
              <a:defRPr/>
            </a:pPr>
            <a:r>
              <a:rPr lang="en-US" altLang="x-none" sz="700" smtClean="0">
                <a:solidFill>
                  <a:srgbClr val="2A5947"/>
                </a:solidFill>
                <a:latin typeface="Gill Sans" charset="0"/>
                <a:ea typeface="Gill Sans" charset="0"/>
                <a:cs typeface="Gill Sans" charset="0"/>
                <a:sym typeface="Gill Sans" charset="0"/>
              </a:rPr>
              <a:t>© 2006-2012 NLnet Labs, Licensed under a </a:t>
            </a:r>
            <a:r>
              <a:rPr lang="en-US" altLang="x-none" sz="700" u="sng" smtClean="0">
                <a:solidFill>
                  <a:srgbClr val="2A5947"/>
                </a:solidFill>
                <a:latin typeface="Gill Sans" charset="0"/>
                <a:ea typeface="Gill Sans" charset="0"/>
                <a:cs typeface="Gill Sans" charset="0"/>
                <a:sym typeface="Gill Sans" charset="0"/>
                <a:hlinkClick r:id="rId16"/>
              </a:rPr>
              <a:t>Creative Commons Attribution 3.0 Unported License</a:t>
            </a:r>
            <a:r>
              <a:rPr lang="en-US" altLang="x-none" sz="700" smtClean="0">
                <a:solidFill>
                  <a:srgbClr val="2A5947"/>
                </a:solidFill>
                <a:latin typeface="Gill Sans" charset="0"/>
                <a:ea typeface="Gill Sans" charset="0"/>
                <a:cs typeface="Gill Sans" charset="0"/>
                <a:sym typeface="Gill Sans" charset="0"/>
              </a:rPr>
              <a:t>.</a:t>
            </a: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xStyles>
    <p:titleStyle>
      <a:lvl1pPr algn="ctr" rtl="0" eaLnBrk="0" fontAlgn="base" hangingPunct="0">
        <a:spcBef>
          <a:spcPct val="0"/>
        </a:spcBef>
        <a:spcAft>
          <a:spcPct val="0"/>
        </a:spcAft>
        <a:defRPr sz="5800" kern="1200">
          <a:solidFill>
            <a:schemeClr val="tx1"/>
          </a:solidFill>
          <a:latin typeface="+mj-lt"/>
          <a:ea typeface="+mj-ea"/>
          <a:cs typeface="+mj-cs"/>
          <a:sym typeface="Gill Sans" charset="0"/>
        </a:defRPr>
      </a:lvl1pPr>
      <a:lvl2pPr algn="ctr" rtl="0" eaLnBrk="0" fontAlgn="base" hangingPunct="0">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2pPr>
      <a:lvl3pPr algn="ctr" rtl="0" eaLnBrk="0" fontAlgn="base" hangingPunct="0">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3pPr>
      <a:lvl4pPr algn="ctr" rtl="0" eaLnBrk="0" fontAlgn="base" hangingPunct="0">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4pPr>
      <a:lvl5pPr algn="ctr" rtl="0" eaLnBrk="0" fontAlgn="base" hangingPunct="0">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5pPr>
      <a:lvl6pPr marL="457200" algn="ctr" rtl="0" fontAlgn="base">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6pPr>
      <a:lvl7pPr marL="914400" algn="ctr" rtl="0" fontAlgn="base">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7pPr>
      <a:lvl8pPr marL="1371600" algn="ctr" rtl="0" fontAlgn="base">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8pPr>
      <a:lvl9pPr marL="1828800" algn="ctr" rtl="0" fontAlgn="base">
        <a:spcBef>
          <a:spcPct val="0"/>
        </a:spcBef>
        <a:spcAft>
          <a:spcPct val="0"/>
        </a:spcAft>
        <a:defRPr sz="5800">
          <a:solidFill>
            <a:schemeClr val="tx1"/>
          </a:solidFill>
          <a:latin typeface="Gill Sans" charset="0"/>
          <a:ea typeface="ヒラギノ角ゴ ProN W3" charset="-128"/>
          <a:cs typeface="ヒラギノ角ゴ ProN W3" charset="-128"/>
          <a:sym typeface="Gill Sans" charset="0"/>
        </a:defRPr>
      </a:lvl9pPr>
    </p:titleStyle>
    <p:bodyStyle>
      <a:lvl1pPr marL="889000" indent="-571500" algn="l" rtl="0" eaLnBrk="0" fontAlgn="base" hangingPunct="0">
        <a:spcBef>
          <a:spcPts val="1700"/>
        </a:spcBef>
        <a:spcAft>
          <a:spcPct val="0"/>
        </a:spcAft>
        <a:buSzPct val="171000"/>
        <a:buFont typeface="Gill Sans" charset="0"/>
        <a:buChar char="•"/>
        <a:defRPr sz="2800" kern="1200">
          <a:solidFill>
            <a:schemeClr val="tx1"/>
          </a:solidFill>
          <a:latin typeface="+mn-lt"/>
          <a:ea typeface="+mn-ea"/>
          <a:cs typeface="+mn-cs"/>
          <a:sym typeface="Gill Sans" charset="0"/>
        </a:defRPr>
      </a:lvl1pPr>
      <a:lvl2pPr marL="1333500" indent="-571500" algn="l" rtl="0" eaLnBrk="0" fontAlgn="base" hangingPunct="0">
        <a:spcBef>
          <a:spcPts val="1700"/>
        </a:spcBef>
        <a:spcAft>
          <a:spcPct val="0"/>
        </a:spcAft>
        <a:buSzPct val="171000"/>
        <a:buFont typeface="Gill Sans" charset="0"/>
        <a:buChar char="•"/>
        <a:defRPr sz="2800" kern="1200">
          <a:solidFill>
            <a:schemeClr val="tx1"/>
          </a:solidFill>
          <a:latin typeface="+mn-lt"/>
          <a:ea typeface="+mn-ea"/>
          <a:cs typeface="+mn-cs"/>
          <a:sym typeface="Gill Sans" charset="0"/>
        </a:defRPr>
      </a:lvl2pPr>
      <a:lvl3pPr marL="1778000" indent="-571500" algn="l" rtl="0" eaLnBrk="0" fontAlgn="base" hangingPunct="0">
        <a:spcBef>
          <a:spcPts val="1700"/>
        </a:spcBef>
        <a:spcAft>
          <a:spcPct val="0"/>
        </a:spcAft>
        <a:buSzPct val="171000"/>
        <a:buFont typeface="Gill Sans" charset="0"/>
        <a:buChar char="•"/>
        <a:defRPr sz="2800" kern="1200">
          <a:solidFill>
            <a:schemeClr val="tx1"/>
          </a:solidFill>
          <a:latin typeface="+mn-lt"/>
          <a:ea typeface="+mn-ea"/>
          <a:cs typeface="+mn-cs"/>
          <a:sym typeface="Gill Sans" charset="0"/>
        </a:defRPr>
      </a:lvl3pPr>
      <a:lvl4pPr marL="2222500" indent="-571500" algn="l" rtl="0" eaLnBrk="0" fontAlgn="base" hangingPunct="0">
        <a:spcBef>
          <a:spcPts val="1700"/>
        </a:spcBef>
        <a:spcAft>
          <a:spcPct val="0"/>
        </a:spcAft>
        <a:buSzPct val="171000"/>
        <a:buFont typeface="Gill Sans" charset="0"/>
        <a:buChar char="•"/>
        <a:defRPr sz="2800" kern="1200">
          <a:solidFill>
            <a:schemeClr val="tx1"/>
          </a:solidFill>
          <a:latin typeface="+mn-lt"/>
          <a:ea typeface="+mn-ea"/>
          <a:cs typeface="+mn-cs"/>
          <a:sym typeface="Gill Sans" charset="0"/>
        </a:defRPr>
      </a:lvl4pPr>
      <a:lvl5pPr marL="2667000" indent="-571500" algn="l" rtl="0" eaLnBrk="0" fontAlgn="base" hangingPunct="0">
        <a:spcBef>
          <a:spcPts val="1700"/>
        </a:spcBef>
        <a:spcAft>
          <a:spcPct val="0"/>
        </a:spcAft>
        <a:buSzPct val="171000"/>
        <a:buFont typeface="Gill Sans" charset="0"/>
        <a:buChar char="•"/>
        <a:defRPr sz="28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ChangeArrowheads="1"/>
          </p:cNvSpPr>
          <p:nvPr>
            <p:ph type="title"/>
          </p:nvPr>
        </p:nvSpPr>
        <p:spPr bwMode="auto">
          <a:xfrm>
            <a:off x="685800" y="381000"/>
            <a:ext cx="7772400" cy="10033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vert="horz" wrap="square" lIns="50800" tIns="50800" rIns="91440" bIns="50800" numCol="1" anchor="ctr" anchorCtr="0" compatLnSpc="1">
            <a:prstTxWarp prst="textNoShape">
              <a:avLst/>
            </a:prstTxWarp>
          </a:bodyPr>
          <a:lstStyle/>
          <a:p>
            <a:pPr lvl="0"/>
            <a:r>
              <a:rPr lang="en-US" altLang="x-none">
                <a:sym typeface="Gill Sans" charset="0"/>
              </a:rPr>
              <a:t>Click to edit Master title style</a:t>
            </a:r>
          </a:p>
        </p:txBody>
      </p:sp>
      <p:sp>
        <p:nvSpPr>
          <p:cNvPr id="4098" name="Rectangle 2"/>
          <p:cNvSpPr>
            <a:spLocks noGrp="1" noChangeArrowheads="1"/>
          </p:cNvSpPr>
          <p:nvPr>
            <p:ph type="body" idx="1"/>
          </p:nvPr>
        </p:nvSpPr>
        <p:spPr bwMode="auto">
          <a:xfrm>
            <a:off x="4432300" y="1384300"/>
            <a:ext cx="4025900" cy="483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91440" bIns="50800" numCol="1" anchor="t" anchorCtr="0" compatLnSpc="1">
            <a:prstTxWarp prst="textNoShape">
              <a:avLst/>
            </a:prstTxWarp>
          </a:bodyPr>
          <a:lstStyle/>
          <a:p>
            <a:pPr lvl="0"/>
            <a:r>
              <a:rPr lang="en-US" altLang="x-none">
                <a:sym typeface="Gill Sans" charset="0"/>
              </a:rPr>
              <a:t>Click to edit Master text styles</a:t>
            </a:r>
          </a:p>
          <a:p>
            <a:pPr lvl="1"/>
            <a:r>
              <a:rPr lang="en-US" altLang="x-none">
                <a:sym typeface="Gill Sans" charset="0"/>
              </a:rPr>
              <a:t>Second level</a:t>
            </a:r>
          </a:p>
          <a:p>
            <a:pPr lvl="2"/>
            <a:r>
              <a:rPr lang="en-US" altLang="x-none">
                <a:sym typeface="Gill Sans" charset="0"/>
              </a:rPr>
              <a:t>Third level</a:t>
            </a:r>
          </a:p>
          <a:p>
            <a:pPr lvl="3"/>
            <a:r>
              <a:rPr lang="en-US" altLang="x-none">
                <a:sym typeface="Gill Sans" charset="0"/>
              </a:rPr>
              <a:t>Fourth level</a:t>
            </a:r>
          </a:p>
          <a:p>
            <a:pPr lvl="4"/>
            <a:r>
              <a:rPr lang="en-US" altLang="x-none">
                <a:sym typeface="Gill Sans" charset="0"/>
              </a:rPr>
              <a:t>Fifth level</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marL="39688" algn="ctr" rtl="0" eaLnBrk="0" fontAlgn="base" hangingPunct="0">
        <a:spcBef>
          <a:spcPct val="0"/>
        </a:spcBef>
        <a:spcAft>
          <a:spcPct val="0"/>
        </a:spcAft>
        <a:defRPr sz="7200" kern="1200">
          <a:solidFill>
            <a:srgbClr val="156047"/>
          </a:solidFill>
          <a:latin typeface="+mj-lt"/>
          <a:ea typeface="+mj-ea"/>
          <a:cs typeface="+mj-cs"/>
          <a:sym typeface="Gill Sans" charset="0"/>
        </a:defRPr>
      </a:lvl1pPr>
      <a:lvl2pPr marL="39688" algn="ctr" rtl="0" eaLnBrk="0" fontAlgn="base" hangingPunct="0">
        <a:spcBef>
          <a:spcPct val="0"/>
        </a:spcBef>
        <a:spcAft>
          <a:spcPct val="0"/>
        </a:spcAft>
        <a:defRPr sz="7200">
          <a:solidFill>
            <a:srgbClr val="156047"/>
          </a:solidFill>
          <a:latin typeface="Gill Sans" charset="0"/>
          <a:ea typeface="ヒラギノ角ゴ ProN W3" charset="-128"/>
          <a:cs typeface="ヒラギノ角ゴ ProN W3" charset="-128"/>
          <a:sym typeface="Gill Sans" charset="0"/>
        </a:defRPr>
      </a:lvl2pPr>
      <a:lvl3pPr marL="39688" algn="ctr" rtl="0" eaLnBrk="0" fontAlgn="base" hangingPunct="0">
        <a:spcBef>
          <a:spcPct val="0"/>
        </a:spcBef>
        <a:spcAft>
          <a:spcPct val="0"/>
        </a:spcAft>
        <a:defRPr sz="7200">
          <a:solidFill>
            <a:srgbClr val="156047"/>
          </a:solidFill>
          <a:latin typeface="Gill Sans" charset="0"/>
          <a:ea typeface="ヒラギノ角ゴ ProN W3" charset="-128"/>
          <a:cs typeface="ヒラギノ角ゴ ProN W3" charset="-128"/>
          <a:sym typeface="Gill Sans" charset="0"/>
        </a:defRPr>
      </a:lvl3pPr>
      <a:lvl4pPr marL="39688" algn="ctr" rtl="0" eaLnBrk="0" fontAlgn="base" hangingPunct="0">
        <a:spcBef>
          <a:spcPct val="0"/>
        </a:spcBef>
        <a:spcAft>
          <a:spcPct val="0"/>
        </a:spcAft>
        <a:defRPr sz="7200">
          <a:solidFill>
            <a:srgbClr val="156047"/>
          </a:solidFill>
          <a:latin typeface="Gill Sans" charset="0"/>
          <a:ea typeface="ヒラギノ角ゴ ProN W3" charset="-128"/>
          <a:cs typeface="ヒラギノ角ゴ ProN W3" charset="-128"/>
          <a:sym typeface="Gill Sans" charset="0"/>
        </a:defRPr>
      </a:lvl4pPr>
      <a:lvl5pPr marL="39688" algn="ctr" rtl="0" eaLnBrk="0" fontAlgn="base" hangingPunct="0">
        <a:spcBef>
          <a:spcPct val="0"/>
        </a:spcBef>
        <a:spcAft>
          <a:spcPct val="0"/>
        </a:spcAft>
        <a:defRPr sz="7200">
          <a:solidFill>
            <a:srgbClr val="156047"/>
          </a:solidFill>
          <a:latin typeface="Gill Sans" charset="0"/>
          <a:ea typeface="ヒラギノ角ゴ ProN W3" charset="-128"/>
          <a:cs typeface="ヒラギノ角ゴ ProN W3" charset="-128"/>
          <a:sym typeface="Gill Sans" charset="0"/>
        </a:defRPr>
      </a:lvl5pPr>
      <a:lvl6pPr marL="496888" algn="ctr" rtl="0" fontAlgn="base">
        <a:spcBef>
          <a:spcPct val="0"/>
        </a:spcBef>
        <a:spcAft>
          <a:spcPct val="0"/>
        </a:spcAft>
        <a:defRPr sz="7200">
          <a:solidFill>
            <a:srgbClr val="156047"/>
          </a:solidFill>
          <a:latin typeface="Gill Sans" charset="0"/>
          <a:ea typeface="ヒラギノ角ゴ ProN W3" charset="-128"/>
          <a:cs typeface="ヒラギノ角ゴ ProN W3" charset="-128"/>
          <a:sym typeface="Gill Sans" charset="0"/>
        </a:defRPr>
      </a:lvl6pPr>
      <a:lvl7pPr marL="954088" algn="ctr" rtl="0" fontAlgn="base">
        <a:spcBef>
          <a:spcPct val="0"/>
        </a:spcBef>
        <a:spcAft>
          <a:spcPct val="0"/>
        </a:spcAft>
        <a:defRPr sz="7200">
          <a:solidFill>
            <a:srgbClr val="156047"/>
          </a:solidFill>
          <a:latin typeface="Gill Sans" charset="0"/>
          <a:ea typeface="ヒラギノ角ゴ ProN W3" charset="-128"/>
          <a:cs typeface="ヒラギノ角ゴ ProN W3" charset="-128"/>
          <a:sym typeface="Gill Sans" charset="0"/>
        </a:defRPr>
      </a:lvl7pPr>
      <a:lvl8pPr marL="1411288" algn="ctr" rtl="0" fontAlgn="base">
        <a:spcBef>
          <a:spcPct val="0"/>
        </a:spcBef>
        <a:spcAft>
          <a:spcPct val="0"/>
        </a:spcAft>
        <a:defRPr sz="7200">
          <a:solidFill>
            <a:srgbClr val="156047"/>
          </a:solidFill>
          <a:latin typeface="Gill Sans" charset="0"/>
          <a:ea typeface="ヒラギノ角ゴ ProN W3" charset="-128"/>
          <a:cs typeface="ヒラギノ角ゴ ProN W3" charset="-128"/>
          <a:sym typeface="Gill Sans" charset="0"/>
        </a:defRPr>
      </a:lvl8pPr>
      <a:lvl9pPr marL="1868488" algn="ctr" rtl="0" fontAlgn="base">
        <a:spcBef>
          <a:spcPct val="0"/>
        </a:spcBef>
        <a:spcAft>
          <a:spcPct val="0"/>
        </a:spcAft>
        <a:defRPr sz="7200">
          <a:solidFill>
            <a:srgbClr val="156047"/>
          </a:solidFill>
          <a:latin typeface="Gill Sans" charset="0"/>
          <a:ea typeface="ヒラギノ角ゴ ProN W3" charset="-128"/>
          <a:cs typeface="ヒラギノ角ゴ ProN W3" charset="-128"/>
          <a:sym typeface="Gill Sans" charset="0"/>
        </a:defRPr>
      </a:lvl9pPr>
    </p:titleStyle>
    <p:bodyStyle>
      <a:lvl1pPr marL="382588" indent="-342900" algn="l" rtl="0" eaLnBrk="0" fontAlgn="base" hangingPunct="0">
        <a:spcBef>
          <a:spcPts val="700"/>
        </a:spcBef>
        <a:spcAft>
          <a:spcPct val="0"/>
        </a:spcAft>
        <a:buSzPct val="100000"/>
        <a:buFont typeface="Gill Sans" charset="0"/>
        <a:buChar char="•"/>
        <a:defRPr sz="3200" kern="1200">
          <a:solidFill>
            <a:schemeClr val="tx1"/>
          </a:solidFill>
          <a:latin typeface="+mn-lt"/>
          <a:ea typeface="+mn-ea"/>
          <a:cs typeface="+mn-cs"/>
          <a:sym typeface="Gill Sans" charset="0"/>
        </a:defRPr>
      </a:lvl1pPr>
      <a:lvl2pPr marL="731838" indent="-285750" algn="l" rtl="0" eaLnBrk="0" fontAlgn="base" hangingPunct="0">
        <a:spcBef>
          <a:spcPts val="600"/>
        </a:spcBef>
        <a:spcAft>
          <a:spcPct val="0"/>
        </a:spcAft>
        <a:buSzPct val="100000"/>
        <a:buFont typeface="Gill Sans" charset="0"/>
        <a:buChar char="–"/>
        <a:defRPr sz="2800" kern="1200">
          <a:solidFill>
            <a:schemeClr val="tx1"/>
          </a:solidFill>
          <a:latin typeface="+mn-lt"/>
          <a:ea typeface="+mn-ea"/>
          <a:cs typeface="+mn-cs"/>
          <a:sym typeface="Gill Sans" charset="0"/>
        </a:defRPr>
      </a:lvl2pPr>
      <a:lvl3pPr marL="1131888" indent="-228600" algn="l" rtl="0" eaLnBrk="0" fontAlgn="base" hangingPunct="0">
        <a:spcBef>
          <a:spcPts val="600"/>
        </a:spcBef>
        <a:spcAft>
          <a:spcPct val="0"/>
        </a:spcAft>
        <a:buSzPct val="100000"/>
        <a:buFont typeface="Gill Sans" charset="0"/>
        <a:buChar char="•"/>
        <a:defRPr sz="2400" kern="1200">
          <a:solidFill>
            <a:schemeClr val="tx1"/>
          </a:solidFill>
          <a:latin typeface="+mn-lt"/>
          <a:ea typeface="+mn-ea"/>
          <a:cs typeface="+mn-cs"/>
          <a:sym typeface="Gill Sans" charset="0"/>
        </a:defRPr>
      </a:lvl3pPr>
      <a:lvl4pPr marL="1589088" indent="-228600" algn="l" rtl="0" eaLnBrk="0" fontAlgn="base" hangingPunct="0">
        <a:spcBef>
          <a:spcPts val="500"/>
        </a:spcBef>
        <a:spcAft>
          <a:spcPct val="0"/>
        </a:spcAft>
        <a:buSzPct val="100000"/>
        <a:buFont typeface="Gill Sans" charset="0"/>
        <a:buChar char="–"/>
        <a:defRPr sz="2000" kern="1200">
          <a:solidFill>
            <a:schemeClr val="tx1"/>
          </a:solidFill>
          <a:latin typeface="+mn-lt"/>
          <a:ea typeface="+mn-ea"/>
          <a:cs typeface="+mn-cs"/>
          <a:sym typeface="Gill Sans" charset="0"/>
        </a:defRPr>
      </a:lvl4pPr>
      <a:lvl5pPr marL="2046288" indent="-228600" algn="l" rtl="0" eaLnBrk="0" fontAlgn="base" hangingPunct="0">
        <a:spcBef>
          <a:spcPts val="500"/>
        </a:spcBef>
        <a:spcAft>
          <a:spcPct val="0"/>
        </a:spcAft>
        <a:buSzPct val="100000"/>
        <a:buFont typeface="Gill Sans" charset="0"/>
        <a:buChar char="»"/>
        <a:defRPr sz="2000" kern="1200">
          <a:solidFill>
            <a:schemeClr val="tx1"/>
          </a:solidFill>
          <a:latin typeface="+mn-lt"/>
          <a:ea typeface="+mn-ea"/>
          <a:cs typeface="+mn-cs"/>
          <a:sym typeface="Gill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jpeg"/><Relationship Id="rId1" Type="http://schemas.openxmlformats.org/officeDocument/2006/relationships/slideLayout" Target="../slideLayouts/slideLayout24.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hyperlink" Target="http://creativecommons.org/licenses/by/3.0/" TargetMode="External"/><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35.xml"/><Relationship Id="rId2"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s://en.wikipedia.org/wiki/TSIG" TargetMode="External"/><Relationship Id="rId3" Type="http://schemas.openxmlformats.org/officeDocument/2006/relationships/hyperlink" Target="https://tools.ietf.org/html/rfc2845"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9.png"/><Relationship Id="rId8" Type="http://schemas.openxmlformats.org/officeDocument/2006/relationships/image" Target="../media/image10.jpeg"/><Relationship Id="rId9" Type="http://schemas.openxmlformats.org/officeDocument/2006/relationships/image" Target="../media/image11.png"/><Relationship Id="rId1" Type="http://schemas.openxmlformats.org/officeDocument/2006/relationships/slideLayout" Target="../slideLayouts/slideLayout24.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10.jpeg"/><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1" Type="http://schemas.openxmlformats.org/officeDocument/2006/relationships/hyperlink" Target="https://en.wikipedia.org/wiki/GOST_(hash_function)" TargetMode="External"/><Relationship Id="rId12" Type="http://schemas.openxmlformats.org/officeDocument/2006/relationships/hyperlink" Target="https://tools.ietf.org/html/rfc5933" TargetMode="External"/><Relationship Id="rId13" Type="http://schemas.openxmlformats.org/officeDocument/2006/relationships/hyperlink" Target="https://en.wikipedia.org/wiki/Elliptic_Curve_DSA" TargetMode="External"/><Relationship Id="rId14" Type="http://schemas.openxmlformats.org/officeDocument/2006/relationships/hyperlink" Target="https://tools.ietf.org/html/rfc6605" TargetMode="External"/><Relationship Id="rId1" Type="http://schemas.openxmlformats.org/officeDocument/2006/relationships/slideLayout" Target="../slideLayouts/slideLayout13.xml"/><Relationship Id="rId2" Type="http://schemas.openxmlformats.org/officeDocument/2006/relationships/hyperlink" Target="https://en.wikipedia.org/wiki/RSA_(algorithm)" TargetMode="External"/><Relationship Id="rId3" Type="http://schemas.openxmlformats.org/officeDocument/2006/relationships/hyperlink" Target="https://en.wikipedia.org/wiki/MD5" TargetMode="External"/><Relationship Id="rId4" Type="http://schemas.openxmlformats.org/officeDocument/2006/relationships/hyperlink" Target="https://en.wikipedia.org/wiki/Digital_Signature_Algorithm" TargetMode="External"/><Relationship Id="rId5" Type="http://schemas.openxmlformats.org/officeDocument/2006/relationships/hyperlink" Target="https://en.wikipedia.org/wiki/SHA-1" TargetMode="External"/><Relationship Id="rId6" Type="http://schemas.openxmlformats.org/officeDocument/2006/relationships/hyperlink" Target="https://tools.ietf.org/html/rfc3110" TargetMode="External"/><Relationship Id="rId7" Type="http://schemas.openxmlformats.org/officeDocument/2006/relationships/hyperlink" Target="https://tools.ietf.org/html/rfc5155" TargetMode="External"/><Relationship Id="rId8" Type="http://schemas.openxmlformats.org/officeDocument/2006/relationships/hyperlink" Target="https://en.wikipedia.org/wiki/SHA-2" TargetMode="External"/><Relationship Id="rId9" Type="http://schemas.openxmlformats.org/officeDocument/2006/relationships/hyperlink" Target="https://tools.ietf.org/html/rfc5702" TargetMode="External"/><Relationship Id="rId10" Type="http://schemas.openxmlformats.org/officeDocument/2006/relationships/hyperlink" Target="https://en.wikipedia.org/wiki/GOS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762000" y="990600"/>
            <a:ext cx="7772400" cy="1717675"/>
          </a:xfrm>
        </p:spPr>
        <p:txBody>
          <a:bodyPr rIns="39200"/>
          <a:lstStyle/>
          <a:p>
            <a:pPr marL="38100" eaLnBrk="1" hangingPunct="1">
              <a:tabLst>
                <a:tab pos="38100" algn="l"/>
                <a:tab pos="482600" algn="l"/>
                <a:tab pos="939800" algn="l"/>
                <a:tab pos="1384300" algn="l"/>
                <a:tab pos="1828800" algn="l"/>
                <a:tab pos="2286000" algn="l"/>
                <a:tab pos="2730500" algn="l"/>
                <a:tab pos="3187700" algn="l"/>
                <a:tab pos="3632200" algn="l"/>
                <a:tab pos="4076700" algn="l"/>
                <a:tab pos="4533900" algn="l"/>
                <a:tab pos="4978400" algn="l"/>
                <a:tab pos="5422900" algn="l"/>
                <a:tab pos="5880100" algn="l"/>
                <a:tab pos="6324600" algn="l"/>
                <a:tab pos="6781800" algn="l"/>
                <a:tab pos="7226300" algn="l"/>
                <a:tab pos="7670800" algn="l"/>
                <a:tab pos="8128000" algn="l"/>
                <a:tab pos="8572500" algn="l"/>
                <a:tab pos="9017000" algn="l"/>
                <a:tab pos="9182100" algn="l"/>
              </a:tabLst>
              <a:defRPr/>
            </a:pPr>
            <a:r>
              <a:rPr lang="en-US" altLang="x-none" smtClean="0"/>
              <a:t>CSE 4095</a:t>
            </a:r>
          </a:p>
        </p:txBody>
      </p:sp>
      <p:sp>
        <p:nvSpPr>
          <p:cNvPr id="6146" name="Rectangle 2"/>
          <p:cNvSpPr>
            <a:spLocks noGrp="1" noChangeArrowheads="1"/>
          </p:cNvSpPr>
          <p:nvPr>
            <p:ph type="body" idx="1"/>
          </p:nvPr>
        </p:nvSpPr>
        <p:spPr>
          <a:xfrm>
            <a:off x="914400" y="4114800"/>
            <a:ext cx="6934200" cy="3602038"/>
          </a:xfrm>
        </p:spPr>
        <p:txBody>
          <a:bodyPr rIns="39200"/>
          <a:lstStyle/>
          <a:p>
            <a:pPr marL="495300" lvl="1" eaLnBrk="1" hangingPunct="1">
              <a:tabLst>
                <a:tab pos="495300" algn="l"/>
                <a:tab pos="939800" algn="l"/>
                <a:tab pos="1397000" algn="l"/>
                <a:tab pos="1841500" algn="l"/>
                <a:tab pos="2286000" algn="l"/>
                <a:tab pos="2743200" algn="l"/>
                <a:tab pos="3187700" algn="l"/>
                <a:tab pos="3644900" algn="l"/>
                <a:tab pos="4089400" algn="l"/>
                <a:tab pos="4533900" algn="l"/>
                <a:tab pos="4991100" algn="l"/>
                <a:tab pos="5435600" algn="l"/>
                <a:tab pos="5880100" algn="l"/>
                <a:tab pos="6337300" algn="l"/>
                <a:tab pos="6781800" algn="l"/>
                <a:tab pos="7239000" algn="l"/>
                <a:tab pos="7683500" algn="l"/>
                <a:tab pos="8128000" algn="l"/>
                <a:tab pos="8585200" algn="l"/>
                <a:tab pos="9029700" algn="l"/>
                <a:tab pos="9474200" algn="l"/>
                <a:tab pos="10096500" algn="l"/>
              </a:tabLst>
            </a:pPr>
            <a:r>
              <a:rPr lang="en-US" altLang="x-none" sz="2700"/>
              <a:t>Lecture 20 DNS Sec</a:t>
            </a:r>
            <a:br>
              <a:rPr lang="en-US" altLang="x-none" sz="2700"/>
            </a:br>
            <a:r>
              <a:rPr lang="en-US" altLang="x-none" sz="2700"/>
              <a:t/>
            </a:r>
            <a:br>
              <a:rPr lang="en-US" altLang="x-none" sz="2700"/>
            </a:br>
            <a:r>
              <a:rPr lang="en-US" altLang="x-none" sz="2700"/>
              <a:t/>
            </a:r>
            <a:br>
              <a:rPr lang="en-US" altLang="x-none" sz="2700"/>
            </a:br>
            <a:r>
              <a:rPr lang="en-US" altLang="x-none" sz="2700"/>
              <a:t/>
            </a:r>
            <a:br>
              <a:rPr lang="en-US" altLang="x-none" sz="2700"/>
            </a:br>
            <a:r>
              <a:rPr lang="en-US" altLang="x-none" sz="2700"/>
              <a:t/>
            </a:r>
            <a:br>
              <a:rPr lang="en-US" altLang="x-none" sz="2700"/>
            </a:br>
            <a:r>
              <a:rPr lang="en-US" altLang="x-none" sz="2700"/>
              <a:t>Slides adapted from Olag Kampman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ph type="title"/>
          </p:nvPr>
        </p:nvSpPr>
        <p:spPr/>
        <p:txBody>
          <a:bodyPr/>
          <a:lstStyle/>
          <a:p>
            <a:pPr eaLnBrk="1" hangingPunct="1">
              <a:defRPr/>
            </a:pPr>
            <a:r>
              <a:rPr lang="en-US" altLang="x-none" sz="5000" smtClean="0"/>
              <a:t>Signing is done per Zone</a:t>
            </a:r>
          </a:p>
        </p:txBody>
      </p:sp>
      <p:sp>
        <p:nvSpPr>
          <p:cNvPr id="21506" name="Rectangle 2"/>
          <p:cNvSpPr>
            <a:spLocks noGrp="1" noChangeArrowheads="1"/>
          </p:cNvSpPr>
          <p:nvPr>
            <p:ph type="body" idx="1"/>
          </p:nvPr>
        </p:nvSpPr>
        <p:spPr/>
        <p:txBody>
          <a:bodyPr/>
          <a:lstStyle/>
          <a:p>
            <a:pPr eaLnBrk="1" hangingPunct="1">
              <a:defRPr/>
            </a:pPr>
            <a:r>
              <a:rPr lang="en-US" altLang="x-none" smtClean="0"/>
              <a:t>Each zone has one or more key-pairs for signing</a:t>
            </a:r>
          </a:p>
          <a:p>
            <a:pPr eaLnBrk="1" hangingPunct="1">
              <a:defRPr/>
            </a:pPr>
            <a:r>
              <a:rPr lang="en-US" altLang="x-none" smtClean="0"/>
              <a:t>If you have the public keys from a zone you can validate signatures made with the corresponding private keys</a:t>
            </a:r>
          </a:p>
          <a:p>
            <a:pPr eaLnBrk="1" hangingPunct="1">
              <a:defRPr/>
            </a:pPr>
            <a:r>
              <a:rPr lang="en-US" altLang="x-none" smtClean="0"/>
              <a:t>However, signing a complete zone does not scale</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ph type="title"/>
          </p:nvPr>
        </p:nvSpPr>
        <p:spPr>
          <a:xfrm>
            <a:off x="685800" y="381000"/>
            <a:ext cx="7775575" cy="1600200"/>
          </a:xfrm>
        </p:spPr>
        <p:txBody>
          <a:bodyPr rIns="39200"/>
          <a:lstStyle/>
          <a:p>
            <a:pPr marL="38100" eaLnBrk="1" hangingPunct="1">
              <a:tabLst>
                <a:tab pos="38100" algn="l"/>
                <a:tab pos="482600" algn="l"/>
                <a:tab pos="939800" algn="l"/>
                <a:tab pos="1384300" algn="l"/>
                <a:tab pos="1828800" algn="l"/>
                <a:tab pos="2286000" algn="l"/>
                <a:tab pos="2730500" algn="l"/>
                <a:tab pos="3187700" algn="l"/>
                <a:tab pos="3632200" algn="l"/>
                <a:tab pos="4076700" algn="l"/>
                <a:tab pos="4533900" algn="l"/>
                <a:tab pos="4978400" algn="l"/>
                <a:tab pos="5422900" algn="l"/>
                <a:tab pos="5880100" algn="l"/>
                <a:tab pos="6324600" algn="l"/>
                <a:tab pos="6781800" algn="l"/>
                <a:tab pos="7226300" algn="l"/>
                <a:tab pos="7670800" algn="l"/>
                <a:tab pos="8128000" algn="l"/>
                <a:tab pos="8572500" algn="l"/>
                <a:tab pos="9017000" algn="l"/>
                <a:tab pos="9182100" algn="l"/>
              </a:tabLst>
              <a:defRPr/>
            </a:pPr>
            <a:r>
              <a:rPr lang="en-US" altLang="x-none" smtClean="0"/>
              <a:t>RRs and RRSets</a:t>
            </a:r>
          </a:p>
        </p:txBody>
      </p:sp>
      <p:sp>
        <p:nvSpPr>
          <p:cNvPr id="22530" name="Rectangle 2"/>
          <p:cNvSpPr>
            <a:spLocks noGrp="1" noChangeArrowheads="1"/>
          </p:cNvSpPr>
          <p:nvPr>
            <p:ph type="body" idx="1"/>
          </p:nvPr>
        </p:nvSpPr>
        <p:spPr>
          <a:xfrm>
            <a:off x="687388" y="1981200"/>
            <a:ext cx="7772400" cy="4216400"/>
          </a:xfrm>
        </p:spPr>
        <p:txBody>
          <a:bodyPr rIns="39200"/>
          <a:lstStyle/>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600"/>
              <a:t>Resource Record:</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200"/>
              <a:t>name  			TTL 	class   type 	rdata</a:t>
            </a:r>
          </a:p>
          <a:p>
            <a:pPr marL="1181100" lvl="2" indent="-228600" eaLnBrk="1" hangingPunct="1">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1800">
                <a:latin typeface="Courier New Bold" charset="0"/>
                <a:ea typeface="Courier New Bold" charset="0"/>
                <a:cs typeface="Courier New Bold" charset="0"/>
                <a:sym typeface="Courier New Bold" charset="0"/>
              </a:rPr>
              <a:t>www.nlnetlabs.nl. </a:t>
            </a:r>
            <a:r>
              <a:rPr lang="en-US" altLang="x-none" sz="1800">
                <a:latin typeface="Courier New Bold" charset="0"/>
                <a:ea typeface="ヒラギノ角ゴ ProN W6" charset="-128"/>
                <a:cs typeface="ヒラギノ角ゴ ProN W6" charset="-128"/>
                <a:sym typeface="Courier New Bold" charset="0"/>
              </a:rPr>
              <a:t>	</a:t>
            </a:r>
            <a:r>
              <a:rPr lang="en-US" altLang="x-none" sz="1800">
                <a:latin typeface="Courier New Bold" charset="0"/>
                <a:ea typeface="Courier New Bold" charset="0"/>
                <a:cs typeface="Courier New Bold" charset="0"/>
                <a:sym typeface="Courier New Bold" charset="0"/>
              </a:rPr>
              <a:t>7200 </a:t>
            </a:r>
            <a:r>
              <a:rPr lang="en-US" altLang="x-none" sz="1800">
                <a:latin typeface="Courier New Bold" charset="0"/>
                <a:ea typeface="ヒラギノ角ゴ ProN W6" charset="-128"/>
                <a:cs typeface="ヒラギノ角ゴ ProN W6" charset="-128"/>
                <a:sym typeface="Courier New Bold" charset="0"/>
              </a:rPr>
              <a:t>	</a:t>
            </a:r>
            <a:r>
              <a:rPr lang="en-US" altLang="x-none" sz="1800">
                <a:latin typeface="Courier New Bold" charset="0"/>
                <a:ea typeface="Courier New Bold" charset="0"/>
                <a:cs typeface="Courier New Bold" charset="0"/>
                <a:sym typeface="Courier New Bold" charset="0"/>
              </a:rPr>
              <a:t>IN</a:t>
            </a:r>
            <a:r>
              <a:rPr lang="en-US" altLang="x-none" sz="1800">
                <a:latin typeface="Courier New Bold" charset="0"/>
                <a:ea typeface="ヒラギノ角ゴ ProN W6" charset="-128"/>
                <a:cs typeface="ヒラギノ角ゴ ProN W6" charset="-128"/>
                <a:sym typeface="Courier New Bold" charset="0"/>
              </a:rPr>
              <a:t>	</a:t>
            </a:r>
            <a:r>
              <a:rPr lang="en-US" altLang="x-none" sz="1800">
                <a:latin typeface="Courier New Bold" charset="0"/>
                <a:ea typeface="Courier New Bold" charset="0"/>
                <a:cs typeface="Courier New Bold" charset="0"/>
                <a:sym typeface="Courier New Bold" charset="0"/>
              </a:rPr>
              <a:t>A </a:t>
            </a:r>
            <a:r>
              <a:rPr lang="en-US" altLang="x-none" sz="1800">
                <a:latin typeface="Courier New Bold" charset="0"/>
                <a:ea typeface="ヒラギノ角ゴ ProN W6" charset="-128"/>
                <a:cs typeface="ヒラギノ角ゴ ProN W6" charset="-128"/>
                <a:sym typeface="Courier New Bold" charset="0"/>
              </a:rPr>
              <a:t>	</a:t>
            </a:r>
            <a:r>
              <a:rPr lang="en-US" altLang="x-none" sz="1800">
                <a:latin typeface="Courier New Bold" charset="0"/>
                <a:ea typeface="Courier New Bold" charset="0"/>
                <a:cs typeface="Courier New Bold" charset="0"/>
                <a:sym typeface="Courier New Bold" charset="0"/>
              </a:rPr>
              <a:t>192.168.10.3</a:t>
            </a:r>
            <a:endParaRPr lang="en-US" altLang="x-none" sz="1800">
              <a:latin typeface="Courier New Bold" charset="0"/>
              <a:ea typeface="ヒラギノ角ゴ ProN W6" charset="-128"/>
              <a:cs typeface="ヒラギノ角ゴ ProN W6" charset="-128"/>
              <a:sym typeface="Courier New Bold" charset="0"/>
            </a:endParaRPr>
          </a:p>
          <a:p>
            <a:pPr marL="381000" indent="-342900" eaLnBrk="1" hangingPunct="1">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endParaRPr lang="en-US" altLang="x-none" sz="1600">
              <a:latin typeface="Courier New Bold" charset="0"/>
              <a:ea typeface="ヒラギノ角ゴ ProN W6" charset="-128"/>
              <a:cs typeface="ヒラギノ角ゴ ProN W6" charset="-128"/>
              <a:sym typeface="Courier New Bold" charset="0"/>
            </a:endParaRP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600"/>
              <a:t>RRset: RRs with same name, class and type:</a:t>
            </a:r>
          </a:p>
          <a:p>
            <a:pPr marL="1181100" lvl="2" indent="-228600" eaLnBrk="1" hangingPunct="1">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1700">
                <a:latin typeface="Courier New Bold" charset="0"/>
                <a:ea typeface="Courier New Bold" charset="0"/>
                <a:cs typeface="Courier New Bold" charset="0"/>
                <a:sym typeface="Courier New Bold" charset="0"/>
              </a:rPr>
              <a:t>www.nlnetlabs.nl. </a:t>
            </a:r>
            <a:r>
              <a:rPr lang="en-US" altLang="x-none" sz="1700">
                <a:latin typeface="Courier New Bold" charset="0"/>
                <a:ea typeface="ヒラギノ角ゴ ProN W6" charset="-128"/>
                <a:cs typeface="ヒラギノ角ゴ ProN W6" charset="-128"/>
                <a:sym typeface="Courier New Bold" charset="0"/>
              </a:rPr>
              <a:t>	</a:t>
            </a:r>
            <a:r>
              <a:rPr lang="en-US" altLang="x-none" sz="1700">
                <a:latin typeface="Courier New Bold" charset="0"/>
                <a:ea typeface="Courier New Bold" charset="0"/>
                <a:cs typeface="Courier New Bold" charset="0"/>
                <a:sym typeface="Courier New Bold" charset="0"/>
              </a:rPr>
              <a:t>7200</a:t>
            </a:r>
            <a:r>
              <a:rPr lang="en-US" altLang="x-none" sz="1700">
                <a:latin typeface="Courier New Bold" charset="0"/>
                <a:ea typeface="ヒラギノ角ゴ ProN W6" charset="-128"/>
                <a:cs typeface="ヒラギノ角ゴ ProN W6" charset="-128"/>
                <a:sym typeface="Courier New Bold" charset="0"/>
              </a:rPr>
              <a:t>	</a:t>
            </a:r>
            <a:r>
              <a:rPr lang="en-US" altLang="x-none" sz="1700">
                <a:latin typeface="Courier New Bold" charset="0"/>
                <a:ea typeface="Courier New Bold" charset="0"/>
                <a:cs typeface="Courier New Bold" charset="0"/>
                <a:sym typeface="Courier New Bold" charset="0"/>
              </a:rPr>
              <a:t>IN </a:t>
            </a:r>
            <a:r>
              <a:rPr lang="en-US" altLang="x-none" sz="1700">
                <a:latin typeface="Courier New Bold" charset="0"/>
                <a:ea typeface="ヒラギノ角ゴ ProN W6" charset="-128"/>
                <a:cs typeface="ヒラギノ角ゴ ProN W6" charset="-128"/>
                <a:sym typeface="Courier New Bold" charset="0"/>
              </a:rPr>
              <a:t>	</a:t>
            </a:r>
            <a:r>
              <a:rPr lang="en-US" altLang="x-none" sz="1700">
                <a:latin typeface="Courier New Bold" charset="0"/>
                <a:ea typeface="Courier New Bold" charset="0"/>
                <a:cs typeface="Courier New Bold" charset="0"/>
                <a:sym typeface="Courier New Bold" charset="0"/>
              </a:rPr>
              <a:t>A</a:t>
            </a:r>
            <a:r>
              <a:rPr lang="en-US" altLang="x-none" sz="1700">
                <a:latin typeface="Courier New Bold" charset="0"/>
                <a:ea typeface="ヒラギノ角ゴ ProN W6" charset="-128"/>
                <a:cs typeface="ヒラギノ角ゴ ProN W6" charset="-128"/>
                <a:sym typeface="Courier New Bold" charset="0"/>
              </a:rPr>
              <a:t>	</a:t>
            </a:r>
            <a:r>
              <a:rPr lang="en-US" altLang="x-none" sz="1700">
                <a:latin typeface="Courier New Bold" charset="0"/>
                <a:ea typeface="Courier New Bold" charset="0"/>
                <a:cs typeface="Courier New Bold" charset="0"/>
                <a:sym typeface="Courier New Bold" charset="0"/>
              </a:rPr>
              <a:t>192.168.10.3</a:t>
            </a:r>
            <a:endParaRPr lang="en-US" altLang="x-none" sz="1700">
              <a:latin typeface="Courier New Bold" charset="0"/>
              <a:ea typeface="ヒラギノ角ゴ ProN W6" charset="-128"/>
              <a:cs typeface="ヒラギノ角ゴ ProN W6" charset="-128"/>
              <a:sym typeface="Courier New Bold" charset="0"/>
            </a:endParaRPr>
          </a:p>
          <a:p>
            <a:pPr marL="3051175" lvl="4" indent="-228600" eaLnBrk="1" hangingPunct="1">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1700">
                <a:latin typeface="Courier New Bold" charset="0"/>
                <a:ea typeface="ヒラギノ角ゴ ProN W6" charset="-128"/>
                <a:cs typeface="ヒラギノ角ゴ ProN W6" charset="-128"/>
                <a:sym typeface="Courier New Bold" charset="0"/>
              </a:rPr>
              <a:t>					</a:t>
            </a:r>
            <a:r>
              <a:rPr lang="en-US" altLang="x-none" sz="1700">
                <a:latin typeface="Courier New Bold" charset="0"/>
                <a:ea typeface="Courier New Bold" charset="0"/>
                <a:cs typeface="Courier New Bold" charset="0"/>
                <a:sym typeface="Courier New Bold" charset="0"/>
              </a:rPr>
              <a:t>A</a:t>
            </a:r>
            <a:r>
              <a:rPr lang="en-US" altLang="x-none" sz="1700">
                <a:latin typeface="Courier New Bold" charset="0"/>
                <a:ea typeface="ヒラギノ角ゴ ProN W6" charset="-128"/>
                <a:cs typeface="ヒラギノ角ゴ ProN W6" charset="-128"/>
                <a:sym typeface="Courier New Bold" charset="0"/>
              </a:rPr>
              <a:t>	</a:t>
            </a:r>
            <a:r>
              <a:rPr lang="en-US" altLang="x-none" sz="1700">
                <a:latin typeface="Courier New Bold" charset="0"/>
                <a:ea typeface="Courier New Bold" charset="0"/>
                <a:cs typeface="Courier New Bold" charset="0"/>
                <a:sym typeface="Courier New Bold" charset="0"/>
              </a:rPr>
              <a:t>10.0.0.3</a:t>
            </a:r>
            <a:endParaRPr lang="en-US" altLang="x-none" sz="1700">
              <a:latin typeface="Courier New Bold" charset="0"/>
              <a:ea typeface="ヒラギノ角ゴ ProN W6" charset="-128"/>
              <a:cs typeface="ヒラギノ角ゴ ProN W6" charset="-128"/>
              <a:sym typeface="Courier New Bold" charset="0"/>
            </a:endParaRPr>
          </a:p>
          <a:p>
            <a:pPr marL="3051175" lvl="4" indent="-228600" eaLnBrk="1" hangingPunct="1">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1700">
                <a:latin typeface="Courier New Bold" charset="0"/>
                <a:ea typeface="ヒラギノ角ゴ ProN W6" charset="-128"/>
                <a:cs typeface="ヒラギノ角ゴ ProN W6" charset="-128"/>
                <a:sym typeface="Courier New Bold" charset="0"/>
              </a:rPr>
              <a:t>					</a:t>
            </a:r>
            <a:r>
              <a:rPr lang="en-US" altLang="x-none" sz="1700">
                <a:latin typeface="Courier New Bold" charset="0"/>
                <a:ea typeface="Courier New Bold" charset="0"/>
                <a:cs typeface="Courier New Bold" charset="0"/>
                <a:sym typeface="Courier New Bold" charset="0"/>
              </a:rPr>
              <a:t>A</a:t>
            </a:r>
            <a:r>
              <a:rPr lang="en-US" altLang="x-none" sz="1700">
                <a:latin typeface="Courier New Bold" charset="0"/>
                <a:ea typeface="ヒラギノ角ゴ ProN W6" charset="-128"/>
                <a:cs typeface="ヒラギノ角ゴ ProN W6" charset="-128"/>
                <a:sym typeface="Courier New Bold" charset="0"/>
              </a:rPr>
              <a:t>	</a:t>
            </a:r>
            <a:r>
              <a:rPr lang="en-US" altLang="x-none" sz="1700">
                <a:latin typeface="Courier New Bold" charset="0"/>
                <a:ea typeface="Courier New Bold" charset="0"/>
                <a:cs typeface="Courier New Bold" charset="0"/>
                <a:sym typeface="Courier New Bold" charset="0"/>
              </a:rPr>
              <a:t>172.25.215.2</a:t>
            </a:r>
            <a:endParaRPr lang="en-US" altLang="x-none" sz="1700">
              <a:latin typeface="Courier New Bold" charset="0"/>
              <a:ea typeface="ヒラギノ角ゴ ProN W6" charset="-128"/>
              <a:cs typeface="ヒラギノ角ゴ ProN W6" charset="-128"/>
              <a:sym typeface="Courier New Bold" charset="0"/>
            </a:endParaRPr>
          </a:p>
          <a:p>
            <a:pPr marL="1181100" lvl="2" indent="-228600" eaLnBrk="1" hangingPunct="1">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endParaRPr lang="en-US" altLang="x-none" sz="1400">
              <a:latin typeface="Courier New Bold" charset="0"/>
              <a:ea typeface="ヒラギノ角ゴ ProN W6" charset="-128"/>
              <a:cs typeface="ヒラギノ角ゴ ProN W6" charset="-128"/>
              <a:sym typeface="Courier New Bold" charset="0"/>
            </a:endParaRP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600"/>
              <a:t>RRsets are the atomic data units in the DNS</a:t>
            </a: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600"/>
              <a:t>RRsets are signed, not the individual RRs</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ph type="title"/>
          </p:nvPr>
        </p:nvSpPr>
        <p:spPr/>
        <p:txBody>
          <a:bodyPr/>
          <a:lstStyle/>
          <a:p>
            <a:pPr eaLnBrk="1" hangingPunct="1">
              <a:defRPr/>
            </a:pPr>
            <a:r>
              <a:rPr lang="en-US" altLang="x-none" smtClean="0"/>
              <a:t>DNSKEY RDATA</a:t>
            </a:r>
          </a:p>
        </p:txBody>
      </p:sp>
      <p:sp>
        <p:nvSpPr>
          <p:cNvPr id="23554" name="Rectangle 2"/>
          <p:cNvSpPr>
            <a:spLocks noGrp="1" noChangeArrowheads="1"/>
          </p:cNvSpPr>
          <p:nvPr>
            <p:ph type="body" idx="1"/>
          </p:nvPr>
        </p:nvSpPr>
        <p:spPr>
          <a:xfrm>
            <a:off x="152400" y="1498600"/>
            <a:ext cx="7353300" cy="2641600"/>
          </a:xfrm>
        </p:spPr>
        <p:txBody>
          <a:bodyPr/>
          <a:lstStyle/>
          <a:p>
            <a:pPr eaLnBrk="1" hangingPunct="1">
              <a:defRPr/>
            </a:pPr>
            <a:r>
              <a:rPr lang="en-US" altLang="x-none" smtClean="0"/>
              <a:t>16 bits: FLAGS</a:t>
            </a:r>
          </a:p>
          <a:p>
            <a:pPr eaLnBrk="1" hangingPunct="1">
              <a:defRPr/>
            </a:pPr>
            <a:r>
              <a:rPr lang="en-US" altLang="x-none" smtClean="0"/>
              <a:t>8 bits: protocol</a:t>
            </a:r>
          </a:p>
          <a:p>
            <a:pPr eaLnBrk="1" hangingPunct="1">
              <a:defRPr/>
            </a:pPr>
            <a:r>
              <a:rPr lang="en-US" altLang="x-none" smtClean="0"/>
              <a:t>8 bits: algorithm</a:t>
            </a:r>
          </a:p>
          <a:p>
            <a:pPr eaLnBrk="1" hangingPunct="1">
              <a:defRPr/>
            </a:pPr>
            <a:r>
              <a:rPr lang="en-US" altLang="x-none" smtClean="0"/>
              <a:t>N*32 bits: public key</a:t>
            </a:r>
          </a:p>
        </p:txBody>
      </p:sp>
      <p:sp>
        <p:nvSpPr>
          <p:cNvPr id="18435" name="Rectangle 3"/>
          <p:cNvSpPr>
            <a:spLocks/>
          </p:cNvSpPr>
          <p:nvPr/>
        </p:nvSpPr>
        <p:spPr bwMode="auto">
          <a:xfrm>
            <a:off x="217488" y="4306888"/>
            <a:ext cx="85058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68580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a:defRPr sz="2400">
                <a:solidFill>
                  <a:srgbClr val="000000"/>
                </a:solidFill>
                <a:latin typeface="Times New Roman" charset="0"/>
                <a:ea typeface="ヒラギノ明朝 ProN W3" charset="-128"/>
                <a:cs typeface="ヒラギノ明朝 ProN W3" charset="-128"/>
                <a:sym typeface="Times New Roman" charset="0"/>
              </a:defRPr>
            </a:lvl5pPr>
            <a:lvl6pPr marL="2514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r>
              <a:rPr lang="en-US" altLang="x-none" sz="2800" b="1">
                <a:solidFill>
                  <a:schemeClr val="tx1"/>
                </a:solidFill>
                <a:latin typeface="Courier" charset="0"/>
                <a:ea typeface="Courier" charset="0"/>
                <a:cs typeface="Courier" charset="0"/>
                <a:sym typeface="Courier" charset="0"/>
              </a:rPr>
              <a:t>nlnetlabs.nl. 3600 IN DNSKEY	256 3 5 (</a:t>
            </a:r>
          </a:p>
          <a:p>
            <a:pPr lvl="4" eaLnBrk="1" hangingPunct="1"/>
            <a:r>
              <a:rPr lang="en-US" altLang="x-none" sz="2800" b="1">
                <a:solidFill>
                  <a:schemeClr val="tx1"/>
                </a:solidFill>
                <a:latin typeface="Courier" charset="0"/>
                <a:ea typeface="Courier" charset="0"/>
                <a:cs typeface="Courier" charset="0"/>
                <a:sym typeface="Courier" charset="0"/>
              </a:rPr>
              <a:t>AQOvhvXXU61Pr8sCwELcqqq1g4JJ</a:t>
            </a:r>
          </a:p>
          <a:p>
            <a:pPr lvl="1" eaLnBrk="1" hangingPunct="1"/>
            <a:r>
              <a:rPr lang="en-US" altLang="x-none" sz="2800" b="1">
                <a:solidFill>
                  <a:schemeClr val="tx1"/>
                </a:solidFill>
                <a:latin typeface="Courier" charset="0"/>
                <a:ea typeface="Courier" charset="0"/>
                <a:cs typeface="Courier" charset="0"/>
                <a:sym typeface="Courier" charset="0"/>
              </a:rPr>
              <a:t>		CALG4C9EtraBKVd+vGIF/unwigfLOA</a:t>
            </a:r>
          </a:p>
          <a:p>
            <a:pPr lvl="1" eaLnBrk="1" hangingPunct="1"/>
            <a:r>
              <a:rPr lang="en-US" altLang="x-none" sz="2800" b="1">
                <a:solidFill>
                  <a:schemeClr val="tx1"/>
                </a:solidFill>
                <a:latin typeface="Courier" charset="0"/>
                <a:ea typeface="Courier" charset="0"/>
                <a:cs typeface="Courier" charset="0"/>
                <a:sym typeface="Courier" charset="0"/>
              </a:rPr>
              <a:t>		O3nHp/cgGrG6gJYe8OWKYNgq3kDChN)</a:t>
            </a:r>
          </a:p>
        </p:txBody>
      </p:sp>
      <p:sp>
        <p:nvSpPr>
          <p:cNvPr id="23556" name="Rectangle 4"/>
          <p:cNvSpPr>
            <a:spLocks/>
          </p:cNvSpPr>
          <p:nvPr/>
        </p:nvSpPr>
        <p:spPr bwMode="auto">
          <a:xfrm>
            <a:off x="6519863" y="4378325"/>
            <a:ext cx="660400" cy="330200"/>
          </a:xfrm>
          <a:prstGeom prst="rect">
            <a:avLst/>
          </a:prstGeom>
          <a:solidFill>
            <a:srgbClr val="2A5947">
              <a:alpha val="50195"/>
            </a:srgbClr>
          </a:solidFill>
          <a:ln>
            <a:noFill/>
          </a:ln>
          <a:extLst>
            <a:ext uri="{91240B29-F687-4F45-9708-019B960494DF}">
              <a14:hiddenLine xmlns:a14="http://schemas.microsoft.com/office/drawing/2010/main" w="25400">
                <a:solidFill>
                  <a:schemeClr val="tx1">
                    <a:alpha val="50195"/>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23557" name="Rectangle 5"/>
          <p:cNvSpPr>
            <a:spLocks/>
          </p:cNvSpPr>
          <p:nvPr/>
        </p:nvSpPr>
        <p:spPr bwMode="auto">
          <a:xfrm>
            <a:off x="7340600" y="4378325"/>
            <a:ext cx="292100" cy="330200"/>
          </a:xfrm>
          <a:prstGeom prst="rect">
            <a:avLst/>
          </a:prstGeom>
          <a:solidFill>
            <a:srgbClr val="2A5947">
              <a:alpha val="50195"/>
            </a:srgbClr>
          </a:solidFill>
          <a:ln>
            <a:noFill/>
          </a:ln>
          <a:extLst>
            <a:ext uri="{91240B29-F687-4F45-9708-019B960494DF}">
              <a14:hiddenLine xmlns:a14="http://schemas.microsoft.com/office/drawing/2010/main" w="25400">
                <a:solidFill>
                  <a:schemeClr val="tx1">
                    <a:alpha val="50195"/>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23558" name="Rectangle 6"/>
          <p:cNvSpPr>
            <a:spLocks/>
          </p:cNvSpPr>
          <p:nvPr/>
        </p:nvSpPr>
        <p:spPr bwMode="auto">
          <a:xfrm>
            <a:off x="7823200" y="4378325"/>
            <a:ext cx="292100" cy="330200"/>
          </a:xfrm>
          <a:prstGeom prst="rect">
            <a:avLst/>
          </a:prstGeom>
          <a:solidFill>
            <a:srgbClr val="2A5947">
              <a:alpha val="50195"/>
            </a:srgbClr>
          </a:solidFill>
          <a:ln>
            <a:noFill/>
          </a:ln>
          <a:extLst>
            <a:ext uri="{91240B29-F687-4F45-9708-019B960494DF}">
              <a14:hiddenLine xmlns:a14="http://schemas.microsoft.com/office/drawing/2010/main" w="25400">
                <a:solidFill>
                  <a:schemeClr val="tx1">
                    <a:alpha val="50195"/>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23559" name="Rectangle 7"/>
          <p:cNvSpPr>
            <a:spLocks/>
          </p:cNvSpPr>
          <p:nvPr/>
        </p:nvSpPr>
        <p:spPr bwMode="auto">
          <a:xfrm>
            <a:off x="1752600" y="4800600"/>
            <a:ext cx="7162800" cy="1219200"/>
          </a:xfrm>
          <a:prstGeom prst="rect">
            <a:avLst/>
          </a:prstGeom>
          <a:solidFill>
            <a:srgbClr val="2A5947">
              <a:alpha val="50195"/>
            </a:srgbClr>
          </a:solidFill>
          <a:ln>
            <a:noFill/>
          </a:ln>
          <a:extLst>
            <a:ext uri="{91240B29-F687-4F45-9708-019B960494DF}">
              <a14:hiddenLine xmlns:a14="http://schemas.microsoft.com/office/drawing/2010/main" w="25400">
                <a:solidFill>
                  <a:schemeClr val="tx1">
                    <a:alpha val="50195"/>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355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3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animBg="1"/>
      <p:bldP spid="23557" grpId="0" animBg="1"/>
      <p:bldP spid="23558" grpId="0" animBg="1"/>
      <p:bldP spid="235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body" idx="1"/>
          </p:nvPr>
        </p:nvSpPr>
        <p:spPr>
          <a:xfrm>
            <a:off x="138113" y="1139825"/>
            <a:ext cx="8091487" cy="1816100"/>
          </a:xfrm>
        </p:spPr>
        <p:txBody>
          <a:bodyPr rIns="41360"/>
          <a:lstStyle/>
          <a:p>
            <a:pPr marL="384175" indent="-342900" eaLnBrk="1" hangingPunct="1">
              <a:lnSpc>
                <a:spcPct val="90000"/>
              </a:lnSpc>
              <a:buClr>
                <a:srgbClr val="000000"/>
              </a:buCl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 pos="482600" algn="l"/>
                <a:tab pos="939800" algn="l"/>
                <a:tab pos="1384300" algn="l"/>
                <a:tab pos="1841500" algn="l"/>
                <a:tab pos="2286000" algn="l"/>
                <a:tab pos="2730500" algn="l"/>
                <a:tab pos="3187700" algn="l"/>
                <a:tab pos="3632200" algn="l"/>
                <a:tab pos="4076700" algn="l"/>
                <a:tab pos="4533900" algn="l"/>
                <a:tab pos="4978400" algn="l"/>
              </a:tabLst>
              <a:defRPr/>
            </a:pPr>
            <a:r>
              <a:rPr lang="en-US" altLang="x-none" dirty="0" smtClean="0"/>
              <a:t>16 bits - type covered</a:t>
            </a:r>
          </a:p>
          <a:p>
            <a:pPr marL="384175" indent="-342900" eaLnBrk="1" hangingPunct="1">
              <a:lnSpc>
                <a:spcPct val="90000"/>
              </a:lnSpc>
              <a:buClr>
                <a:srgbClr val="000000"/>
              </a:buCl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 pos="482600" algn="l"/>
                <a:tab pos="939800" algn="l"/>
                <a:tab pos="1384300" algn="l"/>
                <a:tab pos="1841500" algn="l"/>
                <a:tab pos="2286000" algn="l"/>
                <a:tab pos="2730500" algn="l"/>
                <a:tab pos="3187700" algn="l"/>
                <a:tab pos="3632200" algn="l"/>
                <a:tab pos="4076700" algn="l"/>
                <a:tab pos="4533900" algn="l"/>
                <a:tab pos="4978400" algn="l"/>
              </a:tabLst>
              <a:defRPr/>
            </a:pPr>
            <a:r>
              <a:rPr lang="en-US" altLang="x-none" dirty="0" smtClean="0"/>
              <a:t>8 bits - algorithm</a:t>
            </a:r>
          </a:p>
          <a:p>
            <a:pPr marL="384175" indent="-342900" eaLnBrk="1" hangingPunct="1">
              <a:lnSpc>
                <a:spcPct val="90000"/>
              </a:lnSpc>
              <a:buClr>
                <a:srgbClr val="000000"/>
              </a:buCl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 pos="482600" algn="l"/>
                <a:tab pos="939800" algn="l"/>
                <a:tab pos="1384300" algn="l"/>
                <a:tab pos="1841500" algn="l"/>
                <a:tab pos="2286000" algn="l"/>
                <a:tab pos="2730500" algn="l"/>
                <a:tab pos="3187700" algn="l"/>
                <a:tab pos="3632200" algn="l"/>
                <a:tab pos="4076700" algn="l"/>
                <a:tab pos="4533900" algn="l"/>
                <a:tab pos="4978400" algn="l"/>
              </a:tabLst>
              <a:defRPr/>
            </a:pPr>
            <a:r>
              <a:rPr lang="en-US" altLang="x-none" dirty="0" smtClean="0"/>
              <a:t>8 bits - </a:t>
            </a:r>
            <a:r>
              <a:rPr lang="en-US" altLang="x-none" dirty="0" err="1" smtClean="0"/>
              <a:t>nr</a:t>
            </a:r>
            <a:r>
              <a:rPr lang="en-US" altLang="x-none" dirty="0" smtClean="0"/>
              <a:t>. labels covered (used for wildcard queries)</a:t>
            </a:r>
          </a:p>
          <a:p>
            <a:pPr marL="384175" indent="-342900" eaLnBrk="1" hangingPunct="1">
              <a:lnSpc>
                <a:spcPct val="90000"/>
              </a:lnSpc>
              <a:buClr>
                <a:srgbClr val="000000"/>
              </a:buCl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 pos="482600" algn="l"/>
                <a:tab pos="939800" algn="l"/>
                <a:tab pos="1384300" algn="l"/>
                <a:tab pos="1841500" algn="l"/>
                <a:tab pos="2286000" algn="l"/>
                <a:tab pos="2730500" algn="l"/>
                <a:tab pos="3187700" algn="l"/>
                <a:tab pos="3632200" algn="l"/>
                <a:tab pos="4076700" algn="l"/>
                <a:tab pos="4533900" algn="l"/>
                <a:tab pos="4978400" algn="l"/>
              </a:tabLst>
              <a:defRPr/>
            </a:pPr>
            <a:r>
              <a:rPr lang="en-US" altLang="x-none" dirty="0" smtClean="0"/>
              <a:t>32 bits - original TTL</a:t>
            </a:r>
          </a:p>
        </p:txBody>
      </p:sp>
      <p:sp>
        <p:nvSpPr>
          <p:cNvPr id="20482" name="Rectangle 2"/>
          <p:cNvSpPr>
            <a:spLocks/>
          </p:cNvSpPr>
          <p:nvPr/>
        </p:nvSpPr>
        <p:spPr bwMode="auto">
          <a:xfrm>
            <a:off x="342900" y="3035300"/>
            <a:ext cx="88900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1360" bIns="0" anchor="ct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270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lnSpc>
                <a:spcPct val="93000"/>
              </a:lnSpc>
            </a:pPr>
            <a:r>
              <a:rPr lang="en-US" altLang="x-none" sz="1800">
                <a:solidFill>
                  <a:schemeClr val="tx1"/>
                </a:solidFill>
                <a:latin typeface="Courier New Bold" charset="0"/>
                <a:ea typeface="Courier New Bold" charset="0"/>
                <a:cs typeface="Courier New Bold" charset="0"/>
                <a:sym typeface="Courier New Bold" charset="0"/>
              </a:rPr>
              <a:t>nlnetlabs.nl.  3600 IN  RRSIG   A 5  2 3600  (</a:t>
            </a:r>
          </a:p>
          <a:p>
            <a:pPr lvl="1" eaLnBrk="1" hangingPunct="1">
              <a:lnSpc>
                <a:spcPct val="93000"/>
              </a:lnSpc>
            </a:pPr>
            <a:r>
              <a:rPr lang="en-US" altLang="x-none" sz="1800">
                <a:solidFill>
                  <a:schemeClr val="tx1"/>
                </a:solidFill>
                <a:latin typeface="Courier New Bold" charset="0"/>
                <a:ea typeface="Monaco" charset="0"/>
                <a:cs typeface="Monaco" charset="0"/>
                <a:sym typeface="Courier New Bold" charset="0"/>
              </a:rPr>
              <a:t>	    20050611144523 20050511144523  3112 nlnetlabs.nl.</a:t>
            </a:r>
          </a:p>
          <a:p>
            <a:pPr eaLnBrk="1" hangingPunct="1"/>
            <a:r>
              <a:rPr lang="en-US" altLang="x-none" sz="1800">
                <a:solidFill>
                  <a:schemeClr val="tx1"/>
                </a:solidFill>
                <a:latin typeface="Courier New Bold" charset="0"/>
                <a:ea typeface="Courier New Bold" charset="0"/>
                <a:cs typeface="Courier New Bold" charset="0"/>
                <a:sym typeface="Courier New Bold" charset="0"/>
              </a:rPr>
              <a:t>           VJ+8ijXvbrTLeoAiEk/qMrdudRnYZM1VlqhN</a:t>
            </a:r>
          </a:p>
          <a:p>
            <a:pPr eaLnBrk="1" hangingPunct="1"/>
            <a:r>
              <a:rPr lang="en-US" altLang="x-none" sz="1800">
                <a:solidFill>
                  <a:schemeClr val="tx1"/>
                </a:solidFill>
                <a:latin typeface="Courier New Bold" charset="0"/>
                <a:ea typeface="Courier New Bold" charset="0"/>
                <a:cs typeface="Courier New Bold" charset="0"/>
                <a:sym typeface="Courier New Bold" charset="0"/>
              </a:rPr>
              <a:t>           vhYuAcYKe2X/jqYfMfjfSUrmhPo+0/GOZjW</a:t>
            </a:r>
          </a:p>
          <a:p>
            <a:pPr eaLnBrk="1" hangingPunct="1"/>
            <a:r>
              <a:rPr lang="en-US" altLang="x-none" sz="1800">
                <a:solidFill>
                  <a:schemeClr val="tx1"/>
                </a:solidFill>
                <a:latin typeface="Courier New Bold" charset="0"/>
                <a:ea typeface="Courier New Bold" charset="0"/>
                <a:cs typeface="Courier New Bold" charset="0"/>
                <a:sym typeface="Courier New Bold" charset="0"/>
              </a:rPr>
              <a:t>           66DJubZPmNSYXw== )</a:t>
            </a:r>
          </a:p>
        </p:txBody>
      </p:sp>
      <p:sp>
        <p:nvSpPr>
          <p:cNvPr id="26627" name="Rectangle 3"/>
          <p:cNvSpPr>
            <a:spLocks noChangeArrowheads="1"/>
          </p:cNvSpPr>
          <p:nvPr>
            <p:ph type="title"/>
          </p:nvPr>
        </p:nvSpPr>
        <p:spPr>
          <a:xfrm>
            <a:off x="685800" y="76200"/>
            <a:ext cx="7772400" cy="1143000"/>
          </a:xfrm>
        </p:spPr>
        <p:txBody>
          <a:bodyPr rIns="41360"/>
          <a:lstStyle/>
          <a:p>
            <a:pPr marL="41275" eaLnBrk="1" hangingPunct="1">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a:pPr>
            <a:r>
              <a:rPr lang="en-US" altLang="x-none" smtClean="0"/>
              <a:t>RRSIG RDATA</a:t>
            </a:r>
          </a:p>
        </p:txBody>
      </p:sp>
      <p:sp>
        <p:nvSpPr>
          <p:cNvPr id="20484" name="Rectangle 4"/>
          <p:cNvSpPr>
            <a:spLocks/>
          </p:cNvSpPr>
          <p:nvPr/>
        </p:nvSpPr>
        <p:spPr bwMode="auto">
          <a:xfrm>
            <a:off x="171450" y="4470400"/>
            <a:ext cx="43688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1360" bIns="0" anchor="ctr"/>
          <a:lstStyle>
            <a:lvl1pPr marL="323850" indent="-282575">
              <a:tabLst>
                <a:tab pos="431800" algn="l"/>
                <a:tab pos="876300" algn="l"/>
                <a:tab pos="1333500" algn="l"/>
                <a:tab pos="1778000" algn="l"/>
                <a:tab pos="2222500" algn="l"/>
                <a:tab pos="2679700" algn="l"/>
                <a:tab pos="3124200" algn="l"/>
                <a:tab pos="3581400" algn="l"/>
                <a:tab pos="4025900" algn="l"/>
                <a:tab pos="4470400" algn="l"/>
                <a:tab pos="4927600" algn="l"/>
                <a:tab pos="5372100" algn="l"/>
                <a:tab pos="5816600" algn="l"/>
                <a:tab pos="6273800" algn="l"/>
                <a:tab pos="6718300" algn="l"/>
                <a:tab pos="7175500" algn="l"/>
                <a:tab pos="7620000" algn="l"/>
                <a:tab pos="8064500" algn="l"/>
                <a:tab pos="8521700" algn="l"/>
                <a:tab pos="89662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431800" algn="l"/>
                <a:tab pos="876300" algn="l"/>
                <a:tab pos="1333500" algn="l"/>
                <a:tab pos="1778000" algn="l"/>
                <a:tab pos="2222500" algn="l"/>
                <a:tab pos="2679700" algn="l"/>
                <a:tab pos="3124200" algn="l"/>
                <a:tab pos="3581400" algn="l"/>
                <a:tab pos="4025900" algn="l"/>
                <a:tab pos="4470400" algn="l"/>
                <a:tab pos="4927600" algn="l"/>
                <a:tab pos="5372100" algn="l"/>
                <a:tab pos="5816600" algn="l"/>
                <a:tab pos="6273800" algn="l"/>
                <a:tab pos="6718300" algn="l"/>
                <a:tab pos="7175500" algn="l"/>
                <a:tab pos="7620000" algn="l"/>
                <a:tab pos="8064500" algn="l"/>
                <a:tab pos="8521700" algn="l"/>
                <a:tab pos="89662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431800" algn="l"/>
                <a:tab pos="876300" algn="l"/>
                <a:tab pos="1333500" algn="l"/>
                <a:tab pos="1778000" algn="l"/>
                <a:tab pos="2222500" algn="l"/>
                <a:tab pos="2679700" algn="l"/>
                <a:tab pos="3124200" algn="l"/>
                <a:tab pos="3581400" algn="l"/>
                <a:tab pos="4025900" algn="l"/>
                <a:tab pos="4470400" algn="l"/>
                <a:tab pos="4927600" algn="l"/>
                <a:tab pos="5372100" algn="l"/>
                <a:tab pos="5816600" algn="l"/>
                <a:tab pos="6273800" algn="l"/>
                <a:tab pos="6718300" algn="l"/>
                <a:tab pos="7175500" algn="l"/>
                <a:tab pos="7620000" algn="l"/>
                <a:tab pos="8064500" algn="l"/>
                <a:tab pos="8521700" algn="l"/>
                <a:tab pos="89662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431800" algn="l"/>
                <a:tab pos="876300" algn="l"/>
                <a:tab pos="1333500" algn="l"/>
                <a:tab pos="1778000" algn="l"/>
                <a:tab pos="2222500" algn="l"/>
                <a:tab pos="2679700" algn="l"/>
                <a:tab pos="3124200" algn="l"/>
                <a:tab pos="3581400" algn="l"/>
                <a:tab pos="4025900" algn="l"/>
                <a:tab pos="4470400" algn="l"/>
                <a:tab pos="4927600" algn="l"/>
                <a:tab pos="5372100" algn="l"/>
                <a:tab pos="5816600" algn="l"/>
                <a:tab pos="6273800" algn="l"/>
                <a:tab pos="6718300" algn="l"/>
                <a:tab pos="7175500" algn="l"/>
                <a:tab pos="7620000" algn="l"/>
                <a:tab pos="8064500" algn="l"/>
                <a:tab pos="8521700" algn="l"/>
                <a:tab pos="89662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431800" algn="l"/>
                <a:tab pos="876300" algn="l"/>
                <a:tab pos="1333500" algn="l"/>
                <a:tab pos="1778000" algn="l"/>
                <a:tab pos="2222500" algn="l"/>
                <a:tab pos="2679700" algn="l"/>
                <a:tab pos="3124200" algn="l"/>
                <a:tab pos="3581400" algn="l"/>
                <a:tab pos="4025900" algn="l"/>
                <a:tab pos="4470400" algn="l"/>
                <a:tab pos="4927600" algn="l"/>
                <a:tab pos="5372100" algn="l"/>
                <a:tab pos="5816600" algn="l"/>
                <a:tab pos="6273800" algn="l"/>
                <a:tab pos="6718300" algn="l"/>
                <a:tab pos="7175500" algn="l"/>
                <a:tab pos="7620000" algn="l"/>
                <a:tab pos="8064500" algn="l"/>
                <a:tab pos="8521700" algn="l"/>
                <a:tab pos="89662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431800" algn="l"/>
                <a:tab pos="876300" algn="l"/>
                <a:tab pos="1333500" algn="l"/>
                <a:tab pos="1778000" algn="l"/>
                <a:tab pos="2222500" algn="l"/>
                <a:tab pos="2679700" algn="l"/>
                <a:tab pos="3124200" algn="l"/>
                <a:tab pos="3581400" algn="l"/>
                <a:tab pos="4025900" algn="l"/>
                <a:tab pos="4470400" algn="l"/>
                <a:tab pos="4927600" algn="l"/>
                <a:tab pos="5372100" algn="l"/>
                <a:tab pos="5816600" algn="l"/>
                <a:tab pos="6273800" algn="l"/>
                <a:tab pos="6718300" algn="l"/>
                <a:tab pos="7175500" algn="l"/>
                <a:tab pos="7620000" algn="l"/>
                <a:tab pos="8064500" algn="l"/>
                <a:tab pos="8521700" algn="l"/>
                <a:tab pos="89662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431800" algn="l"/>
                <a:tab pos="876300" algn="l"/>
                <a:tab pos="1333500" algn="l"/>
                <a:tab pos="1778000" algn="l"/>
                <a:tab pos="2222500" algn="l"/>
                <a:tab pos="2679700" algn="l"/>
                <a:tab pos="3124200" algn="l"/>
                <a:tab pos="3581400" algn="l"/>
                <a:tab pos="4025900" algn="l"/>
                <a:tab pos="4470400" algn="l"/>
                <a:tab pos="4927600" algn="l"/>
                <a:tab pos="5372100" algn="l"/>
                <a:tab pos="5816600" algn="l"/>
                <a:tab pos="6273800" algn="l"/>
                <a:tab pos="6718300" algn="l"/>
                <a:tab pos="7175500" algn="l"/>
                <a:tab pos="7620000" algn="l"/>
                <a:tab pos="8064500" algn="l"/>
                <a:tab pos="8521700" algn="l"/>
                <a:tab pos="89662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431800" algn="l"/>
                <a:tab pos="876300" algn="l"/>
                <a:tab pos="1333500" algn="l"/>
                <a:tab pos="1778000" algn="l"/>
                <a:tab pos="2222500" algn="l"/>
                <a:tab pos="2679700" algn="l"/>
                <a:tab pos="3124200" algn="l"/>
                <a:tab pos="3581400" algn="l"/>
                <a:tab pos="4025900" algn="l"/>
                <a:tab pos="4470400" algn="l"/>
                <a:tab pos="4927600" algn="l"/>
                <a:tab pos="5372100" algn="l"/>
                <a:tab pos="5816600" algn="l"/>
                <a:tab pos="6273800" algn="l"/>
                <a:tab pos="6718300" algn="l"/>
                <a:tab pos="7175500" algn="l"/>
                <a:tab pos="7620000" algn="l"/>
                <a:tab pos="8064500" algn="l"/>
                <a:tab pos="8521700" algn="l"/>
                <a:tab pos="89662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431800" algn="l"/>
                <a:tab pos="876300" algn="l"/>
                <a:tab pos="1333500" algn="l"/>
                <a:tab pos="1778000" algn="l"/>
                <a:tab pos="2222500" algn="l"/>
                <a:tab pos="2679700" algn="l"/>
                <a:tab pos="3124200" algn="l"/>
                <a:tab pos="3581400" algn="l"/>
                <a:tab pos="4025900" algn="l"/>
                <a:tab pos="4470400" algn="l"/>
                <a:tab pos="4927600" algn="l"/>
                <a:tab pos="5372100" algn="l"/>
                <a:tab pos="5816600" algn="l"/>
                <a:tab pos="6273800" algn="l"/>
                <a:tab pos="6718300" algn="l"/>
                <a:tab pos="7175500" algn="l"/>
                <a:tab pos="7620000" algn="l"/>
                <a:tab pos="8064500" algn="l"/>
                <a:tab pos="8521700" algn="l"/>
                <a:tab pos="89662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lnSpc>
                <a:spcPct val="90000"/>
              </a:lnSpc>
              <a:spcBef>
                <a:spcPts val="600"/>
              </a:spcBef>
              <a:buClr>
                <a:srgbClr val="000000"/>
              </a:buClr>
              <a:buSzPct val="100000"/>
              <a:buFont typeface="Gill Sans" charset="0"/>
              <a:buChar char="•"/>
            </a:pPr>
            <a:r>
              <a:rPr lang="en-US" altLang="x-none">
                <a:solidFill>
                  <a:schemeClr val="tx1"/>
                </a:solidFill>
                <a:latin typeface="Gill Sans" charset="0"/>
                <a:ea typeface="Gill Sans" charset="0"/>
                <a:cs typeface="Gill Sans" charset="0"/>
                <a:sym typeface="Gill Sans" charset="0"/>
              </a:rPr>
              <a:t>32 bit - signature expiration</a:t>
            </a:r>
          </a:p>
          <a:p>
            <a:pPr eaLnBrk="1" hangingPunct="1">
              <a:lnSpc>
                <a:spcPct val="90000"/>
              </a:lnSpc>
              <a:spcBef>
                <a:spcPts val="600"/>
              </a:spcBef>
              <a:buClr>
                <a:srgbClr val="000000"/>
              </a:buClr>
              <a:buSzPct val="100000"/>
              <a:buFont typeface="Gill Sans" charset="0"/>
              <a:buChar char="•"/>
            </a:pPr>
            <a:r>
              <a:rPr lang="en-US" altLang="x-none">
                <a:solidFill>
                  <a:schemeClr val="tx1"/>
                </a:solidFill>
                <a:latin typeface="Gill Sans" charset="0"/>
                <a:ea typeface="Gill Sans" charset="0"/>
                <a:cs typeface="Gill Sans" charset="0"/>
                <a:sym typeface="Gill Sans" charset="0"/>
              </a:rPr>
              <a:t>32 bit - signature inception</a:t>
            </a:r>
          </a:p>
          <a:p>
            <a:pPr eaLnBrk="1" hangingPunct="1">
              <a:lnSpc>
                <a:spcPct val="90000"/>
              </a:lnSpc>
              <a:spcBef>
                <a:spcPts val="600"/>
              </a:spcBef>
              <a:buClr>
                <a:srgbClr val="000000"/>
              </a:buClr>
              <a:buSzPct val="100000"/>
              <a:buFont typeface="Gill Sans" charset="0"/>
              <a:buChar char="•"/>
            </a:pPr>
            <a:r>
              <a:rPr lang="en-US" altLang="x-none">
                <a:solidFill>
                  <a:schemeClr val="tx1"/>
                </a:solidFill>
                <a:latin typeface="Gill Sans" charset="0"/>
                <a:ea typeface="Gill Sans" charset="0"/>
                <a:cs typeface="Gill Sans" charset="0"/>
                <a:sym typeface="Gill Sans" charset="0"/>
              </a:rPr>
              <a:t>16 bit - key tag</a:t>
            </a:r>
          </a:p>
          <a:p>
            <a:pPr eaLnBrk="1" hangingPunct="1">
              <a:lnSpc>
                <a:spcPct val="90000"/>
              </a:lnSpc>
              <a:spcBef>
                <a:spcPts val="600"/>
              </a:spcBef>
              <a:buClr>
                <a:srgbClr val="000000"/>
              </a:buClr>
              <a:buSzPct val="100000"/>
              <a:buFont typeface="Gill Sans" charset="0"/>
              <a:buChar char="•"/>
            </a:pPr>
            <a:r>
              <a:rPr lang="en-US" altLang="x-none">
                <a:solidFill>
                  <a:schemeClr val="tx1"/>
                </a:solidFill>
                <a:latin typeface="Gill Sans" charset="0"/>
                <a:ea typeface="Gill Sans" charset="0"/>
                <a:cs typeface="Gill Sans" charset="0"/>
                <a:sym typeface="Gill Sans" charset="0"/>
              </a:rPr>
              <a:t>signer’s name</a:t>
            </a:r>
          </a:p>
        </p:txBody>
      </p:sp>
      <p:sp>
        <p:nvSpPr>
          <p:cNvPr id="26632" name="Rectangle 8"/>
          <p:cNvSpPr>
            <a:spLocks/>
          </p:cNvSpPr>
          <p:nvPr/>
        </p:nvSpPr>
        <p:spPr bwMode="auto">
          <a:xfrm>
            <a:off x="6019800" y="3263900"/>
            <a:ext cx="609600" cy="317500"/>
          </a:xfrm>
          <a:prstGeom prst="rect">
            <a:avLst/>
          </a:prstGeom>
          <a:solidFill>
            <a:srgbClr val="2A5947">
              <a:alpha val="50195"/>
            </a:srgbClr>
          </a:solidFill>
          <a:ln>
            <a:noFill/>
          </a:ln>
          <a:extLst>
            <a:ext uri="{91240B29-F687-4F45-9708-019B960494DF}">
              <a14:hiddenLine xmlns:a14="http://schemas.microsoft.com/office/drawing/2010/main" w="25400">
                <a:solidFill>
                  <a:schemeClr val="tx1">
                    <a:alpha val="50195"/>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26633" name="Rectangle 9"/>
          <p:cNvSpPr>
            <a:spLocks/>
          </p:cNvSpPr>
          <p:nvPr/>
        </p:nvSpPr>
        <p:spPr bwMode="auto">
          <a:xfrm>
            <a:off x="1879600" y="3263900"/>
            <a:ext cx="1943100" cy="317500"/>
          </a:xfrm>
          <a:prstGeom prst="rect">
            <a:avLst/>
          </a:prstGeom>
          <a:solidFill>
            <a:srgbClr val="2A5947">
              <a:alpha val="50195"/>
            </a:srgbClr>
          </a:solidFill>
          <a:ln>
            <a:noFill/>
          </a:ln>
          <a:extLst>
            <a:ext uri="{91240B29-F687-4F45-9708-019B960494DF}">
              <a14:hiddenLine xmlns:a14="http://schemas.microsoft.com/office/drawing/2010/main" w="25400">
                <a:solidFill>
                  <a:schemeClr val="tx1">
                    <a:alpha val="50195"/>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26635" name="Rectangle 11"/>
          <p:cNvSpPr>
            <a:spLocks/>
          </p:cNvSpPr>
          <p:nvPr/>
        </p:nvSpPr>
        <p:spPr bwMode="auto">
          <a:xfrm>
            <a:off x="3898900" y="3314700"/>
            <a:ext cx="1943100" cy="266700"/>
          </a:xfrm>
          <a:prstGeom prst="rect">
            <a:avLst/>
          </a:prstGeom>
          <a:solidFill>
            <a:srgbClr val="2A5947">
              <a:alpha val="50195"/>
            </a:srgbClr>
          </a:solidFill>
          <a:ln>
            <a:noFill/>
          </a:ln>
          <a:extLst>
            <a:ext uri="{91240B29-F687-4F45-9708-019B960494DF}">
              <a14:hiddenLine xmlns:a14="http://schemas.microsoft.com/office/drawing/2010/main" w="25400">
                <a:solidFill>
                  <a:schemeClr val="tx1">
                    <a:alpha val="50195"/>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3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66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3" grpId="0" animBg="1"/>
      <p:bldP spid="266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ph type="title"/>
          </p:nvPr>
        </p:nvSpPr>
        <p:spPr/>
        <p:txBody>
          <a:bodyPr/>
          <a:lstStyle/>
          <a:p>
            <a:pPr eaLnBrk="1" hangingPunct="1">
              <a:defRPr/>
            </a:pPr>
            <a:r>
              <a:rPr lang="en-US" altLang="x-none" smtClean="0"/>
              <a:t>Validate Public Keys</a:t>
            </a:r>
          </a:p>
        </p:txBody>
      </p:sp>
      <p:sp>
        <p:nvSpPr>
          <p:cNvPr id="28674" name="Rectangle 2"/>
          <p:cNvSpPr>
            <a:spLocks noGrp="1" noChangeArrowheads="1"/>
          </p:cNvSpPr>
          <p:nvPr>
            <p:ph type="body" idx="1"/>
          </p:nvPr>
        </p:nvSpPr>
        <p:spPr/>
        <p:txBody>
          <a:bodyPr/>
          <a:lstStyle/>
          <a:p>
            <a:pPr eaLnBrk="1" hangingPunct="1">
              <a:defRPr/>
            </a:pPr>
            <a:r>
              <a:rPr lang="en-US" altLang="x-none" sz="2600" smtClean="0"/>
              <a:t>Make sure you get them from the appropriate entity and configure them as trust-anchors</a:t>
            </a:r>
          </a:p>
          <a:p>
            <a:pPr eaLnBrk="1" hangingPunct="1">
              <a:defRPr/>
            </a:pPr>
            <a:r>
              <a:rPr lang="en-US" altLang="x-none" sz="2600" smtClean="0"/>
              <a:t>If you validate against the wrong public key there is a problem again</a:t>
            </a:r>
          </a:p>
          <a:p>
            <a:pPr eaLnBrk="1" hangingPunct="1">
              <a:defRPr/>
            </a:pPr>
            <a:r>
              <a:rPr lang="en-US" altLang="x-none" sz="2600" smtClean="0"/>
              <a:t>For DNSSEC: key distribution through the DNS</a:t>
            </a:r>
          </a:p>
          <a:p>
            <a:pPr lvl="1" eaLnBrk="1" hangingPunct="1">
              <a:defRPr/>
            </a:pPr>
            <a:r>
              <a:rPr lang="en-US" altLang="x-none" sz="2600" smtClean="0"/>
              <a:t>Ideally only one key needed: that of the root of the DNS hierarchy (more on that later)</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544513" y="815975"/>
            <a:ext cx="8099425" cy="3627438"/>
          </a:xfrm>
        </p:spPr>
        <p:txBody>
          <a:bodyPr rIns="39200"/>
          <a:lstStyle/>
          <a:p>
            <a:pPr marL="38100" eaLnBrk="1" hangingPunct="1">
              <a:tabLst>
                <a:tab pos="38100" algn="l"/>
                <a:tab pos="482600" algn="l"/>
                <a:tab pos="939800" algn="l"/>
                <a:tab pos="1384300" algn="l"/>
                <a:tab pos="1828800" algn="l"/>
                <a:tab pos="2286000" algn="l"/>
                <a:tab pos="2730500" algn="l"/>
                <a:tab pos="3187700" algn="l"/>
                <a:tab pos="3632200" algn="l"/>
                <a:tab pos="4076700" algn="l"/>
                <a:tab pos="4533900" algn="l"/>
                <a:tab pos="4978400" algn="l"/>
                <a:tab pos="5422900" algn="l"/>
                <a:tab pos="5880100" algn="l"/>
                <a:tab pos="6324600" algn="l"/>
                <a:tab pos="6781800" algn="l"/>
                <a:tab pos="7226300" algn="l"/>
                <a:tab pos="7670800" algn="l"/>
                <a:tab pos="8128000" algn="l"/>
                <a:tab pos="8572500" algn="l"/>
                <a:tab pos="9017000" algn="l"/>
                <a:tab pos="9182100" algn="l"/>
              </a:tabLst>
              <a:defRPr/>
            </a:pPr>
            <a:r>
              <a:rPr lang="en-US" altLang="x-none" sz="7200" smtClean="0"/>
              <a:t>Delegating Signing Authority</a:t>
            </a:r>
          </a:p>
        </p:txBody>
      </p:sp>
      <p:sp>
        <p:nvSpPr>
          <p:cNvPr id="29698" name="Rectangle 2"/>
          <p:cNvSpPr>
            <a:spLocks noGrp="1" noChangeArrowheads="1"/>
          </p:cNvSpPr>
          <p:nvPr>
            <p:ph type="body" idx="1"/>
          </p:nvPr>
        </p:nvSpPr>
        <p:spPr>
          <a:xfrm>
            <a:off x="1371600" y="4646613"/>
            <a:ext cx="6400800" cy="2211387"/>
          </a:xfrm>
        </p:spPr>
        <p:txBody>
          <a:bodyPr rIns="39200"/>
          <a:lstStyle/>
          <a:p>
            <a:pPr marL="38100" eaLnBrk="1" hangingPunct="1">
              <a:tabLst>
                <a:tab pos="38100" algn="l"/>
                <a:tab pos="482600" algn="l"/>
                <a:tab pos="939800" algn="l"/>
                <a:tab pos="1384300" algn="l"/>
                <a:tab pos="1828800" algn="l"/>
                <a:tab pos="2286000" algn="l"/>
                <a:tab pos="2730500" algn="l"/>
                <a:tab pos="3187700" algn="l"/>
                <a:tab pos="3632200" algn="l"/>
                <a:tab pos="4076700" algn="l"/>
                <a:tab pos="4533900" algn="l"/>
                <a:tab pos="4978400" algn="l"/>
                <a:tab pos="5422900" algn="l"/>
                <a:tab pos="5880100" algn="l"/>
                <a:tab pos="6324600" algn="l"/>
                <a:tab pos="6781800" algn="l"/>
                <a:tab pos="7226300" algn="l"/>
                <a:tab pos="7670800" algn="l"/>
                <a:tab pos="8128000" algn="l"/>
                <a:tab pos="8572500" algn="l"/>
                <a:tab pos="9017000" algn="l"/>
                <a:tab pos="9182100" algn="l"/>
              </a:tabLst>
              <a:defRPr/>
            </a:pPr>
            <a:r>
              <a:rPr lang="en-US" altLang="x-none" sz="5400" smtClean="0"/>
              <a:t>Chains of Trust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ph type="title"/>
          </p:nvPr>
        </p:nvSpPr>
        <p:spPr>
          <a:xfrm>
            <a:off x="1041400" y="0"/>
            <a:ext cx="7829550" cy="971550"/>
          </a:xfrm>
        </p:spPr>
        <p:txBody>
          <a:bodyPr rIns="41360"/>
          <a:lstStyle/>
          <a:p>
            <a:pPr marL="41275" eaLnBrk="1" hangingPunct="1">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a:pPr>
            <a:r>
              <a:rPr lang="en-US" altLang="x-none" sz="4400" smtClean="0"/>
              <a:t>Locally Secured Zones</a:t>
            </a:r>
          </a:p>
        </p:txBody>
      </p:sp>
      <p:sp>
        <p:nvSpPr>
          <p:cNvPr id="31746" name="Rectangle 2"/>
          <p:cNvSpPr>
            <a:spLocks noGrp="1" noChangeArrowheads="1"/>
          </p:cNvSpPr>
          <p:nvPr>
            <p:ph type="body" idx="1"/>
          </p:nvPr>
        </p:nvSpPr>
        <p:spPr>
          <a:xfrm>
            <a:off x="620713" y="88900"/>
            <a:ext cx="7894637" cy="2628900"/>
          </a:xfrm>
        </p:spPr>
        <p:txBody>
          <a:bodyPr rIns="41360"/>
          <a:lstStyle/>
          <a:p>
            <a:pPr marL="384175" indent="-342900" eaLnBrk="1" hangingPunct="1">
              <a:buClr>
                <a:srgbClr val="000000"/>
              </a:buCl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a:pPr>
            <a:r>
              <a:rPr lang="en-US" altLang="x-none" sz="3600" smtClean="0"/>
              <a:t>Delegate Signing Security</a:t>
            </a:r>
          </a:p>
        </p:txBody>
      </p:sp>
      <p:sp>
        <p:nvSpPr>
          <p:cNvPr id="24579" name="Rectangle 3"/>
          <p:cNvSpPr>
            <a:spLocks/>
          </p:cNvSpPr>
          <p:nvPr/>
        </p:nvSpPr>
        <p:spPr bwMode="auto">
          <a:xfrm>
            <a:off x="2922588" y="2859088"/>
            <a:ext cx="70008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297"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net.</a:t>
            </a:r>
          </a:p>
        </p:txBody>
      </p:sp>
      <p:sp>
        <p:nvSpPr>
          <p:cNvPr id="24580" name="Line 4"/>
          <p:cNvSpPr>
            <a:spLocks noChangeShapeType="1"/>
          </p:cNvSpPr>
          <p:nvPr/>
        </p:nvSpPr>
        <p:spPr bwMode="auto">
          <a:xfrm flipH="1">
            <a:off x="2538413" y="3354388"/>
            <a:ext cx="638175" cy="4556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81" name="Rectangle 5"/>
          <p:cNvSpPr>
            <a:spLocks/>
          </p:cNvSpPr>
          <p:nvPr/>
        </p:nvSpPr>
        <p:spPr bwMode="auto">
          <a:xfrm>
            <a:off x="1444625" y="3695700"/>
            <a:ext cx="17192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34"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money.net.</a:t>
            </a:r>
          </a:p>
        </p:txBody>
      </p:sp>
      <p:sp>
        <p:nvSpPr>
          <p:cNvPr id="24582" name="Line 6"/>
          <p:cNvSpPr>
            <a:spLocks noChangeShapeType="1"/>
          </p:cNvSpPr>
          <p:nvPr/>
        </p:nvSpPr>
        <p:spPr bwMode="auto">
          <a:xfrm flipH="1">
            <a:off x="1833563" y="4194175"/>
            <a:ext cx="428625" cy="45402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83" name="Line 7"/>
          <p:cNvSpPr>
            <a:spLocks noChangeShapeType="1"/>
          </p:cNvSpPr>
          <p:nvPr/>
        </p:nvSpPr>
        <p:spPr bwMode="auto">
          <a:xfrm>
            <a:off x="3173413" y="3354388"/>
            <a:ext cx="565150" cy="379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84" name="Rectangle 8"/>
          <p:cNvSpPr>
            <a:spLocks/>
          </p:cNvSpPr>
          <p:nvPr/>
        </p:nvSpPr>
        <p:spPr bwMode="auto">
          <a:xfrm>
            <a:off x="3101975" y="3848100"/>
            <a:ext cx="134461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27"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kids.net.</a:t>
            </a:r>
          </a:p>
        </p:txBody>
      </p:sp>
      <p:sp>
        <p:nvSpPr>
          <p:cNvPr id="24585" name="Line 9"/>
          <p:cNvSpPr>
            <a:spLocks noChangeShapeType="1"/>
          </p:cNvSpPr>
          <p:nvPr/>
        </p:nvSpPr>
        <p:spPr bwMode="auto">
          <a:xfrm>
            <a:off x="3173413" y="3354388"/>
            <a:ext cx="2249487" cy="379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86" name="Rectangle 10"/>
          <p:cNvSpPr>
            <a:spLocks/>
          </p:cNvSpPr>
          <p:nvPr/>
        </p:nvSpPr>
        <p:spPr bwMode="auto">
          <a:xfrm>
            <a:off x="2763838" y="4686300"/>
            <a:ext cx="709612"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298"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dop</a:t>
            </a:r>
          </a:p>
        </p:txBody>
      </p:sp>
      <p:sp>
        <p:nvSpPr>
          <p:cNvPr id="24587" name="Rectangle 11"/>
          <p:cNvSpPr>
            <a:spLocks/>
          </p:cNvSpPr>
          <p:nvPr/>
        </p:nvSpPr>
        <p:spPr bwMode="auto">
          <a:xfrm>
            <a:off x="1335088" y="4610100"/>
            <a:ext cx="8255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05"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corp</a:t>
            </a:r>
          </a:p>
        </p:txBody>
      </p:sp>
      <p:sp>
        <p:nvSpPr>
          <p:cNvPr id="24588" name="Line 12"/>
          <p:cNvSpPr>
            <a:spLocks noChangeShapeType="1"/>
          </p:cNvSpPr>
          <p:nvPr/>
        </p:nvSpPr>
        <p:spPr bwMode="auto">
          <a:xfrm flipH="1">
            <a:off x="1201738" y="5183188"/>
            <a:ext cx="425450" cy="303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89" name="Rectangle 13"/>
          <p:cNvSpPr>
            <a:spLocks/>
          </p:cNvSpPr>
          <p:nvPr/>
        </p:nvSpPr>
        <p:spPr bwMode="auto">
          <a:xfrm>
            <a:off x="592138" y="5337175"/>
            <a:ext cx="6572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296"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dev</a:t>
            </a:r>
          </a:p>
        </p:txBody>
      </p:sp>
      <p:sp>
        <p:nvSpPr>
          <p:cNvPr id="24590" name="Rectangle 14"/>
          <p:cNvSpPr>
            <a:spLocks/>
          </p:cNvSpPr>
          <p:nvPr/>
        </p:nvSpPr>
        <p:spPr bwMode="auto">
          <a:xfrm>
            <a:off x="1441450" y="5448300"/>
            <a:ext cx="11699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21"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market</a:t>
            </a:r>
          </a:p>
        </p:txBody>
      </p:sp>
      <p:sp>
        <p:nvSpPr>
          <p:cNvPr id="24591" name="Rectangle 15"/>
          <p:cNvSpPr>
            <a:spLocks/>
          </p:cNvSpPr>
          <p:nvPr/>
        </p:nvSpPr>
        <p:spPr bwMode="auto">
          <a:xfrm>
            <a:off x="2508250" y="5524500"/>
            <a:ext cx="11064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19"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dilbert</a:t>
            </a:r>
          </a:p>
        </p:txBody>
      </p:sp>
      <p:sp>
        <p:nvSpPr>
          <p:cNvPr id="24592" name="Line 16"/>
          <p:cNvSpPr>
            <a:spLocks noChangeShapeType="1"/>
          </p:cNvSpPr>
          <p:nvPr/>
        </p:nvSpPr>
        <p:spPr bwMode="auto">
          <a:xfrm>
            <a:off x="1695450" y="5183188"/>
            <a:ext cx="279400" cy="3794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93" name="Line 17"/>
          <p:cNvSpPr>
            <a:spLocks noChangeShapeType="1"/>
          </p:cNvSpPr>
          <p:nvPr/>
        </p:nvSpPr>
        <p:spPr bwMode="auto">
          <a:xfrm>
            <a:off x="1836738" y="5183188"/>
            <a:ext cx="1336675" cy="4556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94" name="Line 18"/>
          <p:cNvSpPr>
            <a:spLocks noChangeShapeType="1"/>
          </p:cNvSpPr>
          <p:nvPr/>
        </p:nvSpPr>
        <p:spPr bwMode="auto">
          <a:xfrm flipH="1">
            <a:off x="849313" y="5868988"/>
            <a:ext cx="74612" cy="303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95" name="Line 19"/>
          <p:cNvSpPr>
            <a:spLocks noChangeShapeType="1"/>
          </p:cNvSpPr>
          <p:nvPr/>
        </p:nvSpPr>
        <p:spPr bwMode="auto">
          <a:xfrm>
            <a:off x="922338" y="5868988"/>
            <a:ext cx="138112" cy="303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96" name="Line 20"/>
          <p:cNvSpPr>
            <a:spLocks noChangeShapeType="1"/>
          </p:cNvSpPr>
          <p:nvPr/>
        </p:nvSpPr>
        <p:spPr bwMode="auto">
          <a:xfrm flipH="1">
            <a:off x="5140325" y="4116388"/>
            <a:ext cx="360363" cy="684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97" name="Line 21"/>
          <p:cNvSpPr>
            <a:spLocks noChangeShapeType="1"/>
          </p:cNvSpPr>
          <p:nvPr/>
        </p:nvSpPr>
        <p:spPr bwMode="auto">
          <a:xfrm>
            <a:off x="5567363" y="4116388"/>
            <a:ext cx="419100" cy="5318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98" name="Rectangle 22"/>
          <p:cNvSpPr>
            <a:spLocks/>
          </p:cNvSpPr>
          <p:nvPr/>
        </p:nvSpPr>
        <p:spPr bwMode="auto">
          <a:xfrm>
            <a:off x="5654675" y="4686300"/>
            <a:ext cx="7683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05"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unix</a:t>
            </a:r>
          </a:p>
        </p:txBody>
      </p:sp>
      <p:sp>
        <p:nvSpPr>
          <p:cNvPr id="24599" name="Rectangle 23"/>
          <p:cNvSpPr>
            <a:spLocks/>
          </p:cNvSpPr>
          <p:nvPr/>
        </p:nvSpPr>
        <p:spPr bwMode="auto">
          <a:xfrm>
            <a:off x="4719638" y="4686300"/>
            <a:ext cx="965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1360" bIns="0" anchor="ct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spcBef>
                <a:spcPts val="1500"/>
              </a:spcBef>
            </a:pPr>
            <a:r>
              <a:rPr lang="en-US" altLang="x-none" sz="2800">
                <a:solidFill>
                  <a:schemeClr val="tx1"/>
                </a:solidFill>
                <a:latin typeface="Gill Sans" charset="0"/>
                <a:ea typeface="Gill Sans" charset="0"/>
                <a:cs typeface="Gill Sans" charset="0"/>
                <a:sym typeface="Gill Sans" charset="0"/>
              </a:rPr>
              <a:t>mac</a:t>
            </a:r>
          </a:p>
        </p:txBody>
      </p:sp>
      <p:sp>
        <p:nvSpPr>
          <p:cNvPr id="24600" name="Rectangle 24"/>
          <p:cNvSpPr>
            <a:spLocks/>
          </p:cNvSpPr>
          <p:nvPr/>
        </p:nvSpPr>
        <p:spPr bwMode="auto">
          <a:xfrm>
            <a:off x="3344863" y="4991100"/>
            <a:ext cx="13033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26"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marnick</a:t>
            </a:r>
          </a:p>
        </p:txBody>
      </p:sp>
      <p:sp>
        <p:nvSpPr>
          <p:cNvPr id="24601" name="Rectangle 25"/>
          <p:cNvSpPr>
            <a:spLocks/>
          </p:cNvSpPr>
          <p:nvPr/>
        </p:nvSpPr>
        <p:spPr bwMode="auto">
          <a:xfrm>
            <a:off x="6657975" y="4762500"/>
            <a:ext cx="4508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261"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nt</a:t>
            </a:r>
          </a:p>
        </p:txBody>
      </p:sp>
      <p:sp>
        <p:nvSpPr>
          <p:cNvPr id="24602" name="Line 26"/>
          <p:cNvSpPr>
            <a:spLocks noChangeShapeType="1"/>
          </p:cNvSpPr>
          <p:nvPr/>
        </p:nvSpPr>
        <p:spPr bwMode="auto">
          <a:xfrm>
            <a:off x="5637213" y="4116388"/>
            <a:ext cx="1193800" cy="684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603" name="Rectangle 27"/>
          <p:cNvSpPr>
            <a:spLocks/>
          </p:cNvSpPr>
          <p:nvPr/>
        </p:nvSpPr>
        <p:spPr bwMode="auto">
          <a:xfrm>
            <a:off x="5008563" y="3619500"/>
            <a:ext cx="11112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19"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os.net.</a:t>
            </a:r>
          </a:p>
        </p:txBody>
      </p:sp>
      <p:sp>
        <p:nvSpPr>
          <p:cNvPr id="24604" name="Rectangle 28"/>
          <p:cNvSpPr>
            <a:spLocks/>
          </p:cNvSpPr>
          <p:nvPr/>
        </p:nvSpPr>
        <p:spPr bwMode="auto">
          <a:xfrm>
            <a:off x="5005388" y="2705100"/>
            <a:ext cx="8588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08"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com.</a:t>
            </a:r>
          </a:p>
        </p:txBody>
      </p:sp>
      <p:sp>
        <p:nvSpPr>
          <p:cNvPr id="24605" name="Line 29"/>
          <p:cNvSpPr>
            <a:spLocks noChangeShapeType="1"/>
          </p:cNvSpPr>
          <p:nvPr/>
        </p:nvSpPr>
        <p:spPr bwMode="auto">
          <a:xfrm flipH="1">
            <a:off x="3311525" y="2363788"/>
            <a:ext cx="639763" cy="533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606" name="Line 30"/>
          <p:cNvSpPr>
            <a:spLocks noChangeShapeType="1"/>
          </p:cNvSpPr>
          <p:nvPr/>
        </p:nvSpPr>
        <p:spPr bwMode="auto">
          <a:xfrm>
            <a:off x="3948113" y="2363788"/>
            <a:ext cx="1263650" cy="6080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607" name="Line 31"/>
          <p:cNvSpPr>
            <a:spLocks noChangeShapeType="1"/>
          </p:cNvSpPr>
          <p:nvPr/>
        </p:nvSpPr>
        <p:spPr bwMode="auto">
          <a:xfrm>
            <a:off x="5776913" y="2973388"/>
            <a:ext cx="1406525" cy="1508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608" name="Line 32"/>
          <p:cNvSpPr>
            <a:spLocks noChangeShapeType="1"/>
          </p:cNvSpPr>
          <p:nvPr/>
        </p:nvSpPr>
        <p:spPr bwMode="auto">
          <a:xfrm>
            <a:off x="5776913" y="3049588"/>
            <a:ext cx="1265237" cy="4556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609" name="Line 33"/>
          <p:cNvSpPr>
            <a:spLocks noChangeShapeType="1"/>
          </p:cNvSpPr>
          <p:nvPr/>
        </p:nvSpPr>
        <p:spPr bwMode="auto">
          <a:xfrm>
            <a:off x="3668713" y="4344988"/>
            <a:ext cx="209550" cy="6842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610" name="Line 34"/>
          <p:cNvSpPr>
            <a:spLocks noChangeShapeType="1"/>
          </p:cNvSpPr>
          <p:nvPr/>
        </p:nvSpPr>
        <p:spPr bwMode="auto">
          <a:xfrm flipH="1">
            <a:off x="3243263" y="4344988"/>
            <a:ext cx="425450" cy="45561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611" name="Rectangle 35"/>
          <p:cNvSpPr>
            <a:spLocks/>
          </p:cNvSpPr>
          <p:nvPr/>
        </p:nvSpPr>
        <p:spPr bwMode="auto">
          <a:xfrm>
            <a:off x="3879850" y="1866900"/>
            <a:ext cx="233363"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197"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5000"/>
              </a:lnSpc>
            </a:pPr>
            <a:r>
              <a:rPr lang="en-US" altLang="x-none" sz="2800">
                <a:solidFill>
                  <a:schemeClr val="tx1"/>
                </a:solidFill>
                <a:latin typeface="Gill Sans" charset="0"/>
                <a:ea typeface="Gill Sans" charset="0"/>
                <a:cs typeface="Gill Sans" charset="0"/>
                <a:sym typeface="Gill Sans" charset="0"/>
              </a:rPr>
              <a:t>.</a:t>
            </a:r>
          </a:p>
        </p:txBody>
      </p:sp>
      <p:sp>
        <p:nvSpPr>
          <p:cNvPr id="31780" name="Rectangle 36"/>
          <p:cNvSpPr>
            <a:spLocks/>
          </p:cNvSpPr>
          <p:nvPr/>
        </p:nvSpPr>
        <p:spPr bwMode="auto">
          <a:xfrm>
            <a:off x="6815138" y="4464050"/>
            <a:ext cx="229076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42"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800" b="1">
                <a:solidFill>
                  <a:schemeClr val="tx1"/>
                </a:solidFill>
                <a:latin typeface="Helvetica" charset="0"/>
                <a:ea typeface="Helvetica" charset="0"/>
                <a:cs typeface="Helvetica" charset="0"/>
                <a:sym typeface="Helvetica" charset="0"/>
              </a:rPr>
              <a:t>Secure entry points</a:t>
            </a:r>
          </a:p>
        </p:txBody>
      </p:sp>
      <p:sp>
        <p:nvSpPr>
          <p:cNvPr id="24613" name="Line 37"/>
          <p:cNvSpPr>
            <a:spLocks noChangeShapeType="1"/>
          </p:cNvSpPr>
          <p:nvPr/>
        </p:nvSpPr>
        <p:spPr bwMode="auto">
          <a:xfrm rot="10800000">
            <a:off x="4159250" y="2393950"/>
            <a:ext cx="1111250" cy="527050"/>
          </a:xfrm>
          <a:prstGeom prst="line">
            <a:avLst/>
          </a:prstGeom>
          <a:noFill/>
          <a:ln w="38100">
            <a:solidFill>
              <a:srgbClr val="1F3A27"/>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614" name="Rectangle 38"/>
          <p:cNvSpPr>
            <a:spLocks/>
          </p:cNvSpPr>
          <p:nvPr/>
        </p:nvSpPr>
        <p:spPr bwMode="auto">
          <a:xfrm>
            <a:off x="4722813" y="2197100"/>
            <a:ext cx="14049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2800">
                <a:solidFill>
                  <a:schemeClr val="tx1"/>
                </a:solidFill>
                <a:latin typeface="Gill Sans" charset="0"/>
                <a:ea typeface="Gill Sans" charset="0"/>
                <a:cs typeface="Gill Sans" charset="0"/>
                <a:sym typeface="Gill Sans" charset="0"/>
              </a:rPr>
              <a:t>NS &amp; DS</a:t>
            </a:r>
          </a:p>
        </p:txBody>
      </p:sp>
      <p:sp>
        <p:nvSpPr>
          <p:cNvPr id="24615" name="Line 39"/>
          <p:cNvSpPr>
            <a:spLocks noChangeShapeType="1"/>
          </p:cNvSpPr>
          <p:nvPr/>
        </p:nvSpPr>
        <p:spPr bwMode="auto">
          <a:xfrm rot="10800000" flipH="1">
            <a:off x="3371850" y="2513013"/>
            <a:ext cx="534988" cy="417512"/>
          </a:xfrm>
          <a:prstGeom prst="line">
            <a:avLst/>
          </a:prstGeom>
          <a:noFill/>
          <a:ln w="38100">
            <a:solidFill>
              <a:srgbClr val="1F3A27"/>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616" name="Line 40"/>
          <p:cNvSpPr>
            <a:spLocks noChangeShapeType="1"/>
          </p:cNvSpPr>
          <p:nvPr/>
        </p:nvSpPr>
        <p:spPr bwMode="auto">
          <a:xfrm rot="10800000">
            <a:off x="3179763" y="3440113"/>
            <a:ext cx="419100" cy="398462"/>
          </a:xfrm>
          <a:prstGeom prst="line">
            <a:avLst/>
          </a:prstGeom>
          <a:noFill/>
          <a:ln w="38100">
            <a:solidFill>
              <a:srgbClr val="1F3A27"/>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617" name="Line 41"/>
          <p:cNvSpPr>
            <a:spLocks noChangeShapeType="1"/>
          </p:cNvSpPr>
          <p:nvPr/>
        </p:nvSpPr>
        <p:spPr bwMode="auto">
          <a:xfrm rot="10800000" flipH="1">
            <a:off x="2681288" y="3486150"/>
            <a:ext cx="423862" cy="328613"/>
          </a:xfrm>
          <a:prstGeom prst="line">
            <a:avLst/>
          </a:prstGeom>
          <a:noFill/>
          <a:ln w="38100">
            <a:solidFill>
              <a:srgbClr val="1F3A27"/>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618" name="Line 42"/>
          <p:cNvSpPr>
            <a:spLocks noChangeShapeType="1"/>
          </p:cNvSpPr>
          <p:nvPr/>
        </p:nvSpPr>
        <p:spPr bwMode="auto">
          <a:xfrm rot="10800000">
            <a:off x="3657600" y="4368800"/>
            <a:ext cx="130175" cy="684213"/>
          </a:xfrm>
          <a:prstGeom prst="line">
            <a:avLst/>
          </a:prstGeom>
          <a:noFill/>
          <a:ln w="38100">
            <a:solidFill>
              <a:srgbClr val="1F3A27"/>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619" name="Rectangle 43"/>
          <p:cNvSpPr>
            <a:spLocks/>
          </p:cNvSpPr>
          <p:nvPr/>
        </p:nvSpPr>
        <p:spPr bwMode="auto">
          <a:xfrm>
            <a:off x="838200" y="2127250"/>
            <a:ext cx="20351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2800" b="1">
                <a:solidFill>
                  <a:srgbClr val="1F3A27"/>
                </a:solidFill>
                <a:latin typeface="Gill Sans" charset="0"/>
                <a:ea typeface="Gill Sans" charset="0"/>
                <a:cs typeface="Gill Sans" charset="0"/>
                <a:sym typeface="Gill Sans" charset="0"/>
              </a:rPr>
              <a:t>NS and DS</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80"/>
                                        </p:tgtEl>
                                        <p:attrNameLst>
                                          <p:attrName>style.visibility</p:attrName>
                                        </p:attrNameLst>
                                      </p:cBhvr>
                                      <p:to>
                                        <p:strVal val="visible"/>
                                      </p:to>
                                    </p:set>
                                    <p:anim calcmode="lin" valueType="num">
                                      <p:cBhvr additive="base">
                                        <p:cTn id="7" dur="500" fill="hold"/>
                                        <p:tgtEl>
                                          <p:spTgt spid="31780"/>
                                        </p:tgtEl>
                                        <p:attrNameLst>
                                          <p:attrName>ppt_x</p:attrName>
                                        </p:attrNameLst>
                                      </p:cBhvr>
                                      <p:tavLst>
                                        <p:tav tm="0">
                                          <p:val>
                                            <p:strVal val="0-#ppt_w/2"/>
                                          </p:val>
                                        </p:tav>
                                        <p:tav tm="100000">
                                          <p:val>
                                            <p:strVal val="#ppt_x"/>
                                          </p:val>
                                        </p:tav>
                                      </p:tavLst>
                                    </p:anim>
                                    <p:anim calcmode="lin" valueType="num">
                                      <p:cBhvr additive="base">
                                        <p:cTn id="8" dur="500" fill="hold"/>
                                        <p:tgtEl>
                                          <p:spTgt spid="317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0"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ph type="title"/>
          </p:nvPr>
        </p:nvSpPr>
        <p:spPr/>
        <p:txBody>
          <a:bodyPr/>
          <a:lstStyle/>
          <a:p>
            <a:pPr eaLnBrk="1" hangingPunct="1">
              <a:defRPr/>
            </a:pPr>
            <a:r>
              <a:rPr lang="en-US" altLang="x-none" sz="4900" smtClean="0"/>
              <a:t>Using the DNS to Distribute Keys</a:t>
            </a:r>
          </a:p>
        </p:txBody>
      </p:sp>
      <p:sp>
        <p:nvSpPr>
          <p:cNvPr id="32770" name="Rectangle 2"/>
          <p:cNvSpPr>
            <a:spLocks noGrp="1" noChangeArrowheads="1"/>
          </p:cNvSpPr>
          <p:nvPr>
            <p:ph type="body" idx="1"/>
          </p:nvPr>
        </p:nvSpPr>
        <p:spPr/>
        <p:txBody>
          <a:bodyPr rIns="39200"/>
          <a:lstStyle/>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600"/>
              <a:t>Secured islands make key distribution problematic</a:t>
            </a:r>
          </a:p>
          <a:p>
            <a:pPr marL="381000" indent="-342900" eaLnBrk="1" hangingPunct="1">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endParaRPr lang="en-US" altLang="x-none" sz="2600"/>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600"/>
              <a:t>Distributing keys through DNS:</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200"/>
              <a:t>Use one trusted key to establish authenticity of other keys</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200"/>
              <a:t>Building chains of trust from the root down</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200"/>
              <a:t>Parents need to sign the keys of their children</a:t>
            </a:r>
          </a:p>
          <a:p>
            <a:pPr marL="381000" indent="-342900" eaLnBrk="1" hangingPunct="1">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endParaRPr lang="en-US" altLang="x-none" sz="2600"/>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600"/>
              <a:t>Only the root key needed in ideal world</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200"/>
              <a:t>Parents always delegate security to child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ph type="title"/>
          </p:nvPr>
        </p:nvSpPr>
        <p:spPr>
          <a:xfrm>
            <a:off x="685800" y="381000"/>
            <a:ext cx="7775575" cy="1600200"/>
          </a:xfrm>
        </p:spPr>
        <p:txBody>
          <a:bodyPr rIns="41360"/>
          <a:lstStyle/>
          <a:p>
            <a:pPr marL="41275" eaLnBrk="1" hangingPunct="1">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a:pPr>
            <a:r>
              <a:rPr lang="en-US" altLang="x-none" smtClean="0"/>
              <a:t>Delegation Signer (DS)</a:t>
            </a:r>
          </a:p>
        </p:txBody>
      </p:sp>
      <p:sp>
        <p:nvSpPr>
          <p:cNvPr id="33794" name="Rectangle 2"/>
          <p:cNvSpPr>
            <a:spLocks noGrp="1" noChangeArrowheads="1"/>
          </p:cNvSpPr>
          <p:nvPr>
            <p:ph type="body" idx="1"/>
          </p:nvPr>
        </p:nvSpPr>
        <p:spPr>
          <a:xfrm>
            <a:off x="685800" y="1981200"/>
            <a:ext cx="7775575" cy="4876800"/>
          </a:xfrm>
        </p:spPr>
        <p:txBody>
          <a:bodyPr rIns="41360"/>
          <a:lstStyle/>
          <a:p>
            <a:pPr marL="384175" indent="-342900" eaLnBrk="1" hangingPunct="1">
              <a:lnSpc>
                <a:spcPct val="90000"/>
              </a:lnSpc>
              <a:buClr>
                <a:srgbClr val="000000"/>
              </a:buCl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pPr>
            <a:r>
              <a:rPr lang="en-US" altLang="x-none"/>
              <a:t>Delegation Signer (DS) RR indicates that:</a:t>
            </a:r>
          </a:p>
          <a:p>
            <a:pPr marL="784225" lvl="1" indent="-285750" eaLnBrk="1" hangingPunct="1">
              <a:lnSpc>
                <a:spcPct val="90000"/>
              </a:lnSpc>
              <a:buClr>
                <a:srgbClr val="000000"/>
              </a:buClr>
              <a:buFontTx/>
              <a:buChar cha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pPr>
            <a:r>
              <a:rPr lang="en-US" altLang="x-none"/>
              <a:t>delegated zone is digitally signed</a:t>
            </a:r>
          </a:p>
          <a:p>
            <a:pPr marL="784225" lvl="1" indent="-285750" eaLnBrk="1" hangingPunct="1">
              <a:lnSpc>
                <a:spcPct val="90000"/>
              </a:lnSpc>
              <a:buClr>
                <a:srgbClr val="000000"/>
              </a:buClr>
              <a:buFontTx/>
              <a:buChar cha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pPr>
            <a:r>
              <a:rPr lang="en-US" altLang="x-none"/>
              <a:t>indicated key is used for the delegated zone</a:t>
            </a:r>
          </a:p>
          <a:p>
            <a:pPr marL="384175" indent="-342900" eaLnBrk="1" hangingPunct="1">
              <a:lnSpc>
                <a:spcPct val="90000"/>
              </a:lnSpc>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pPr>
            <a:endParaRPr lang="en-US" altLang="x-none"/>
          </a:p>
          <a:p>
            <a:pPr marL="384175" indent="-342900" eaLnBrk="1" hangingPunct="1">
              <a:lnSpc>
                <a:spcPct val="90000"/>
              </a:lnSpc>
              <a:buClr>
                <a:srgbClr val="000000"/>
              </a:buCl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pPr>
            <a:r>
              <a:rPr lang="en-US" altLang="x-none"/>
              <a:t>Parent is authorative for the DS of the child’s zone</a:t>
            </a:r>
          </a:p>
          <a:p>
            <a:pPr marL="784225" lvl="1" indent="-285750" eaLnBrk="1" hangingPunct="1">
              <a:lnSpc>
                <a:spcPct val="90000"/>
              </a:lnSpc>
              <a:buClr>
                <a:srgbClr val="000000"/>
              </a:buClr>
              <a:buFontTx/>
              <a:buChar cha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pPr>
            <a:r>
              <a:rPr lang="en-US" altLang="x-none"/>
              <a:t>Not for the NS record delegating the child’s zone!</a:t>
            </a:r>
          </a:p>
          <a:p>
            <a:pPr marL="784225" lvl="1" indent="-285750" eaLnBrk="1" hangingPunct="1">
              <a:lnSpc>
                <a:spcPct val="90000"/>
              </a:lnSpc>
              <a:buClr>
                <a:srgbClr val="000000"/>
              </a:buClr>
              <a:buFontTx/>
              <a:buChar cha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pPr>
            <a:r>
              <a:rPr lang="en-US" altLang="x-none"/>
              <a:t>DS </a:t>
            </a:r>
            <a:r>
              <a:rPr lang="en-US" altLang="x-none" b="1"/>
              <a:t>should not</a:t>
            </a:r>
            <a:r>
              <a:rPr lang="en-US" altLang="x-none"/>
              <a:t> be in the child’s zone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body" idx="1"/>
          </p:nvPr>
        </p:nvSpPr>
        <p:spPr>
          <a:xfrm>
            <a:off x="719138" y="682625"/>
            <a:ext cx="6692900" cy="4724400"/>
          </a:xfrm>
        </p:spPr>
        <p:txBody>
          <a:bodyPr rIns="41360"/>
          <a:lstStyle/>
          <a:p>
            <a:pPr marL="384175" indent="-342900" eaLnBrk="1" hangingPunct="1">
              <a:buClr>
                <a:srgbClr val="000000"/>
              </a:buCl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 pos="482600" algn="l"/>
                <a:tab pos="939800" algn="l"/>
                <a:tab pos="1384300" algn="l"/>
                <a:tab pos="1841500" algn="l"/>
                <a:tab pos="2286000" algn="l"/>
                <a:tab pos="2730500" algn="l"/>
                <a:tab pos="3187700" algn="l"/>
                <a:tab pos="3632200" algn="l"/>
                <a:tab pos="4076700" algn="l"/>
                <a:tab pos="4533900" algn="l"/>
                <a:tab pos="4978400" algn="l"/>
              </a:tabLst>
              <a:defRPr/>
            </a:pPr>
            <a:r>
              <a:rPr lang="en-US" altLang="x-none" smtClean="0"/>
              <a:t>16 bits: key tag</a:t>
            </a:r>
          </a:p>
          <a:p>
            <a:pPr marL="384175" indent="-342900" eaLnBrk="1" hangingPunct="1">
              <a:buClr>
                <a:srgbClr val="000000"/>
              </a:buCl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 pos="482600" algn="l"/>
                <a:tab pos="939800" algn="l"/>
                <a:tab pos="1384300" algn="l"/>
                <a:tab pos="1841500" algn="l"/>
                <a:tab pos="2286000" algn="l"/>
                <a:tab pos="2730500" algn="l"/>
                <a:tab pos="3187700" algn="l"/>
                <a:tab pos="3632200" algn="l"/>
                <a:tab pos="4076700" algn="l"/>
                <a:tab pos="4533900" algn="l"/>
                <a:tab pos="4978400" algn="l"/>
              </a:tabLst>
              <a:defRPr/>
            </a:pPr>
            <a:r>
              <a:rPr lang="en-US" altLang="x-none" smtClean="0"/>
              <a:t>8 bits: algorithm</a:t>
            </a:r>
          </a:p>
          <a:p>
            <a:pPr marL="384175" indent="-342900" eaLnBrk="1" hangingPunct="1">
              <a:buClr>
                <a:srgbClr val="000000"/>
              </a:buCl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 pos="482600" algn="l"/>
                <a:tab pos="939800" algn="l"/>
                <a:tab pos="1384300" algn="l"/>
                <a:tab pos="1841500" algn="l"/>
                <a:tab pos="2286000" algn="l"/>
                <a:tab pos="2730500" algn="l"/>
                <a:tab pos="3187700" algn="l"/>
                <a:tab pos="3632200" algn="l"/>
                <a:tab pos="4076700" algn="l"/>
                <a:tab pos="4533900" algn="l"/>
                <a:tab pos="4978400" algn="l"/>
              </a:tabLst>
              <a:defRPr/>
            </a:pPr>
            <a:r>
              <a:rPr lang="en-US" altLang="x-none" smtClean="0"/>
              <a:t>8 bits: digest type</a:t>
            </a:r>
          </a:p>
          <a:p>
            <a:pPr marL="384175" indent="-342900" eaLnBrk="1" hangingPunct="1">
              <a:buClr>
                <a:srgbClr val="000000"/>
              </a:buClr>
              <a:tabLst>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 pos="482600" algn="l"/>
                <a:tab pos="939800" algn="l"/>
                <a:tab pos="1384300" algn="l"/>
                <a:tab pos="1841500" algn="l"/>
                <a:tab pos="2286000" algn="l"/>
                <a:tab pos="2730500" algn="l"/>
                <a:tab pos="3187700" algn="l"/>
                <a:tab pos="3632200" algn="l"/>
                <a:tab pos="4076700" algn="l"/>
                <a:tab pos="4533900" algn="l"/>
                <a:tab pos="4978400" algn="l"/>
              </a:tabLst>
              <a:defRPr/>
            </a:pPr>
            <a:r>
              <a:rPr lang="en-US" altLang="x-none" smtClean="0"/>
              <a:t>20 bytes: SHA-1 Digest</a:t>
            </a:r>
          </a:p>
        </p:txBody>
      </p:sp>
      <p:sp>
        <p:nvSpPr>
          <p:cNvPr id="27650" name="Rectangle 2"/>
          <p:cNvSpPr>
            <a:spLocks/>
          </p:cNvSpPr>
          <p:nvPr/>
        </p:nvSpPr>
        <p:spPr bwMode="auto">
          <a:xfrm>
            <a:off x="279400" y="4318000"/>
            <a:ext cx="83693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41360" bIns="0" anchor="ct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lnSpc>
                <a:spcPct val="89000"/>
              </a:lnSpc>
            </a:pPr>
            <a:r>
              <a:rPr lang="en-US" altLang="x-none" sz="1800">
                <a:solidFill>
                  <a:schemeClr val="tx1"/>
                </a:solidFill>
                <a:latin typeface="Courier New Bold" charset="0"/>
                <a:ea typeface="Courier New Bold" charset="0"/>
                <a:cs typeface="Courier New Bold" charset="0"/>
                <a:sym typeface="Courier New Bold" charset="0"/>
              </a:rPr>
              <a:t>$ORIGIN nlnetlabs.nl.</a:t>
            </a:r>
          </a:p>
          <a:p>
            <a:pPr eaLnBrk="1" hangingPunct="1">
              <a:lnSpc>
                <a:spcPct val="89000"/>
              </a:lnSpc>
            </a:pPr>
            <a:r>
              <a:rPr lang="en-US" altLang="x-none" sz="1800">
                <a:solidFill>
                  <a:schemeClr val="tx1"/>
                </a:solidFill>
                <a:latin typeface="Courier New Bold" charset="0"/>
                <a:ea typeface="Courier New Bold" charset="0"/>
                <a:cs typeface="Courier New Bold" charset="0"/>
                <a:sym typeface="Courier New Bold" charset="0"/>
              </a:rPr>
              <a:t>lab.nlnetlabs.nl.   3600 IN   NS  ns.lab.nlnetlabs.nl</a:t>
            </a:r>
          </a:p>
          <a:p>
            <a:pPr eaLnBrk="1" hangingPunct="1">
              <a:lnSpc>
                <a:spcPct val="89000"/>
              </a:lnSpc>
            </a:pPr>
            <a:r>
              <a:rPr lang="en-US" altLang="x-none" sz="1800">
                <a:solidFill>
                  <a:schemeClr val="tx1"/>
                </a:solidFill>
                <a:latin typeface="Courier New Bold" charset="0"/>
                <a:ea typeface="Courier New Bold" charset="0"/>
                <a:cs typeface="Courier New Bold" charset="0"/>
                <a:sym typeface="Courier New Bold" charset="0"/>
              </a:rPr>
              <a:t>lab.nlnetlabs.nl.   3600 IN   DS  3112   5  1 (</a:t>
            </a:r>
            <a:br>
              <a:rPr lang="en-US" altLang="x-none" sz="1800">
                <a:solidFill>
                  <a:schemeClr val="tx1"/>
                </a:solidFill>
                <a:latin typeface="Courier New Bold" charset="0"/>
                <a:ea typeface="Courier New Bold" charset="0"/>
                <a:cs typeface="Courier New Bold" charset="0"/>
                <a:sym typeface="Courier New Bold" charset="0"/>
              </a:rPr>
            </a:br>
            <a:r>
              <a:rPr lang="en-US" altLang="x-none" sz="1800">
                <a:solidFill>
                  <a:schemeClr val="tx1"/>
                </a:solidFill>
                <a:latin typeface="Courier New Bold" charset="0"/>
                <a:ea typeface="Courier New Bold" charset="0"/>
                <a:cs typeface="Courier New Bold" charset="0"/>
                <a:sym typeface="Courier New Bold" charset="0"/>
              </a:rPr>
              <a:t>                                   239af98b923c023371b52</a:t>
            </a:r>
          </a:p>
          <a:p>
            <a:pPr algn="ctr" eaLnBrk="1" hangingPunct="1"/>
            <a:r>
              <a:rPr lang="en-US" altLang="x-none" sz="1800">
                <a:solidFill>
                  <a:schemeClr val="tx1"/>
                </a:solidFill>
                <a:latin typeface="Courier New Bold" charset="0"/>
                <a:ea typeface="Courier New Bold" charset="0"/>
                <a:cs typeface="Courier New Bold" charset="0"/>
                <a:sym typeface="Courier New Bold" charset="0"/>
              </a:rPr>
              <a:t>                                 1g23b92da12f42162b1a9 )</a:t>
            </a:r>
          </a:p>
        </p:txBody>
      </p:sp>
      <p:sp>
        <p:nvSpPr>
          <p:cNvPr id="34819" name="Rectangle 3"/>
          <p:cNvSpPr>
            <a:spLocks noChangeArrowheads="1"/>
          </p:cNvSpPr>
          <p:nvPr>
            <p:ph type="title"/>
          </p:nvPr>
        </p:nvSpPr>
        <p:spPr>
          <a:xfrm>
            <a:off x="774700" y="80963"/>
            <a:ext cx="7772400" cy="2047875"/>
          </a:xfrm>
        </p:spPr>
        <p:txBody>
          <a:bodyPr rIns="41360"/>
          <a:lstStyle/>
          <a:p>
            <a:pPr marL="41275" eaLnBrk="1" hangingPunct="1">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a:pPr>
            <a:r>
              <a:rPr lang="en-US" altLang="x-none" smtClean="0"/>
              <a:t>DS RDATA</a:t>
            </a:r>
          </a:p>
        </p:txBody>
      </p:sp>
      <p:sp>
        <p:nvSpPr>
          <p:cNvPr id="34820" name="Rectangle 4"/>
          <p:cNvSpPr>
            <a:spLocks/>
          </p:cNvSpPr>
          <p:nvPr/>
        </p:nvSpPr>
        <p:spPr bwMode="auto">
          <a:xfrm>
            <a:off x="5016500" y="4851400"/>
            <a:ext cx="596900" cy="203200"/>
          </a:xfrm>
          <a:prstGeom prst="rect">
            <a:avLst/>
          </a:prstGeom>
          <a:solidFill>
            <a:srgbClr val="2A5947">
              <a:alpha val="50195"/>
            </a:srgbClr>
          </a:solidFill>
          <a:ln>
            <a:noFill/>
          </a:ln>
          <a:extLst>
            <a:ext uri="{91240B29-F687-4F45-9708-019B960494DF}">
              <a14:hiddenLine xmlns:a14="http://schemas.microsoft.com/office/drawing/2010/main" w="25400">
                <a:solidFill>
                  <a:schemeClr val="tx1">
                    <a:alpha val="50195"/>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34821" name="Rectangle 5"/>
          <p:cNvSpPr>
            <a:spLocks/>
          </p:cNvSpPr>
          <p:nvPr/>
        </p:nvSpPr>
        <p:spPr bwMode="auto">
          <a:xfrm>
            <a:off x="5880100" y="4851400"/>
            <a:ext cx="292100" cy="203200"/>
          </a:xfrm>
          <a:prstGeom prst="rect">
            <a:avLst/>
          </a:prstGeom>
          <a:solidFill>
            <a:srgbClr val="2A5947">
              <a:alpha val="50195"/>
            </a:srgbClr>
          </a:solidFill>
          <a:ln>
            <a:noFill/>
          </a:ln>
          <a:extLst>
            <a:ext uri="{91240B29-F687-4F45-9708-019B960494DF}">
              <a14:hiddenLine xmlns:a14="http://schemas.microsoft.com/office/drawing/2010/main" w="25400">
                <a:solidFill>
                  <a:schemeClr val="tx1">
                    <a:alpha val="50195"/>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34822" name="Rectangle 6"/>
          <p:cNvSpPr>
            <a:spLocks/>
          </p:cNvSpPr>
          <p:nvPr/>
        </p:nvSpPr>
        <p:spPr bwMode="auto">
          <a:xfrm>
            <a:off x="6311900" y="4851400"/>
            <a:ext cx="292100" cy="203200"/>
          </a:xfrm>
          <a:prstGeom prst="rect">
            <a:avLst/>
          </a:prstGeom>
          <a:solidFill>
            <a:srgbClr val="2A5947">
              <a:alpha val="50195"/>
            </a:srgbClr>
          </a:solidFill>
          <a:ln>
            <a:noFill/>
          </a:ln>
          <a:extLst>
            <a:ext uri="{91240B29-F687-4F45-9708-019B960494DF}">
              <a14:hiddenLine xmlns:a14="http://schemas.microsoft.com/office/drawing/2010/main" w="25400">
                <a:solidFill>
                  <a:schemeClr val="tx1">
                    <a:alpha val="50195"/>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34823" name="Rectangle 7"/>
          <p:cNvSpPr>
            <a:spLocks/>
          </p:cNvSpPr>
          <p:nvPr/>
        </p:nvSpPr>
        <p:spPr bwMode="auto">
          <a:xfrm>
            <a:off x="5168900" y="5118100"/>
            <a:ext cx="2959100" cy="469900"/>
          </a:xfrm>
          <a:prstGeom prst="rect">
            <a:avLst/>
          </a:prstGeom>
          <a:solidFill>
            <a:srgbClr val="2A5947">
              <a:alpha val="50195"/>
            </a:srgbClr>
          </a:solidFill>
          <a:ln>
            <a:noFill/>
          </a:ln>
          <a:extLst>
            <a:ext uri="{91240B29-F687-4F45-9708-019B960494DF}">
              <a14:hiddenLine xmlns:a14="http://schemas.microsoft.com/office/drawing/2010/main" w="25400">
                <a:solidFill>
                  <a:schemeClr val="tx1">
                    <a:alpha val="50195"/>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8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482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482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48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animBg="1"/>
      <p:bldP spid="34821" grpId="0" animBg="1"/>
      <p:bldP spid="34822" grpId="0" animBg="1"/>
      <p:bldP spid="3482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ph type="title"/>
          </p:nvPr>
        </p:nvSpPr>
        <p:spPr/>
        <p:txBody>
          <a:bodyPr/>
          <a:lstStyle/>
          <a:p>
            <a:pPr eaLnBrk="1" hangingPunct="1">
              <a:defRPr/>
            </a:pPr>
            <a:r>
              <a:rPr lang="en-US" altLang="x-none" smtClean="0"/>
              <a:t>DNSSEC Mechanisms</a:t>
            </a:r>
          </a:p>
        </p:txBody>
      </p:sp>
      <p:sp>
        <p:nvSpPr>
          <p:cNvPr id="7170" name="Rectangle 2"/>
          <p:cNvSpPr>
            <a:spLocks noGrp="1" noChangeArrowheads="1"/>
          </p:cNvSpPr>
          <p:nvPr>
            <p:ph type="body" idx="1"/>
          </p:nvPr>
        </p:nvSpPr>
        <p:spPr/>
        <p:txBody>
          <a:bodyPr/>
          <a:lstStyle/>
          <a:p>
            <a:pPr eaLnBrk="1" hangingPunct="1"/>
            <a:endParaRPr lang="en-US" altLang="x-none"/>
          </a:p>
          <a:p>
            <a:pPr eaLnBrk="1" hangingPunct="1"/>
            <a:r>
              <a:rPr lang="en-US" altLang="x-none"/>
              <a:t> New Resource Records</a:t>
            </a:r>
          </a:p>
          <a:p>
            <a:pPr eaLnBrk="1" hangingPunct="1"/>
            <a:r>
              <a:rPr lang="en-US" altLang="x-none"/>
              <a:t> Setting Up a Secure Zone</a:t>
            </a:r>
          </a:p>
          <a:p>
            <a:pPr eaLnBrk="1" hangingPunct="1"/>
            <a:r>
              <a:rPr lang="en-US" altLang="x-none"/>
              <a:t> Delegating Signing Authority</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ChangeArrowheads="1"/>
          </p:cNvSpPr>
          <p:nvPr>
            <p:ph type="title"/>
          </p:nvPr>
        </p:nvSpPr>
        <p:spPr/>
        <p:txBody>
          <a:bodyPr/>
          <a:lstStyle/>
          <a:p>
            <a:pPr eaLnBrk="1" hangingPunct="1">
              <a:defRPr/>
            </a:pPr>
            <a:r>
              <a:rPr lang="en-US" altLang="x-none" smtClean="0"/>
              <a:t>Key Problem</a:t>
            </a:r>
          </a:p>
        </p:txBody>
      </p:sp>
      <p:sp>
        <p:nvSpPr>
          <p:cNvPr id="36866" name="Rectangle 2"/>
          <p:cNvSpPr>
            <a:spLocks noGrp="1" noChangeArrowheads="1"/>
          </p:cNvSpPr>
          <p:nvPr>
            <p:ph type="body" idx="1"/>
          </p:nvPr>
        </p:nvSpPr>
        <p:spPr/>
        <p:txBody>
          <a:bodyPr/>
          <a:lstStyle/>
          <a:p>
            <a:pPr eaLnBrk="1" hangingPunct="1">
              <a:defRPr/>
            </a:pPr>
            <a:r>
              <a:rPr lang="en-US" altLang="x-none" smtClean="0"/>
              <a:t>Interaction with parent administratively expensive</a:t>
            </a:r>
          </a:p>
          <a:p>
            <a:pPr lvl="1" eaLnBrk="1" hangingPunct="1">
              <a:defRPr/>
            </a:pPr>
            <a:r>
              <a:rPr lang="en-US" altLang="x-none" smtClean="0"/>
              <a:t>Should only be done when needed</a:t>
            </a:r>
          </a:p>
          <a:p>
            <a:pPr lvl="1" eaLnBrk="1" hangingPunct="1">
              <a:defRPr/>
            </a:pPr>
            <a:r>
              <a:rPr lang="en-US" altLang="x-none" smtClean="0"/>
              <a:t>You might want to lock these in hardware</a:t>
            </a:r>
          </a:p>
          <a:p>
            <a:pPr eaLnBrk="1" hangingPunct="1">
              <a:defRPr/>
            </a:pPr>
            <a:r>
              <a:rPr lang="en-US" altLang="x-none" smtClean="0"/>
              <a:t>Signing zones should be fast</a:t>
            </a:r>
          </a:p>
          <a:p>
            <a:pPr lvl="1" eaLnBrk="1" hangingPunct="1">
              <a:defRPr/>
            </a:pPr>
            <a:r>
              <a:rPr lang="en-US" altLang="x-none" smtClean="0"/>
              <a:t>Memory restrictions</a:t>
            </a:r>
          </a:p>
          <a:p>
            <a:pPr lvl="1" eaLnBrk="1" hangingPunct="1">
              <a:defRPr/>
            </a:pPr>
            <a:r>
              <a:rPr lang="en-US" altLang="x-none" smtClean="0"/>
              <a:t>Space and time concerns</a:t>
            </a:r>
          </a:p>
          <a:p>
            <a:pPr lvl="1" eaLnBrk="1" hangingPunct="1">
              <a:defRPr/>
            </a:pPr>
            <a:r>
              <a:rPr lang="en-US" altLang="x-none" smtClean="0"/>
              <a:t>Operational exposure higher</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ChangeArrowheads="1"/>
          </p:cNvSpPr>
          <p:nvPr>
            <p:ph type="title"/>
          </p:nvPr>
        </p:nvSpPr>
        <p:spPr/>
        <p:txBody>
          <a:bodyPr/>
          <a:lstStyle/>
          <a:p>
            <a:pPr eaLnBrk="1" hangingPunct="1">
              <a:defRPr/>
            </a:pPr>
            <a:r>
              <a:rPr lang="en-US" altLang="x-none" sz="4900" smtClean="0"/>
              <a:t>More Than One Key:</a:t>
            </a:r>
            <a:br>
              <a:rPr lang="en-US" altLang="x-none" sz="4900" smtClean="0"/>
            </a:br>
            <a:r>
              <a:rPr lang="en-US" altLang="x-none" sz="4900" smtClean="0"/>
              <a:t>KSK and ZSK</a:t>
            </a:r>
          </a:p>
        </p:txBody>
      </p:sp>
      <p:sp>
        <p:nvSpPr>
          <p:cNvPr id="37890" name="Rectangle 2"/>
          <p:cNvSpPr>
            <a:spLocks noGrp="1" noChangeArrowheads="1"/>
          </p:cNvSpPr>
          <p:nvPr>
            <p:ph type="body" idx="1"/>
          </p:nvPr>
        </p:nvSpPr>
        <p:spPr/>
        <p:txBody>
          <a:bodyPr/>
          <a:lstStyle/>
          <a:p>
            <a:pPr eaLnBrk="1" hangingPunct="1"/>
            <a:r>
              <a:rPr lang="en-US" altLang="x-none" sz="2600"/>
              <a:t>RRsets are signed, not RRs</a:t>
            </a:r>
          </a:p>
          <a:p>
            <a:pPr eaLnBrk="1" hangingPunct="1"/>
            <a:r>
              <a:rPr lang="en-US" altLang="x-none" sz="2600"/>
              <a:t>DS points to specific key</a:t>
            </a:r>
          </a:p>
          <a:p>
            <a:pPr lvl="1" eaLnBrk="1" hangingPunct="1"/>
            <a:r>
              <a:rPr lang="en-US" altLang="x-none" sz="2600"/>
              <a:t>Signature from that key over DNSKEY RRset transfers trust to all keys in DNSKEY RRset</a:t>
            </a:r>
          </a:p>
          <a:p>
            <a:pPr lvl="1" eaLnBrk="1" hangingPunct="1"/>
            <a:endParaRPr lang="en-US" altLang="x-none" sz="2600"/>
          </a:p>
          <a:p>
            <a:pPr eaLnBrk="1" hangingPunct="1"/>
            <a:r>
              <a:rPr lang="en-US" altLang="x-none" sz="2600"/>
              <a:t>Key that DS points to only signs DNSKEY RRset</a:t>
            </a:r>
          </a:p>
          <a:p>
            <a:pPr lvl="1" eaLnBrk="1" hangingPunct="1"/>
            <a:r>
              <a:rPr lang="en-US" altLang="x-none" sz="2600"/>
              <a:t>Key Signing Key (KSK)</a:t>
            </a:r>
          </a:p>
          <a:p>
            <a:pPr eaLnBrk="1" hangingPunct="1"/>
            <a:r>
              <a:rPr lang="en-US" altLang="x-none" sz="2600"/>
              <a:t>Other keys in DNSKEY RRset sign entries in zone</a:t>
            </a:r>
          </a:p>
          <a:p>
            <a:pPr lvl="1" eaLnBrk="1" hangingPunct="1"/>
            <a:r>
              <a:rPr lang="en-US" altLang="x-none" sz="2600"/>
              <a:t>Zone Signing Key (ZSK)</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ph type="title"/>
          </p:nvPr>
        </p:nvSpPr>
        <p:spPr/>
        <p:txBody>
          <a:bodyPr/>
          <a:lstStyle/>
          <a:p>
            <a:pPr eaLnBrk="1" hangingPunct="1">
              <a:defRPr/>
            </a:pPr>
            <a:r>
              <a:rPr lang="en-US" altLang="x-none" sz="4300" smtClean="0"/>
              <a:t>The Important Considerations</a:t>
            </a:r>
          </a:p>
        </p:txBody>
      </p:sp>
      <p:sp>
        <p:nvSpPr>
          <p:cNvPr id="38914" name="Rectangle 2"/>
          <p:cNvSpPr>
            <a:spLocks noGrp="1" noChangeArrowheads="1"/>
          </p:cNvSpPr>
          <p:nvPr>
            <p:ph type="body" idx="1"/>
          </p:nvPr>
        </p:nvSpPr>
        <p:spPr/>
        <p:txBody>
          <a:bodyPr/>
          <a:lstStyle/>
          <a:p>
            <a:pPr eaLnBrk="1" hangingPunct="1">
              <a:defRPr/>
            </a:pPr>
            <a:r>
              <a:rPr lang="en-US" altLang="x-none" smtClean="0"/>
              <a:t>KSK and ZSK have different ‘shielding’ properties: KSK on smartcard, ZSK on disk</a:t>
            </a:r>
          </a:p>
          <a:p>
            <a:pPr eaLnBrk="1" hangingPunct="1">
              <a:defRPr/>
            </a:pPr>
            <a:r>
              <a:rPr lang="en-US" altLang="x-none" smtClean="0"/>
              <a:t>ZSK needs ‘daily’ or permanent use. </a:t>
            </a:r>
          </a:p>
          <a:p>
            <a:pPr eaLnBrk="1" hangingPunct="1">
              <a:defRPr/>
            </a:pPr>
            <a:r>
              <a:rPr lang="en-US" altLang="x-none" smtClean="0"/>
              <a:t>KSK less frequent</a:t>
            </a:r>
          </a:p>
          <a:p>
            <a:pPr eaLnBrk="1" hangingPunct="1">
              <a:defRPr/>
            </a:pPr>
            <a:r>
              <a:rPr lang="en-US" altLang="x-none" smtClean="0"/>
              <a:t>ZSK change needs no involvement with 3rd parties</a:t>
            </a:r>
          </a:p>
          <a:p>
            <a:pPr eaLnBrk="1" hangingPunct="1">
              <a:defRPr/>
            </a:pPr>
            <a:r>
              <a:rPr lang="en-US" altLang="x-none" smtClean="0"/>
              <a:t>KSK may need uncontrolled cooperation from 3rd parties</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ph type="title"/>
          </p:nvPr>
        </p:nvSpPr>
        <p:spPr>
          <a:xfrm>
            <a:off x="685800" y="166688"/>
            <a:ext cx="7775575" cy="2028825"/>
          </a:xfrm>
        </p:spPr>
        <p:txBody>
          <a:bodyPr rIns="39200"/>
          <a:lstStyle/>
          <a:p>
            <a:pPr marL="38100" eaLnBrk="1" hangingPunct="1">
              <a:tabLst>
                <a:tab pos="38100" algn="l"/>
                <a:tab pos="482600" algn="l"/>
                <a:tab pos="939800" algn="l"/>
                <a:tab pos="1384300" algn="l"/>
                <a:tab pos="1828800" algn="l"/>
                <a:tab pos="2286000" algn="l"/>
                <a:tab pos="2730500" algn="l"/>
                <a:tab pos="3187700" algn="l"/>
                <a:tab pos="3632200" algn="l"/>
                <a:tab pos="4076700" algn="l"/>
                <a:tab pos="4533900" algn="l"/>
                <a:tab pos="4978400" algn="l"/>
                <a:tab pos="5422900" algn="l"/>
                <a:tab pos="5880100" algn="l"/>
                <a:tab pos="6324600" algn="l"/>
                <a:tab pos="6781800" algn="l"/>
                <a:tab pos="7226300" algn="l"/>
                <a:tab pos="7670800" algn="l"/>
                <a:tab pos="8128000" algn="l"/>
                <a:tab pos="8572500" algn="l"/>
                <a:tab pos="9017000" algn="l"/>
                <a:tab pos="9182100" algn="l"/>
              </a:tabLst>
              <a:defRPr/>
            </a:pPr>
            <a:r>
              <a:rPr lang="en-US" altLang="x-none" sz="5400" smtClean="0"/>
              <a:t>Initial Key Exchange</a:t>
            </a:r>
          </a:p>
        </p:txBody>
      </p:sp>
      <p:sp>
        <p:nvSpPr>
          <p:cNvPr id="39938" name="Rectangle 2"/>
          <p:cNvSpPr>
            <a:spLocks noGrp="1" noChangeArrowheads="1"/>
          </p:cNvSpPr>
          <p:nvPr>
            <p:ph type="body" idx="1"/>
          </p:nvPr>
        </p:nvSpPr>
        <p:spPr/>
        <p:txBody>
          <a:bodyPr/>
          <a:lstStyle/>
          <a:p>
            <a:pPr eaLnBrk="1" hangingPunct="1"/>
            <a:r>
              <a:rPr lang="en-US" altLang="x-none"/>
              <a:t>Child needs to:</a:t>
            </a:r>
          </a:p>
          <a:p>
            <a:pPr lvl="1" eaLnBrk="1" hangingPunct="1"/>
            <a:r>
              <a:rPr lang="en-US" altLang="x-none"/>
              <a:t>Send key signing keyset to parent</a:t>
            </a:r>
          </a:p>
          <a:p>
            <a:pPr eaLnBrk="1" hangingPunct="1"/>
            <a:endParaRPr lang="en-US" altLang="x-none"/>
          </a:p>
          <a:p>
            <a:pPr eaLnBrk="1" hangingPunct="1"/>
            <a:r>
              <a:rPr lang="en-US" altLang="x-none"/>
              <a:t>Parent needs to:</a:t>
            </a:r>
          </a:p>
          <a:p>
            <a:pPr lvl="1" eaLnBrk="1" hangingPunct="1"/>
            <a:r>
              <a:rPr lang="en-US" altLang="x-none"/>
              <a:t>Check childs zone</a:t>
            </a:r>
          </a:p>
          <a:p>
            <a:pPr lvl="2" eaLnBrk="1" hangingPunct="1"/>
            <a:r>
              <a:rPr lang="en-US" altLang="x-none"/>
              <a:t>for DNSKEY &amp; RRSIGs</a:t>
            </a:r>
          </a:p>
          <a:p>
            <a:pPr lvl="1" eaLnBrk="1" hangingPunct="1"/>
            <a:r>
              <a:rPr lang="en-US" altLang="x-none"/>
              <a:t>Verify if key can be trusted</a:t>
            </a:r>
          </a:p>
          <a:p>
            <a:pPr lvl="1" eaLnBrk="1" hangingPunct="1"/>
            <a:r>
              <a:rPr lang="en-US" altLang="x-none"/>
              <a:t>Generate DS RR</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3793" name="Group 7"/>
          <p:cNvGrpSpPr>
            <a:grpSpLocks/>
          </p:cNvGrpSpPr>
          <p:nvPr/>
        </p:nvGrpSpPr>
        <p:grpSpPr bwMode="auto">
          <a:xfrm>
            <a:off x="141288" y="1371600"/>
            <a:ext cx="4217987" cy="2055813"/>
            <a:chOff x="0" y="0"/>
            <a:chExt cx="2657" cy="1295"/>
          </a:xfrm>
        </p:grpSpPr>
        <p:sp>
          <p:nvSpPr>
            <p:cNvPr id="33853" name="AutoShape 1"/>
            <p:cNvSpPr>
              <a:spLocks/>
            </p:cNvSpPr>
            <p:nvPr/>
          </p:nvSpPr>
          <p:spPr bwMode="auto">
            <a:xfrm>
              <a:off x="487" y="192"/>
              <a:ext cx="2170" cy="1103"/>
            </a:xfrm>
            <a:prstGeom prst="roundRect">
              <a:avLst>
                <a:gd name="adj" fmla="val 83"/>
              </a:avLst>
            </a:prstGeom>
            <a:solidFill>
              <a:srgbClr val="99CCFF"/>
            </a:solidFill>
            <a:ln w="12700">
              <a:solidFill>
                <a:schemeClr val="tx1"/>
              </a:solidFill>
              <a:round/>
              <a:headEnd/>
              <a:tailEnd/>
            </a:ln>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33854" name="Rectangle 2"/>
            <p:cNvSpPr>
              <a:spLocks/>
            </p:cNvSpPr>
            <p:nvPr/>
          </p:nvSpPr>
          <p:spPr bwMode="auto">
            <a:xfrm>
              <a:off x="1329" y="0"/>
              <a:ext cx="695"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23"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$ORIGIN .</a:t>
              </a:r>
            </a:p>
          </p:txBody>
        </p:sp>
        <p:sp>
          <p:nvSpPr>
            <p:cNvPr id="33855" name="Rectangle 3"/>
            <p:cNvSpPr>
              <a:spLocks/>
            </p:cNvSpPr>
            <p:nvPr/>
          </p:nvSpPr>
          <p:spPr bwMode="auto">
            <a:xfrm>
              <a:off x="443" y="191"/>
              <a:ext cx="2143"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47"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400" b="1">
                  <a:solidFill>
                    <a:schemeClr val="tx1"/>
                  </a:solidFill>
                  <a:latin typeface="Helvetica" charset="0"/>
                  <a:ea typeface="Helvetica" charset="0"/>
                  <a:cs typeface="Helvetica" charset="0"/>
                  <a:sym typeface="Helvetica" charset="0"/>
                </a:rPr>
                <a:t>.     DNSKEY (…) 5TQ3s… (</a:t>
              </a:r>
              <a:r>
                <a:rPr lang="en-US" altLang="x-none" sz="1400" b="1">
                  <a:solidFill>
                    <a:srgbClr val="CC0000"/>
                  </a:solidFill>
                  <a:latin typeface="Helvetica" charset="0"/>
                  <a:ea typeface="Helvetica" charset="0"/>
                  <a:cs typeface="Helvetica" charset="0"/>
                  <a:sym typeface="Helvetica" charset="0"/>
                </a:rPr>
                <a:t>8907</a:t>
              </a:r>
              <a:r>
                <a:rPr lang="en-US" altLang="x-none" sz="1400" b="1">
                  <a:solidFill>
                    <a:schemeClr val="tx1"/>
                  </a:solidFill>
                  <a:latin typeface="Helvetica" charset="0"/>
                  <a:ea typeface="Helvetica" charset="0"/>
                  <a:cs typeface="Helvetica" charset="0"/>
                  <a:sym typeface="Helvetica" charset="0"/>
                </a:rPr>
                <a:t>) ; </a:t>
              </a:r>
              <a:r>
                <a:rPr lang="en-US" altLang="x-none" sz="1400" b="1">
                  <a:solidFill>
                    <a:srgbClr val="CC0000"/>
                  </a:solidFill>
                  <a:latin typeface="Helvetica" charset="0"/>
                  <a:ea typeface="Helvetica" charset="0"/>
                  <a:cs typeface="Helvetica" charset="0"/>
                  <a:sym typeface="Helvetica" charset="0"/>
                </a:rPr>
                <a:t>KSK</a:t>
              </a:r>
            </a:p>
            <a:p>
              <a:pPr algn="ctr" eaLnBrk="1" hangingPunct="1">
                <a:lnSpc>
                  <a:spcPct val="93000"/>
                </a:lnSpc>
              </a:pPr>
              <a:r>
                <a:rPr lang="en-US" altLang="x-none" sz="1400" b="1" i="1">
                  <a:solidFill>
                    <a:schemeClr val="tx1"/>
                  </a:solidFill>
                  <a:latin typeface="Helvetica" charset="0"/>
                  <a:ea typeface="Helvetica" charset="0"/>
                  <a:cs typeface="Helvetica" charset="0"/>
                  <a:sym typeface="Helvetica" charset="0"/>
                </a:rPr>
                <a:t>      DNSKEY (…) lasE5… (2983)   ; ZSK</a:t>
              </a:r>
            </a:p>
          </p:txBody>
        </p:sp>
        <p:grpSp>
          <p:nvGrpSpPr>
            <p:cNvPr id="33856" name="Group 6"/>
            <p:cNvGrpSpPr>
              <a:grpSpLocks/>
            </p:cNvGrpSpPr>
            <p:nvPr/>
          </p:nvGrpSpPr>
          <p:grpSpPr bwMode="auto">
            <a:xfrm>
              <a:off x="0" y="0"/>
              <a:ext cx="265" cy="287"/>
              <a:chOff x="0" y="0"/>
              <a:chExt cx="265" cy="287"/>
            </a:xfrm>
          </p:grpSpPr>
          <p:sp>
            <p:nvSpPr>
              <p:cNvPr id="33857" name="Rectangle 4"/>
              <p:cNvSpPr>
                <a:spLocks/>
              </p:cNvSpPr>
              <p:nvPr/>
            </p:nvSpPr>
            <p:spPr bwMode="auto">
              <a:xfrm>
                <a:off x="49" y="38"/>
                <a:ext cx="16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500"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1</a:t>
                </a:r>
              </a:p>
            </p:txBody>
          </p:sp>
          <p:sp>
            <p:nvSpPr>
              <p:cNvPr id="33858" name="Oval 5"/>
              <p:cNvSpPr>
                <a:spLocks/>
              </p:cNvSpPr>
              <p:nvPr/>
            </p:nvSpPr>
            <p:spPr bwMode="auto">
              <a:xfrm>
                <a:off x="0" y="0"/>
                <a:ext cx="265" cy="287"/>
              </a:xfrm>
              <a:prstGeom prst="ellipse">
                <a:avLst/>
              </a:prstGeom>
              <a:noFill/>
              <a:ln w="25400">
                <a:solidFill>
                  <a:srgbClr val="00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grpSp>
      <p:grpSp>
        <p:nvGrpSpPr>
          <p:cNvPr id="40976" name="Group 16"/>
          <p:cNvGrpSpPr>
            <a:grpSpLocks/>
          </p:cNvGrpSpPr>
          <p:nvPr/>
        </p:nvGrpSpPr>
        <p:grpSpPr bwMode="auto">
          <a:xfrm>
            <a:off x="3449638" y="1981200"/>
            <a:ext cx="5511800" cy="2665413"/>
            <a:chOff x="0" y="0"/>
            <a:chExt cx="3472" cy="1679"/>
          </a:xfrm>
        </p:grpSpPr>
        <p:grpSp>
          <p:nvGrpSpPr>
            <p:cNvPr id="33845" name="Group 10"/>
            <p:cNvGrpSpPr>
              <a:grpSpLocks/>
            </p:cNvGrpSpPr>
            <p:nvPr/>
          </p:nvGrpSpPr>
          <p:grpSpPr bwMode="auto">
            <a:xfrm>
              <a:off x="886" y="144"/>
              <a:ext cx="2526" cy="1535"/>
              <a:chOff x="0" y="0"/>
              <a:chExt cx="2526" cy="1534"/>
            </a:xfrm>
          </p:grpSpPr>
          <p:sp>
            <p:nvSpPr>
              <p:cNvPr id="33851" name="AutoShape 8"/>
              <p:cNvSpPr>
                <a:spLocks/>
              </p:cNvSpPr>
              <p:nvPr/>
            </p:nvSpPr>
            <p:spPr bwMode="auto">
              <a:xfrm>
                <a:off x="0" y="191"/>
                <a:ext cx="2526" cy="1343"/>
              </a:xfrm>
              <a:prstGeom prst="roundRect">
                <a:avLst>
                  <a:gd name="adj" fmla="val 69"/>
                </a:avLst>
              </a:prstGeom>
              <a:solidFill>
                <a:srgbClr val="FFFF00"/>
              </a:solidFill>
              <a:ln w="12700">
                <a:solidFill>
                  <a:schemeClr val="tx1"/>
                </a:solidFill>
                <a:round/>
                <a:headEnd/>
                <a:tailEnd/>
              </a:ln>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33852" name="Rectangle 9"/>
              <p:cNvSpPr>
                <a:spLocks/>
              </p:cNvSpPr>
              <p:nvPr/>
            </p:nvSpPr>
            <p:spPr bwMode="auto">
              <a:xfrm>
                <a:off x="1625" y="0"/>
                <a:ext cx="88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31"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$ORIGIN net.</a:t>
                </a:r>
              </a:p>
            </p:txBody>
          </p:sp>
        </p:grpSp>
        <p:sp>
          <p:nvSpPr>
            <p:cNvPr id="33846" name="Rectangle 11"/>
            <p:cNvSpPr>
              <a:spLocks/>
            </p:cNvSpPr>
            <p:nvPr/>
          </p:nvSpPr>
          <p:spPr bwMode="auto">
            <a:xfrm>
              <a:off x="930" y="384"/>
              <a:ext cx="2542"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49"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net.  DNSKEY (…) q3dEw… (</a:t>
              </a:r>
              <a:r>
                <a:rPr lang="en-US" altLang="x-none" sz="1600" b="1">
                  <a:solidFill>
                    <a:srgbClr val="CC0000"/>
                  </a:solidFill>
                  <a:latin typeface="Helvetica" charset="0"/>
                  <a:ea typeface="Helvetica" charset="0"/>
                  <a:cs typeface="Helvetica" charset="0"/>
                  <a:sym typeface="Helvetica" charset="0"/>
                </a:rPr>
                <a:t>7834</a:t>
              </a:r>
              <a:r>
                <a:rPr lang="en-US" altLang="x-none" sz="1600" b="1">
                  <a:solidFill>
                    <a:schemeClr val="tx1"/>
                  </a:solidFill>
                  <a:latin typeface="Helvetica" charset="0"/>
                  <a:ea typeface="Helvetica" charset="0"/>
                  <a:cs typeface="Helvetica" charset="0"/>
                  <a:sym typeface="Helvetica" charset="0"/>
                </a:rPr>
                <a:t>) ; </a:t>
              </a:r>
              <a:r>
                <a:rPr lang="en-US" altLang="x-none" sz="1600" b="1">
                  <a:solidFill>
                    <a:srgbClr val="CC0000"/>
                  </a:solidFill>
                  <a:latin typeface="Helvetica" charset="0"/>
                  <a:ea typeface="Helvetica" charset="0"/>
                  <a:cs typeface="Helvetica" charset="0"/>
                  <a:sym typeface="Helvetica" charset="0"/>
                </a:rPr>
                <a:t>KSK</a:t>
              </a:r>
            </a:p>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        DNS</a:t>
              </a:r>
              <a:r>
                <a:rPr lang="en-US" altLang="x-none" sz="1600" b="1" i="1">
                  <a:solidFill>
                    <a:schemeClr val="tx1"/>
                  </a:solidFill>
                  <a:latin typeface="Helvetica" charset="0"/>
                  <a:ea typeface="Helvetica" charset="0"/>
                  <a:cs typeface="Helvetica" charset="0"/>
                  <a:sym typeface="Helvetica" charset="0"/>
                </a:rPr>
                <a:t>KEY (…) 5TQ3s… (5612) ; ZSK</a:t>
              </a:r>
            </a:p>
          </p:txBody>
        </p:sp>
        <p:sp>
          <p:nvSpPr>
            <p:cNvPr id="33847" name="AutoShape 12"/>
            <p:cNvSpPr>
              <a:spLocks/>
            </p:cNvSpPr>
            <p:nvPr/>
          </p:nvSpPr>
          <p:spPr bwMode="auto">
            <a:xfrm>
              <a:off x="0" y="276"/>
              <a:ext cx="1960" cy="243"/>
            </a:xfrm>
            <a:custGeom>
              <a:avLst/>
              <a:gdLst>
                <a:gd name="T0" fmla="*/ 0 w 21600"/>
                <a:gd name="T1" fmla="*/ 3 h 21600"/>
                <a:gd name="T2" fmla="*/ 9 w 21600"/>
                <a:gd name="T3" fmla="*/ 3 h 21600"/>
                <a:gd name="T4" fmla="*/ 20 w 21600"/>
                <a:gd name="T5" fmla="*/ 3 h 21600"/>
                <a:gd name="T6" fmla="*/ 24 w 21600"/>
                <a:gd name="T7" fmla="*/ 3 h 21600"/>
                <a:gd name="T8" fmla="*/ 28 w 21600"/>
                <a:gd name="T9" fmla="*/ 3 h 21600"/>
                <a:gd name="T10" fmla="*/ 33 w 21600"/>
                <a:gd name="T11" fmla="*/ 3 h 21600"/>
                <a:gd name="T12" fmla="*/ 37 w 21600"/>
                <a:gd name="T13" fmla="*/ 2 h 21600"/>
                <a:gd name="T14" fmla="*/ 41 w 21600"/>
                <a:gd name="T15" fmla="*/ 2 h 21600"/>
                <a:gd name="T16" fmla="*/ 44 w 21600"/>
                <a:gd name="T17" fmla="*/ 2 h 21600"/>
                <a:gd name="T18" fmla="*/ 46 w 21600"/>
                <a:gd name="T19" fmla="*/ 1 h 21600"/>
                <a:gd name="T20" fmla="*/ 48 w 21600"/>
                <a:gd name="T21" fmla="*/ 1 h 21600"/>
                <a:gd name="T22" fmla="*/ 51 w 21600"/>
                <a:gd name="T23" fmla="*/ 1 h 21600"/>
                <a:gd name="T24" fmla="*/ 55 w 21600"/>
                <a:gd name="T25" fmla="*/ 0 h 21600"/>
                <a:gd name="T26" fmla="*/ 60 w 21600"/>
                <a:gd name="T27" fmla="*/ 0 h 21600"/>
                <a:gd name="T28" fmla="*/ 63 w 21600"/>
                <a:gd name="T29" fmla="*/ 0 h 21600"/>
                <a:gd name="T30" fmla="*/ 68 w 21600"/>
                <a:gd name="T31" fmla="*/ 0 h 21600"/>
                <a:gd name="T32" fmla="*/ 77 w 21600"/>
                <a:gd name="T33" fmla="*/ 0 h 21600"/>
                <a:gd name="T34" fmla="*/ 88 w 21600"/>
                <a:gd name="T35" fmla="*/ 0 h 21600"/>
                <a:gd name="T36" fmla="*/ 100 w 21600"/>
                <a:gd name="T37" fmla="*/ 0 h 21600"/>
                <a:gd name="T38" fmla="*/ 113 w 21600"/>
                <a:gd name="T39" fmla="*/ 0 h 21600"/>
                <a:gd name="T40" fmla="*/ 127 w 21600"/>
                <a:gd name="T41" fmla="*/ 1 h 21600"/>
                <a:gd name="T42" fmla="*/ 142 w 21600"/>
                <a:gd name="T43" fmla="*/ 1 h 21600"/>
                <a:gd name="T44" fmla="*/ 178 w 21600"/>
                <a:gd name="T45" fmla="*/ 1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0" y="21419"/>
                  </a:moveTo>
                  <a:lnTo>
                    <a:pt x="1147" y="21600"/>
                  </a:lnTo>
                  <a:lnTo>
                    <a:pt x="2377" y="21600"/>
                  </a:lnTo>
                  <a:lnTo>
                    <a:pt x="2946" y="21419"/>
                  </a:lnTo>
                  <a:lnTo>
                    <a:pt x="3456" y="20897"/>
                  </a:lnTo>
                  <a:lnTo>
                    <a:pt x="4028" y="20094"/>
                  </a:lnTo>
                  <a:lnTo>
                    <a:pt x="4536" y="18850"/>
                  </a:lnTo>
                  <a:lnTo>
                    <a:pt x="4961" y="17083"/>
                  </a:lnTo>
                  <a:lnTo>
                    <a:pt x="5318" y="14594"/>
                  </a:lnTo>
                  <a:lnTo>
                    <a:pt x="5540" y="11844"/>
                  </a:lnTo>
                  <a:lnTo>
                    <a:pt x="5828" y="8752"/>
                  </a:lnTo>
                  <a:lnTo>
                    <a:pt x="6183" y="5741"/>
                  </a:lnTo>
                  <a:lnTo>
                    <a:pt x="6690" y="3252"/>
                  </a:lnTo>
                  <a:lnTo>
                    <a:pt x="7332" y="1204"/>
                  </a:lnTo>
                  <a:lnTo>
                    <a:pt x="7700" y="683"/>
                  </a:lnTo>
                  <a:lnTo>
                    <a:pt x="8197" y="241"/>
                  </a:lnTo>
                  <a:lnTo>
                    <a:pt x="9346" y="0"/>
                  </a:lnTo>
                  <a:lnTo>
                    <a:pt x="10641" y="502"/>
                  </a:lnTo>
                  <a:lnTo>
                    <a:pt x="12158" y="1486"/>
                  </a:lnTo>
                  <a:lnTo>
                    <a:pt x="13735" y="2710"/>
                  </a:lnTo>
                  <a:lnTo>
                    <a:pt x="15464" y="4497"/>
                  </a:lnTo>
                  <a:lnTo>
                    <a:pt x="17266" y="6524"/>
                  </a:lnTo>
                  <a:lnTo>
                    <a:pt x="21600" y="11464"/>
                  </a:lnTo>
                </a:path>
              </a:pathLst>
            </a:custGeom>
            <a:noFill/>
            <a:ln w="25400" cap="flat">
              <a:solidFill>
                <a:srgbClr val="0099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33848" name="Group 15"/>
            <p:cNvGrpSpPr>
              <a:grpSpLocks/>
            </p:cNvGrpSpPr>
            <p:nvPr/>
          </p:nvGrpSpPr>
          <p:grpSpPr bwMode="auto">
            <a:xfrm>
              <a:off x="974" y="0"/>
              <a:ext cx="265" cy="287"/>
              <a:chOff x="0" y="0"/>
              <a:chExt cx="265" cy="287"/>
            </a:xfrm>
          </p:grpSpPr>
          <p:sp>
            <p:nvSpPr>
              <p:cNvPr id="33849" name="Rectangle 13"/>
              <p:cNvSpPr>
                <a:spLocks/>
              </p:cNvSpPr>
              <p:nvPr/>
            </p:nvSpPr>
            <p:spPr bwMode="auto">
              <a:xfrm>
                <a:off x="47" y="28"/>
                <a:ext cx="16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500"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4</a:t>
                </a:r>
              </a:p>
            </p:txBody>
          </p:sp>
          <p:sp>
            <p:nvSpPr>
              <p:cNvPr id="33850" name="Oval 14"/>
              <p:cNvSpPr>
                <a:spLocks/>
              </p:cNvSpPr>
              <p:nvPr/>
            </p:nvSpPr>
            <p:spPr bwMode="auto">
              <a:xfrm>
                <a:off x="0" y="0"/>
                <a:ext cx="265" cy="287"/>
              </a:xfrm>
              <a:prstGeom prst="ellipse">
                <a:avLst/>
              </a:prstGeom>
              <a:noFill/>
              <a:ln w="25400">
                <a:solidFill>
                  <a:srgbClr val="00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grpSp>
      <p:grpSp>
        <p:nvGrpSpPr>
          <p:cNvPr id="40985" name="Group 25"/>
          <p:cNvGrpSpPr>
            <a:grpSpLocks/>
          </p:cNvGrpSpPr>
          <p:nvPr/>
        </p:nvGrpSpPr>
        <p:grpSpPr bwMode="auto">
          <a:xfrm>
            <a:off x="141288" y="3810000"/>
            <a:ext cx="5697537" cy="2516188"/>
            <a:chOff x="0" y="0"/>
            <a:chExt cx="3589" cy="1585"/>
          </a:xfrm>
        </p:grpSpPr>
        <p:grpSp>
          <p:nvGrpSpPr>
            <p:cNvPr id="33837" name="Group 19"/>
            <p:cNvGrpSpPr>
              <a:grpSpLocks/>
            </p:cNvGrpSpPr>
            <p:nvPr/>
          </p:nvGrpSpPr>
          <p:grpSpPr bwMode="auto">
            <a:xfrm>
              <a:off x="0" y="96"/>
              <a:ext cx="2880" cy="1489"/>
              <a:chOff x="0" y="0"/>
              <a:chExt cx="2880" cy="1488"/>
            </a:xfrm>
          </p:grpSpPr>
          <p:sp>
            <p:nvSpPr>
              <p:cNvPr id="33843" name="AutoShape 17"/>
              <p:cNvSpPr>
                <a:spLocks/>
              </p:cNvSpPr>
              <p:nvPr/>
            </p:nvSpPr>
            <p:spPr bwMode="auto">
              <a:xfrm>
                <a:off x="0" y="239"/>
                <a:ext cx="2880" cy="1249"/>
              </a:xfrm>
              <a:prstGeom prst="roundRect">
                <a:avLst>
                  <a:gd name="adj" fmla="val 79"/>
                </a:avLst>
              </a:prstGeom>
              <a:solidFill>
                <a:srgbClr val="C0C0C0"/>
              </a:solidFill>
              <a:ln w="12700">
                <a:solidFill>
                  <a:schemeClr val="tx1"/>
                </a:solidFill>
                <a:round/>
                <a:headEnd/>
                <a:tailEnd/>
              </a:ln>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33844" name="Rectangle 18"/>
              <p:cNvSpPr>
                <a:spLocks/>
              </p:cNvSpPr>
              <p:nvPr/>
            </p:nvSpPr>
            <p:spPr bwMode="auto">
              <a:xfrm>
                <a:off x="1007" y="0"/>
                <a:ext cx="1122"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38"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$ORIGIN foo.net.</a:t>
                </a:r>
              </a:p>
            </p:txBody>
          </p:sp>
        </p:grpSp>
        <p:sp>
          <p:nvSpPr>
            <p:cNvPr id="33838" name="Rectangle 20"/>
            <p:cNvSpPr>
              <a:spLocks/>
            </p:cNvSpPr>
            <p:nvPr/>
          </p:nvSpPr>
          <p:spPr bwMode="auto">
            <a:xfrm>
              <a:off x="0" y="432"/>
              <a:ext cx="283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50"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 foo.net. DNSKEY (…) rwx002…  (</a:t>
              </a:r>
              <a:r>
                <a:rPr lang="en-US" altLang="x-none" sz="1600" b="1">
                  <a:solidFill>
                    <a:srgbClr val="CC0000"/>
                  </a:solidFill>
                  <a:latin typeface="Helvetica" charset="0"/>
                  <a:ea typeface="Helvetica" charset="0"/>
                  <a:cs typeface="Helvetica" charset="0"/>
                  <a:sym typeface="Helvetica" charset="0"/>
                </a:rPr>
                <a:t>4252</a:t>
              </a:r>
              <a:r>
                <a:rPr lang="en-US" altLang="x-none" sz="1600" b="1">
                  <a:solidFill>
                    <a:schemeClr val="tx1"/>
                  </a:solidFill>
                  <a:latin typeface="Helvetica" charset="0"/>
                  <a:ea typeface="Helvetica" charset="0"/>
                  <a:cs typeface="Helvetica" charset="0"/>
                  <a:sym typeface="Helvetica" charset="0"/>
                </a:rPr>
                <a:t>) ; KSK</a:t>
              </a:r>
            </a:p>
            <a:p>
              <a:pPr algn="ctr" eaLnBrk="1" hangingPunct="1">
                <a:lnSpc>
                  <a:spcPct val="93000"/>
                </a:lnSpc>
              </a:pPr>
              <a:r>
                <a:rPr lang="en-US" altLang="x-none" sz="1600" b="1" i="1">
                  <a:solidFill>
                    <a:schemeClr val="tx1"/>
                  </a:solidFill>
                  <a:latin typeface="Helvetica" charset="0"/>
                  <a:ea typeface="Helvetica" charset="0"/>
                  <a:cs typeface="Helvetica" charset="0"/>
                  <a:sym typeface="Helvetica" charset="0"/>
                </a:rPr>
                <a:t>	DNSKEY (…) sovP42…  (1111) ; ZSK</a:t>
              </a:r>
            </a:p>
          </p:txBody>
        </p:sp>
        <p:sp>
          <p:nvSpPr>
            <p:cNvPr id="33839" name="AutoShape 21"/>
            <p:cNvSpPr>
              <a:spLocks/>
            </p:cNvSpPr>
            <p:nvPr/>
          </p:nvSpPr>
          <p:spPr bwMode="auto">
            <a:xfrm>
              <a:off x="1938" y="142"/>
              <a:ext cx="1651" cy="299"/>
            </a:xfrm>
            <a:custGeom>
              <a:avLst/>
              <a:gdLst>
                <a:gd name="T0" fmla="*/ 126 w 21600"/>
                <a:gd name="T1" fmla="*/ 0 h 21600"/>
                <a:gd name="T2" fmla="*/ 125 w 21600"/>
                <a:gd name="T3" fmla="*/ 0 h 21600"/>
                <a:gd name="T4" fmla="*/ 124 w 21600"/>
                <a:gd name="T5" fmla="*/ 0 h 21600"/>
                <a:gd name="T6" fmla="*/ 120 w 21600"/>
                <a:gd name="T7" fmla="*/ 0 h 21600"/>
                <a:gd name="T8" fmla="*/ 116 w 21600"/>
                <a:gd name="T9" fmla="*/ 0 h 21600"/>
                <a:gd name="T10" fmla="*/ 110 w 21600"/>
                <a:gd name="T11" fmla="*/ 1 h 21600"/>
                <a:gd name="T12" fmla="*/ 104 w 21600"/>
                <a:gd name="T13" fmla="*/ 1 h 21600"/>
                <a:gd name="T14" fmla="*/ 96 w 21600"/>
                <a:gd name="T15" fmla="*/ 1 h 21600"/>
                <a:gd name="T16" fmla="*/ 88 w 21600"/>
                <a:gd name="T17" fmla="*/ 1 h 21600"/>
                <a:gd name="T18" fmla="*/ 79 w 21600"/>
                <a:gd name="T19" fmla="*/ 2 h 21600"/>
                <a:gd name="T20" fmla="*/ 69 w 21600"/>
                <a:gd name="T21" fmla="*/ 2 h 21600"/>
                <a:gd name="T22" fmla="*/ 59 w 21600"/>
                <a:gd name="T23" fmla="*/ 2 h 21600"/>
                <a:gd name="T24" fmla="*/ 49 w 21600"/>
                <a:gd name="T25" fmla="*/ 3 h 21600"/>
                <a:gd name="T26" fmla="*/ 27 w 21600"/>
                <a:gd name="T27" fmla="*/ 3 h 21600"/>
                <a:gd name="T28" fmla="*/ 0 w 21600"/>
                <a:gd name="T29" fmla="*/ 4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21600" y="0"/>
                  </a:moveTo>
                  <a:lnTo>
                    <a:pt x="21443" y="180"/>
                  </a:lnTo>
                  <a:lnTo>
                    <a:pt x="21140" y="539"/>
                  </a:lnTo>
                  <a:lnTo>
                    <a:pt x="20597" y="1078"/>
                  </a:lnTo>
                  <a:lnTo>
                    <a:pt x="19822" y="1829"/>
                  </a:lnTo>
                  <a:lnTo>
                    <a:pt x="18819" y="2728"/>
                  </a:lnTo>
                  <a:lnTo>
                    <a:pt x="17742" y="3806"/>
                  </a:lnTo>
                  <a:lnTo>
                    <a:pt x="16436" y="5063"/>
                  </a:lnTo>
                  <a:lnTo>
                    <a:pt x="15047" y="6501"/>
                  </a:lnTo>
                  <a:lnTo>
                    <a:pt x="13513" y="8085"/>
                  </a:lnTo>
                  <a:lnTo>
                    <a:pt x="11893" y="9718"/>
                  </a:lnTo>
                  <a:lnTo>
                    <a:pt x="10184" y="11335"/>
                  </a:lnTo>
                  <a:lnTo>
                    <a:pt x="8335" y="13132"/>
                  </a:lnTo>
                  <a:lnTo>
                    <a:pt x="4560" y="16921"/>
                  </a:lnTo>
                  <a:lnTo>
                    <a:pt x="0" y="21600"/>
                  </a:lnTo>
                </a:path>
              </a:pathLst>
            </a:custGeom>
            <a:noFill/>
            <a:ln w="25400" cap="flat">
              <a:solidFill>
                <a:srgbClr val="0099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33840" name="Group 24"/>
            <p:cNvGrpSpPr>
              <a:grpSpLocks/>
            </p:cNvGrpSpPr>
            <p:nvPr/>
          </p:nvGrpSpPr>
          <p:grpSpPr bwMode="auto">
            <a:xfrm>
              <a:off x="2393" y="0"/>
              <a:ext cx="265" cy="288"/>
              <a:chOff x="0" y="0"/>
              <a:chExt cx="265" cy="288"/>
            </a:xfrm>
          </p:grpSpPr>
          <p:sp>
            <p:nvSpPr>
              <p:cNvPr id="33841" name="Rectangle 22"/>
              <p:cNvSpPr>
                <a:spLocks/>
              </p:cNvSpPr>
              <p:nvPr/>
            </p:nvSpPr>
            <p:spPr bwMode="auto">
              <a:xfrm>
                <a:off x="48" y="38"/>
                <a:ext cx="16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500"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7</a:t>
                </a:r>
              </a:p>
            </p:txBody>
          </p:sp>
          <p:sp>
            <p:nvSpPr>
              <p:cNvPr id="33842" name="Oval 23"/>
              <p:cNvSpPr>
                <a:spLocks/>
              </p:cNvSpPr>
              <p:nvPr/>
            </p:nvSpPr>
            <p:spPr bwMode="auto">
              <a:xfrm>
                <a:off x="0" y="0"/>
                <a:ext cx="265" cy="288"/>
              </a:xfrm>
              <a:prstGeom prst="ellipse">
                <a:avLst/>
              </a:prstGeom>
              <a:noFill/>
              <a:ln w="25400">
                <a:solidFill>
                  <a:srgbClr val="00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grpSp>
      <p:sp>
        <p:nvSpPr>
          <p:cNvPr id="40986" name="Rectangle 26"/>
          <p:cNvSpPr>
            <a:spLocks noChangeArrowheads="1"/>
          </p:cNvSpPr>
          <p:nvPr>
            <p:ph type="title"/>
          </p:nvPr>
        </p:nvSpPr>
        <p:spPr>
          <a:xfrm>
            <a:off x="965200" y="-134938"/>
            <a:ext cx="7829550" cy="1414463"/>
          </a:xfrm>
        </p:spPr>
        <p:txBody>
          <a:bodyPr rIns="41360"/>
          <a:lstStyle/>
          <a:p>
            <a:pPr marL="41275" eaLnBrk="1" hangingPunct="1">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a:pPr>
            <a:r>
              <a:rPr lang="en-US" altLang="x-none" sz="5300" smtClean="0"/>
              <a:t>Walking the Chain of Trust</a:t>
            </a:r>
          </a:p>
        </p:txBody>
      </p:sp>
      <p:grpSp>
        <p:nvGrpSpPr>
          <p:cNvPr id="33797" name="Group 29"/>
          <p:cNvGrpSpPr>
            <a:grpSpLocks/>
          </p:cNvGrpSpPr>
          <p:nvPr/>
        </p:nvGrpSpPr>
        <p:grpSpPr bwMode="auto">
          <a:xfrm>
            <a:off x="979488" y="889000"/>
            <a:ext cx="2332037" cy="709613"/>
            <a:chOff x="0" y="0"/>
            <a:chExt cx="1469" cy="447"/>
          </a:xfrm>
        </p:grpSpPr>
        <p:pic>
          <p:nvPicPr>
            <p:cNvPr id="33835" name="Picture 2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1" cy="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3836" name="Rectangle 28"/>
            <p:cNvSpPr>
              <a:spLocks/>
            </p:cNvSpPr>
            <p:nvPr/>
          </p:nvSpPr>
          <p:spPr bwMode="auto">
            <a:xfrm>
              <a:off x="155" y="4"/>
              <a:ext cx="131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39"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  Locally configured</a:t>
              </a:r>
            </a:p>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  Trusted key: . </a:t>
              </a:r>
              <a:r>
                <a:rPr lang="en-US" altLang="x-none" sz="1600" b="1">
                  <a:solidFill>
                    <a:srgbClr val="CC0000"/>
                  </a:solidFill>
                  <a:latin typeface="Helvetica" charset="0"/>
                  <a:ea typeface="Helvetica" charset="0"/>
                  <a:cs typeface="Helvetica" charset="0"/>
                  <a:sym typeface="Helvetica" charset="0"/>
                </a:rPr>
                <a:t>8907</a:t>
              </a:r>
            </a:p>
          </p:txBody>
        </p:sp>
      </p:grpSp>
      <p:sp>
        <p:nvSpPr>
          <p:cNvPr id="33798" name="Rectangle 30"/>
          <p:cNvSpPr>
            <a:spLocks/>
          </p:cNvSpPr>
          <p:nvPr/>
        </p:nvSpPr>
        <p:spPr bwMode="auto">
          <a:xfrm>
            <a:off x="290513" y="1965325"/>
            <a:ext cx="266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500"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2</a:t>
            </a:r>
          </a:p>
        </p:txBody>
      </p:sp>
      <p:grpSp>
        <p:nvGrpSpPr>
          <p:cNvPr id="33799" name="Group 35"/>
          <p:cNvGrpSpPr>
            <a:grpSpLocks/>
          </p:cNvGrpSpPr>
          <p:nvPr/>
        </p:nvGrpSpPr>
        <p:grpSpPr bwMode="auto">
          <a:xfrm>
            <a:off x="141288" y="1905000"/>
            <a:ext cx="4248150" cy="727075"/>
            <a:chOff x="0" y="0"/>
            <a:chExt cx="2676" cy="458"/>
          </a:xfrm>
        </p:grpSpPr>
        <p:grpSp>
          <p:nvGrpSpPr>
            <p:cNvPr id="33831" name="Group 33"/>
            <p:cNvGrpSpPr>
              <a:grpSpLocks/>
            </p:cNvGrpSpPr>
            <p:nvPr/>
          </p:nvGrpSpPr>
          <p:grpSpPr bwMode="auto">
            <a:xfrm>
              <a:off x="365" y="143"/>
              <a:ext cx="2311" cy="315"/>
              <a:chOff x="-122" y="-28"/>
              <a:chExt cx="2311" cy="314"/>
            </a:xfrm>
          </p:grpSpPr>
          <p:sp>
            <p:nvSpPr>
              <p:cNvPr id="33833" name="AutoShape 31"/>
              <p:cNvSpPr>
                <a:spLocks/>
              </p:cNvSpPr>
              <p:nvPr/>
            </p:nvSpPr>
            <p:spPr bwMode="auto">
              <a:xfrm>
                <a:off x="-122" y="-28"/>
                <a:ext cx="283" cy="164"/>
              </a:xfrm>
              <a:custGeom>
                <a:avLst/>
                <a:gdLst>
                  <a:gd name="T0" fmla="*/ 4 w 21600"/>
                  <a:gd name="T1" fmla="*/ 1 h 21600"/>
                  <a:gd name="T2" fmla="*/ 3 w 21600"/>
                  <a:gd name="T3" fmla="*/ 1 h 21600"/>
                  <a:gd name="T4" fmla="*/ 2 w 21600"/>
                  <a:gd name="T5" fmla="*/ 1 h 21600"/>
                  <a:gd name="T6" fmla="*/ 2 w 21600"/>
                  <a:gd name="T7" fmla="*/ 1 h 21600"/>
                  <a:gd name="T8" fmla="*/ 1 w 21600"/>
                  <a:gd name="T9" fmla="*/ 1 h 21600"/>
                  <a:gd name="T10" fmla="*/ 1 w 21600"/>
                  <a:gd name="T11" fmla="*/ 1 h 21600"/>
                  <a:gd name="T12" fmla="*/ 1 w 21600"/>
                  <a:gd name="T13" fmla="*/ 1 h 21600"/>
                  <a:gd name="T14" fmla="*/ 1 w 21600"/>
                  <a:gd name="T15" fmla="*/ 1 h 21600"/>
                  <a:gd name="T16" fmla="*/ 1 w 21600"/>
                  <a:gd name="T17" fmla="*/ 1 h 21600"/>
                  <a:gd name="T18" fmla="*/ 0 w 21600"/>
                  <a:gd name="T19" fmla="*/ 1 h 21600"/>
                  <a:gd name="T20" fmla="*/ 0 w 21600"/>
                  <a:gd name="T21" fmla="*/ 1 h 21600"/>
                  <a:gd name="T22" fmla="*/ 0 w 21600"/>
                  <a:gd name="T23" fmla="*/ 1 h 21600"/>
                  <a:gd name="T24" fmla="*/ 0 w 21600"/>
                  <a:gd name="T25" fmla="*/ 1 h 21600"/>
                  <a:gd name="T26" fmla="*/ 0 w 21600"/>
                  <a:gd name="T27" fmla="*/ 1 h 21600"/>
                  <a:gd name="T28" fmla="*/ 0 w 21600"/>
                  <a:gd name="T29" fmla="*/ 1 h 21600"/>
                  <a:gd name="T30" fmla="*/ 0 w 21600"/>
                  <a:gd name="T31" fmla="*/ 1 h 21600"/>
                  <a:gd name="T32" fmla="*/ 0 w 21600"/>
                  <a:gd name="T33" fmla="*/ 1 h 21600"/>
                  <a:gd name="T34" fmla="*/ 0 w 21600"/>
                  <a:gd name="T35" fmla="*/ 1 h 21600"/>
                  <a:gd name="T36" fmla="*/ 1 w 21600"/>
                  <a:gd name="T37" fmla="*/ 1 h 21600"/>
                  <a:gd name="T38" fmla="*/ 1 w 21600"/>
                  <a:gd name="T39" fmla="*/ 1 h 21600"/>
                  <a:gd name="T40" fmla="*/ 1 w 21600"/>
                  <a:gd name="T41" fmla="*/ 1 h 21600"/>
                  <a:gd name="T42" fmla="*/ 1 w 21600"/>
                  <a:gd name="T43" fmla="*/ 1 h 21600"/>
                  <a:gd name="T44" fmla="*/ 2 w 21600"/>
                  <a:gd name="T45" fmla="*/ 0 h 21600"/>
                  <a:gd name="T46" fmla="*/ 2 w 21600"/>
                  <a:gd name="T47" fmla="*/ 0 h 21600"/>
                  <a:gd name="T48" fmla="*/ 2 w 21600"/>
                  <a:gd name="T49" fmla="*/ 0 h 21600"/>
                  <a:gd name="T50" fmla="*/ 3 w 21600"/>
                  <a:gd name="T51" fmla="*/ 0 h 21600"/>
                  <a:gd name="T52" fmla="*/ 3 w 21600"/>
                  <a:gd name="T53" fmla="*/ 0 h 21600"/>
                  <a:gd name="T54" fmla="*/ 3 w 21600"/>
                  <a:gd name="T55" fmla="*/ 0 h 21600"/>
                  <a:gd name="T56" fmla="*/ 4 w 21600"/>
                  <a:gd name="T57" fmla="*/ 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140" y="21600"/>
                    </a:moveTo>
                    <a:lnTo>
                      <a:pt x="17356" y="21422"/>
                    </a:lnTo>
                    <a:lnTo>
                      <a:pt x="13604" y="21422"/>
                    </a:lnTo>
                    <a:lnTo>
                      <a:pt x="10130" y="21126"/>
                    </a:lnTo>
                    <a:lnTo>
                      <a:pt x="8493" y="20919"/>
                    </a:lnTo>
                    <a:lnTo>
                      <a:pt x="6918" y="20622"/>
                    </a:lnTo>
                    <a:lnTo>
                      <a:pt x="5590" y="20415"/>
                    </a:lnTo>
                    <a:lnTo>
                      <a:pt x="4216" y="20237"/>
                    </a:lnTo>
                    <a:lnTo>
                      <a:pt x="3150" y="19941"/>
                    </a:lnTo>
                    <a:lnTo>
                      <a:pt x="2146" y="19734"/>
                    </a:lnTo>
                    <a:lnTo>
                      <a:pt x="1390" y="19230"/>
                    </a:lnTo>
                    <a:lnTo>
                      <a:pt x="695" y="18726"/>
                    </a:lnTo>
                    <a:lnTo>
                      <a:pt x="247" y="18341"/>
                    </a:lnTo>
                    <a:lnTo>
                      <a:pt x="0" y="17838"/>
                    </a:lnTo>
                    <a:lnTo>
                      <a:pt x="124" y="17156"/>
                    </a:lnTo>
                    <a:lnTo>
                      <a:pt x="556" y="16475"/>
                    </a:lnTo>
                    <a:lnTo>
                      <a:pt x="1266" y="15468"/>
                    </a:lnTo>
                    <a:lnTo>
                      <a:pt x="2254" y="14579"/>
                    </a:lnTo>
                    <a:lnTo>
                      <a:pt x="3459" y="13424"/>
                    </a:lnTo>
                    <a:lnTo>
                      <a:pt x="4787" y="12239"/>
                    </a:lnTo>
                    <a:lnTo>
                      <a:pt x="6223" y="11054"/>
                    </a:lnTo>
                    <a:lnTo>
                      <a:pt x="7813" y="9869"/>
                    </a:lnTo>
                    <a:lnTo>
                      <a:pt x="11025" y="7676"/>
                    </a:lnTo>
                    <a:lnTo>
                      <a:pt x="12477" y="6640"/>
                    </a:lnTo>
                    <a:lnTo>
                      <a:pt x="14036" y="5632"/>
                    </a:lnTo>
                    <a:lnTo>
                      <a:pt x="15349" y="4655"/>
                    </a:lnTo>
                    <a:lnTo>
                      <a:pt x="16492" y="3766"/>
                    </a:lnTo>
                    <a:lnTo>
                      <a:pt x="17480" y="3085"/>
                    </a:lnTo>
                    <a:lnTo>
                      <a:pt x="21600" y="0"/>
                    </a:lnTo>
                  </a:path>
                </a:pathLst>
              </a:custGeom>
              <a:noFill/>
              <a:ln w="25400" cap="flat">
                <a:solidFill>
                  <a:srgbClr val="3333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33834" name="Rectangle 32"/>
              <p:cNvSpPr>
                <a:spLocks/>
              </p:cNvSpPr>
              <p:nvPr/>
            </p:nvSpPr>
            <p:spPr bwMode="auto">
              <a:xfrm>
                <a:off x="140" y="86"/>
                <a:ext cx="2049" cy="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27"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400" b="1">
                    <a:solidFill>
                      <a:schemeClr val="tx1"/>
                    </a:solidFill>
                    <a:latin typeface="Helvetica" charset="0"/>
                    <a:ea typeface="Helvetica" charset="0"/>
                    <a:cs typeface="Helvetica" charset="0"/>
                    <a:sym typeface="Helvetica" charset="0"/>
                  </a:rPr>
                  <a:t>RRSIG  DNSKEY (…)  </a:t>
                </a:r>
                <a:r>
                  <a:rPr lang="en-US" altLang="x-none" sz="1400" b="1">
                    <a:solidFill>
                      <a:srgbClr val="CC0000"/>
                    </a:solidFill>
                    <a:latin typeface="Helvetica" charset="0"/>
                    <a:ea typeface="Helvetica" charset="0"/>
                    <a:cs typeface="Helvetica" charset="0"/>
                    <a:sym typeface="Helvetica" charset="0"/>
                  </a:rPr>
                  <a:t>8907</a:t>
                </a:r>
                <a:r>
                  <a:rPr lang="en-US" altLang="x-none" sz="1400" b="1">
                    <a:solidFill>
                      <a:schemeClr val="tx1"/>
                    </a:solidFill>
                    <a:latin typeface="Helvetica" charset="0"/>
                    <a:ea typeface="Helvetica" charset="0"/>
                    <a:cs typeface="Helvetica" charset="0"/>
                    <a:sym typeface="Helvetica" charset="0"/>
                  </a:rPr>
                  <a:t> .  69Hw9..</a:t>
                </a:r>
              </a:p>
            </p:txBody>
          </p:sp>
        </p:grpSp>
        <p:sp>
          <p:nvSpPr>
            <p:cNvPr id="33832" name="Oval 34"/>
            <p:cNvSpPr>
              <a:spLocks/>
            </p:cNvSpPr>
            <p:nvPr/>
          </p:nvSpPr>
          <p:spPr bwMode="auto">
            <a:xfrm>
              <a:off x="0" y="0"/>
              <a:ext cx="266" cy="288"/>
            </a:xfrm>
            <a:prstGeom prst="ellipse">
              <a:avLst/>
            </a:prstGeom>
            <a:noFill/>
            <a:ln w="25400">
              <a:solidFill>
                <a:srgbClr val="3333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grpSp>
        <p:nvGrpSpPr>
          <p:cNvPr id="41002" name="Group 42"/>
          <p:cNvGrpSpPr>
            <a:grpSpLocks/>
          </p:cNvGrpSpPr>
          <p:nvPr/>
        </p:nvGrpSpPr>
        <p:grpSpPr bwMode="auto">
          <a:xfrm>
            <a:off x="423863" y="2162175"/>
            <a:ext cx="3354387" cy="1050925"/>
            <a:chOff x="0" y="0"/>
            <a:chExt cx="2113" cy="662"/>
          </a:xfrm>
        </p:grpSpPr>
        <p:grpSp>
          <p:nvGrpSpPr>
            <p:cNvPr id="33825" name="Group 38"/>
            <p:cNvGrpSpPr>
              <a:grpSpLocks/>
            </p:cNvGrpSpPr>
            <p:nvPr/>
          </p:nvGrpSpPr>
          <p:grpSpPr bwMode="auto">
            <a:xfrm>
              <a:off x="89" y="0"/>
              <a:ext cx="2024" cy="662"/>
              <a:chOff x="0" y="0"/>
              <a:chExt cx="2024" cy="662"/>
            </a:xfrm>
          </p:grpSpPr>
          <p:sp>
            <p:nvSpPr>
              <p:cNvPr id="33829" name="Rectangle 36"/>
              <p:cNvSpPr>
                <a:spLocks/>
              </p:cNvSpPr>
              <p:nvPr/>
            </p:nvSpPr>
            <p:spPr bwMode="auto">
              <a:xfrm>
                <a:off x="264" y="334"/>
                <a:ext cx="176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45"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400" b="1">
                    <a:solidFill>
                      <a:schemeClr val="tx1"/>
                    </a:solidFill>
                    <a:latin typeface="Helvetica" charset="0"/>
                    <a:ea typeface="Helvetica" charset="0"/>
                    <a:cs typeface="Helvetica" charset="0"/>
                    <a:sym typeface="Helvetica" charset="0"/>
                  </a:rPr>
                  <a:t>       net.  DS   7834 3 1ab15…</a:t>
                </a:r>
              </a:p>
              <a:p>
                <a:pPr algn="ctr" eaLnBrk="1" hangingPunct="1">
                  <a:lnSpc>
                    <a:spcPct val="93000"/>
                  </a:lnSpc>
                </a:pPr>
                <a:r>
                  <a:rPr lang="en-US" altLang="x-none" sz="1400" b="1">
                    <a:solidFill>
                      <a:schemeClr val="tx1"/>
                    </a:solidFill>
                    <a:latin typeface="Helvetica" charset="0"/>
                    <a:ea typeface="Helvetica" charset="0"/>
                    <a:cs typeface="Helvetica" charset="0"/>
                    <a:sym typeface="Helvetica" charset="0"/>
                  </a:rPr>
                  <a:t>               </a:t>
                </a:r>
                <a:r>
                  <a:rPr lang="en-US" altLang="x-none" sz="1400" b="1" i="1">
                    <a:solidFill>
                      <a:schemeClr val="tx1"/>
                    </a:solidFill>
                    <a:latin typeface="Helvetica" charset="0"/>
                    <a:ea typeface="Helvetica" charset="0"/>
                    <a:cs typeface="Helvetica" charset="0"/>
                    <a:sym typeface="Helvetica" charset="0"/>
                  </a:rPr>
                  <a:t>RRSIG   DS (…) . 2983</a:t>
                </a:r>
                <a:r>
                  <a:rPr lang="en-US" altLang="x-none" sz="1400" b="1">
                    <a:solidFill>
                      <a:schemeClr val="tx1"/>
                    </a:solidFill>
                    <a:latin typeface="Helvetica" charset="0"/>
                    <a:ea typeface="Helvetica" charset="0"/>
                    <a:cs typeface="Helvetica" charset="0"/>
                    <a:sym typeface="Helvetica" charset="0"/>
                  </a:rPr>
                  <a:t> </a:t>
                </a:r>
              </a:p>
            </p:txBody>
          </p:sp>
          <p:sp>
            <p:nvSpPr>
              <p:cNvPr id="33830" name="AutoShape 37"/>
              <p:cNvSpPr>
                <a:spLocks/>
              </p:cNvSpPr>
              <p:nvPr/>
            </p:nvSpPr>
            <p:spPr bwMode="auto">
              <a:xfrm>
                <a:off x="0" y="0"/>
                <a:ext cx="574" cy="506"/>
              </a:xfrm>
              <a:custGeom>
                <a:avLst/>
                <a:gdLst>
                  <a:gd name="T0" fmla="*/ 15 w 21600"/>
                  <a:gd name="T1" fmla="*/ 0 h 21600"/>
                  <a:gd name="T2" fmla="*/ 12 w 21600"/>
                  <a:gd name="T3" fmla="*/ 0 h 21600"/>
                  <a:gd name="T4" fmla="*/ 10 w 21600"/>
                  <a:gd name="T5" fmla="*/ 0 h 21600"/>
                  <a:gd name="T6" fmla="*/ 8 w 21600"/>
                  <a:gd name="T7" fmla="*/ 0 h 21600"/>
                  <a:gd name="T8" fmla="*/ 7 w 21600"/>
                  <a:gd name="T9" fmla="*/ 0 h 21600"/>
                  <a:gd name="T10" fmla="*/ 6 w 21600"/>
                  <a:gd name="T11" fmla="*/ 0 h 21600"/>
                  <a:gd name="T12" fmla="*/ 5 w 21600"/>
                  <a:gd name="T13" fmla="*/ 1 h 21600"/>
                  <a:gd name="T14" fmla="*/ 4 w 21600"/>
                  <a:gd name="T15" fmla="*/ 1 h 21600"/>
                  <a:gd name="T16" fmla="*/ 3 w 21600"/>
                  <a:gd name="T17" fmla="*/ 1 h 21600"/>
                  <a:gd name="T18" fmla="*/ 2 w 21600"/>
                  <a:gd name="T19" fmla="*/ 1 h 21600"/>
                  <a:gd name="T20" fmla="*/ 1 w 21600"/>
                  <a:gd name="T21" fmla="*/ 1 h 21600"/>
                  <a:gd name="T22" fmla="*/ 1 w 21600"/>
                  <a:gd name="T23" fmla="*/ 1 h 21600"/>
                  <a:gd name="T24" fmla="*/ 0 w 21600"/>
                  <a:gd name="T25" fmla="*/ 2 h 21600"/>
                  <a:gd name="T26" fmla="*/ 0 w 21600"/>
                  <a:gd name="T27" fmla="*/ 2 h 21600"/>
                  <a:gd name="T28" fmla="*/ 0 w 21600"/>
                  <a:gd name="T29" fmla="*/ 2 h 21600"/>
                  <a:gd name="T30" fmla="*/ 0 w 21600"/>
                  <a:gd name="T31" fmla="*/ 3 h 21600"/>
                  <a:gd name="T32" fmla="*/ 0 w 21600"/>
                  <a:gd name="T33" fmla="*/ 3 h 21600"/>
                  <a:gd name="T34" fmla="*/ 1 w 21600"/>
                  <a:gd name="T35" fmla="*/ 4 h 21600"/>
                  <a:gd name="T36" fmla="*/ 1 w 21600"/>
                  <a:gd name="T37" fmla="*/ 4 h 21600"/>
                  <a:gd name="T38" fmla="*/ 2 w 21600"/>
                  <a:gd name="T39" fmla="*/ 5 h 21600"/>
                  <a:gd name="T40" fmla="*/ 2 w 21600"/>
                  <a:gd name="T41" fmla="*/ 5 h 21600"/>
                  <a:gd name="T42" fmla="*/ 3 w 21600"/>
                  <a:gd name="T43" fmla="*/ 6 h 21600"/>
                  <a:gd name="T44" fmla="*/ 4 w 21600"/>
                  <a:gd name="T45" fmla="*/ 6 h 21600"/>
                  <a:gd name="T46" fmla="*/ 5 w 21600"/>
                  <a:gd name="T47" fmla="*/ 7 h 21600"/>
                  <a:gd name="T48" fmla="*/ 6 w 21600"/>
                  <a:gd name="T49" fmla="*/ 7 h 21600"/>
                  <a:gd name="T50" fmla="*/ 7 w 21600"/>
                  <a:gd name="T51" fmla="*/ 8 h 21600"/>
                  <a:gd name="T52" fmla="*/ 9 w 21600"/>
                  <a:gd name="T53" fmla="*/ 9 h 21600"/>
                  <a:gd name="T54" fmla="*/ 11 w 21600"/>
                  <a:gd name="T55" fmla="*/ 10 h 21600"/>
                  <a:gd name="T56" fmla="*/ 15 w 21600"/>
                  <a:gd name="T57" fmla="*/ 12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21600" y="0"/>
                    </a:moveTo>
                    <a:lnTo>
                      <a:pt x="17628" y="174"/>
                    </a:lnTo>
                    <a:lnTo>
                      <a:pt x="13766" y="454"/>
                    </a:lnTo>
                    <a:lnTo>
                      <a:pt x="11959" y="541"/>
                    </a:lnTo>
                    <a:lnTo>
                      <a:pt x="10152" y="725"/>
                    </a:lnTo>
                    <a:lnTo>
                      <a:pt x="8473" y="908"/>
                    </a:lnTo>
                    <a:lnTo>
                      <a:pt x="6879" y="1092"/>
                    </a:lnTo>
                    <a:lnTo>
                      <a:pt x="5447" y="1363"/>
                    </a:lnTo>
                    <a:lnTo>
                      <a:pt x="4134" y="1643"/>
                    </a:lnTo>
                    <a:lnTo>
                      <a:pt x="2983" y="2000"/>
                    </a:lnTo>
                    <a:lnTo>
                      <a:pt x="2037" y="2368"/>
                    </a:lnTo>
                    <a:lnTo>
                      <a:pt x="1176" y="2735"/>
                    </a:lnTo>
                    <a:lnTo>
                      <a:pt x="605" y="3276"/>
                    </a:lnTo>
                    <a:lnTo>
                      <a:pt x="145" y="3721"/>
                    </a:lnTo>
                    <a:lnTo>
                      <a:pt x="0" y="4358"/>
                    </a:lnTo>
                    <a:lnTo>
                      <a:pt x="68" y="5093"/>
                    </a:lnTo>
                    <a:lnTo>
                      <a:pt x="349" y="5827"/>
                    </a:lnTo>
                    <a:lnTo>
                      <a:pt x="810" y="6523"/>
                    </a:lnTo>
                    <a:lnTo>
                      <a:pt x="1500" y="7441"/>
                    </a:lnTo>
                    <a:lnTo>
                      <a:pt x="2404" y="8350"/>
                    </a:lnTo>
                    <a:lnTo>
                      <a:pt x="3393" y="9258"/>
                    </a:lnTo>
                    <a:lnTo>
                      <a:pt x="4663" y="10273"/>
                    </a:lnTo>
                    <a:lnTo>
                      <a:pt x="5933" y="11355"/>
                    </a:lnTo>
                    <a:lnTo>
                      <a:pt x="7416" y="12360"/>
                    </a:lnTo>
                    <a:lnTo>
                      <a:pt x="8933" y="13452"/>
                    </a:lnTo>
                    <a:lnTo>
                      <a:pt x="10561" y="14621"/>
                    </a:lnTo>
                    <a:lnTo>
                      <a:pt x="12326" y="15723"/>
                    </a:lnTo>
                    <a:lnTo>
                      <a:pt x="15940" y="18091"/>
                    </a:lnTo>
                    <a:lnTo>
                      <a:pt x="21433" y="21600"/>
                    </a:lnTo>
                  </a:path>
                </a:pathLst>
              </a:custGeom>
              <a:noFill/>
              <a:ln w="25400" cap="flat">
                <a:solidFill>
                  <a:srgbClr val="0099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grpSp>
          <p:nvGrpSpPr>
            <p:cNvPr id="33826" name="Group 41"/>
            <p:cNvGrpSpPr>
              <a:grpSpLocks/>
            </p:cNvGrpSpPr>
            <p:nvPr/>
          </p:nvGrpSpPr>
          <p:grpSpPr bwMode="auto">
            <a:xfrm>
              <a:off x="0" y="366"/>
              <a:ext cx="265" cy="287"/>
              <a:chOff x="0" y="0"/>
              <a:chExt cx="265" cy="287"/>
            </a:xfrm>
          </p:grpSpPr>
          <p:sp>
            <p:nvSpPr>
              <p:cNvPr id="33827" name="Rectangle 39"/>
              <p:cNvSpPr>
                <a:spLocks/>
              </p:cNvSpPr>
              <p:nvPr/>
            </p:nvSpPr>
            <p:spPr bwMode="auto">
              <a:xfrm>
                <a:off x="50" y="38"/>
                <a:ext cx="16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500"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3</a:t>
                </a:r>
              </a:p>
            </p:txBody>
          </p:sp>
          <p:sp>
            <p:nvSpPr>
              <p:cNvPr id="33828" name="Oval 40"/>
              <p:cNvSpPr>
                <a:spLocks/>
              </p:cNvSpPr>
              <p:nvPr/>
            </p:nvSpPr>
            <p:spPr bwMode="auto">
              <a:xfrm>
                <a:off x="0" y="0"/>
                <a:ext cx="265" cy="287"/>
              </a:xfrm>
              <a:prstGeom prst="ellipse">
                <a:avLst/>
              </a:prstGeom>
              <a:noFill/>
              <a:ln w="25400">
                <a:solidFill>
                  <a:srgbClr val="00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grpSp>
      <p:grpSp>
        <p:nvGrpSpPr>
          <p:cNvPr id="41008" name="Group 48"/>
          <p:cNvGrpSpPr>
            <a:grpSpLocks/>
          </p:cNvGrpSpPr>
          <p:nvPr/>
        </p:nvGrpSpPr>
        <p:grpSpPr bwMode="auto">
          <a:xfrm>
            <a:off x="4856163" y="2997200"/>
            <a:ext cx="3984625" cy="1384300"/>
            <a:chOff x="0" y="0"/>
            <a:chExt cx="2510" cy="871"/>
          </a:xfrm>
        </p:grpSpPr>
        <p:sp>
          <p:nvSpPr>
            <p:cNvPr id="33820" name="Rectangle 43"/>
            <p:cNvSpPr>
              <a:spLocks/>
            </p:cNvSpPr>
            <p:nvPr/>
          </p:nvSpPr>
          <p:spPr bwMode="auto">
            <a:xfrm>
              <a:off x="0" y="511"/>
              <a:ext cx="2189"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47"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foo.net.   DS   4252 3 1ab15…</a:t>
              </a:r>
            </a:p>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                </a:t>
              </a:r>
              <a:r>
                <a:rPr lang="en-US" altLang="x-none" sz="1600" b="1" i="1">
                  <a:solidFill>
                    <a:schemeClr val="tx1"/>
                  </a:solidFill>
                  <a:latin typeface="Helvetica" charset="0"/>
                  <a:ea typeface="Helvetica" charset="0"/>
                  <a:cs typeface="Helvetica" charset="0"/>
                  <a:sym typeface="Helvetica" charset="0"/>
                </a:rPr>
                <a:t>RRSIG  DS (…) net. 5612 </a:t>
              </a:r>
            </a:p>
          </p:txBody>
        </p:sp>
        <p:sp>
          <p:nvSpPr>
            <p:cNvPr id="33821" name="AutoShape 44"/>
            <p:cNvSpPr>
              <a:spLocks/>
            </p:cNvSpPr>
            <p:nvPr/>
          </p:nvSpPr>
          <p:spPr bwMode="auto">
            <a:xfrm>
              <a:off x="1770" y="0"/>
              <a:ext cx="740" cy="780"/>
            </a:xfrm>
            <a:custGeom>
              <a:avLst/>
              <a:gdLst>
                <a:gd name="T0" fmla="*/ 0 w 21600"/>
                <a:gd name="T1" fmla="*/ 1 h 21600"/>
                <a:gd name="T2" fmla="*/ 5 w 21600"/>
                <a:gd name="T3" fmla="*/ 0 h 21600"/>
                <a:gd name="T4" fmla="*/ 10 w 21600"/>
                <a:gd name="T5" fmla="*/ 0 h 21600"/>
                <a:gd name="T6" fmla="*/ 15 w 21600"/>
                <a:gd name="T7" fmla="*/ 0 h 21600"/>
                <a:gd name="T8" fmla="*/ 17 w 21600"/>
                <a:gd name="T9" fmla="*/ 0 h 21600"/>
                <a:gd name="T10" fmla="*/ 18 w 21600"/>
                <a:gd name="T11" fmla="*/ 1 h 21600"/>
                <a:gd name="T12" fmla="*/ 21 w 21600"/>
                <a:gd name="T13" fmla="*/ 2 h 21600"/>
                <a:gd name="T14" fmla="*/ 23 w 21600"/>
                <a:gd name="T15" fmla="*/ 3 h 21600"/>
                <a:gd name="T16" fmla="*/ 24 w 21600"/>
                <a:gd name="T17" fmla="*/ 4 h 21600"/>
                <a:gd name="T18" fmla="*/ 25 w 21600"/>
                <a:gd name="T19" fmla="*/ 5 h 21600"/>
                <a:gd name="T20" fmla="*/ 25 w 21600"/>
                <a:gd name="T21" fmla="*/ 7 h 21600"/>
                <a:gd name="T22" fmla="*/ 25 w 21600"/>
                <a:gd name="T23" fmla="*/ 8 h 21600"/>
                <a:gd name="T24" fmla="*/ 24 w 21600"/>
                <a:gd name="T25" fmla="*/ 10 h 21600"/>
                <a:gd name="T26" fmla="*/ 23 w 21600"/>
                <a:gd name="T27" fmla="*/ 11 h 21600"/>
                <a:gd name="T28" fmla="*/ 21 w 21600"/>
                <a:gd name="T29" fmla="*/ 13 h 21600"/>
                <a:gd name="T30" fmla="*/ 19 w 21600"/>
                <a:gd name="T31" fmla="*/ 15 h 21600"/>
                <a:gd name="T32" fmla="*/ 16 w 21600"/>
                <a:gd name="T33" fmla="*/ 18 h 21600"/>
                <a:gd name="T34" fmla="*/ 12 w 21600"/>
                <a:gd name="T35" fmla="*/ 20 h 21600"/>
                <a:gd name="T36" fmla="*/ 9 w 21600"/>
                <a:gd name="T37" fmla="*/ 22 h 21600"/>
                <a:gd name="T38" fmla="*/ 0 w 21600"/>
                <a:gd name="T39" fmla="*/ 28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72" y="577"/>
                  </a:moveTo>
                  <a:lnTo>
                    <a:pt x="4518" y="220"/>
                  </a:lnTo>
                  <a:lnTo>
                    <a:pt x="8719" y="0"/>
                  </a:lnTo>
                  <a:lnTo>
                    <a:pt x="12655" y="107"/>
                  </a:lnTo>
                  <a:lnTo>
                    <a:pt x="14250" y="220"/>
                  </a:lnTo>
                  <a:lnTo>
                    <a:pt x="15533" y="577"/>
                  </a:lnTo>
                  <a:lnTo>
                    <a:pt x="18180" y="1632"/>
                  </a:lnTo>
                  <a:lnTo>
                    <a:pt x="19232" y="2322"/>
                  </a:lnTo>
                  <a:lnTo>
                    <a:pt x="20277" y="3144"/>
                  </a:lnTo>
                  <a:lnTo>
                    <a:pt x="21064" y="4086"/>
                  </a:lnTo>
                  <a:lnTo>
                    <a:pt x="21600" y="5027"/>
                  </a:lnTo>
                  <a:lnTo>
                    <a:pt x="21329" y="6188"/>
                  </a:lnTo>
                  <a:lnTo>
                    <a:pt x="20793" y="7356"/>
                  </a:lnTo>
                  <a:lnTo>
                    <a:pt x="19741" y="8768"/>
                  </a:lnTo>
                  <a:lnTo>
                    <a:pt x="17908" y="10142"/>
                  </a:lnTo>
                  <a:lnTo>
                    <a:pt x="15804" y="11806"/>
                  </a:lnTo>
                  <a:lnTo>
                    <a:pt x="13462" y="13437"/>
                  </a:lnTo>
                  <a:lnTo>
                    <a:pt x="10558" y="15176"/>
                  </a:lnTo>
                  <a:lnTo>
                    <a:pt x="7667" y="17059"/>
                  </a:lnTo>
                  <a:lnTo>
                    <a:pt x="0" y="21600"/>
                  </a:lnTo>
                </a:path>
              </a:pathLst>
            </a:custGeom>
            <a:noFill/>
            <a:ln w="25400" cap="flat">
              <a:solidFill>
                <a:srgbClr val="0099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33822" name="Group 47"/>
            <p:cNvGrpSpPr>
              <a:grpSpLocks/>
            </p:cNvGrpSpPr>
            <p:nvPr/>
          </p:nvGrpSpPr>
          <p:grpSpPr bwMode="auto">
            <a:xfrm>
              <a:off x="2171" y="510"/>
              <a:ext cx="265" cy="287"/>
              <a:chOff x="0" y="0"/>
              <a:chExt cx="265" cy="287"/>
            </a:xfrm>
          </p:grpSpPr>
          <p:sp>
            <p:nvSpPr>
              <p:cNvPr id="33823" name="Rectangle 45"/>
              <p:cNvSpPr>
                <a:spLocks/>
              </p:cNvSpPr>
              <p:nvPr/>
            </p:nvSpPr>
            <p:spPr bwMode="auto">
              <a:xfrm>
                <a:off x="46" y="29"/>
                <a:ext cx="16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500"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6</a:t>
                </a:r>
              </a:p>
            </p:txBody>
          </p:sp>
          <p:sp>
            <p:nvSpPr>
              <p:cNvPr id="33824" name="Oval 46"/>
              <p:cNvSpPr>
                <a:spLocks/>
              </p:cNvSpPr>
              <p:nvPr/>
            </p:nvSpPr>
            <p:spPr bwMode="auto">
              <a:xfrm>
                <a:off x="0" y="0"/>
                <a:ext cx="265" cy="287"/>
              </a:xfrm>
              <a:prstGeom prst="ellipse">
                <a:avLst/>
              </a:prstGeom>
              <a:noFill/>
              <a:ln w="25400">
                <a:solidFill>
                  <a:srgbClr val="00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grpSp>
      <p:grpSp>
        <p:nvGrpSpPr>
          <p:cNvPr id="41014" name="Group 54"/>
          <p:cNvGrpSpPr>
            <a:grpSpLocks/>
          </p:cNvGrpSpPr>
          <p:nvPr/>
        </p:nvGrpSpPr>
        <p:grpSpPr bwMode="auto">
          <a:xfrm>
            <a:off x="4573588" y="2897188"/>
            <a:ext cx="4451350" cy="569912"/>
            <a:chOff x="0" y="0"/>
            <a:chExt cx="2804" cy="359"/>
          </a:xfrm>
        </p:grpSpPr>
        <p:sp>
          <p:nvSpPr>
            <p:cNvPr id="33815" name="AutoShape 49"/>
            <p:cNvSpPr>
              <a:spLocks/>
            </p:cNvSpPr>
            <p:nvPr/>
          </p:nvSpPr>
          <p:spPr bwMode="auto">
            <a:xfrm>
              <a:off x="359" y="31"/>
              <a:ext cx="232" cy="208"/>
            </a:xfrm>
            <a:custGeom>
              <a:avLst/>
              <a:gdLst>
                <a:gd name="T0" fmla="*/ 1 w 21600"/>
                <a:gd name="T1" fmla="*/ 2 h 21600"/>
                <a:gd name="T2" fmla="*/ 1 w 21600"/>
                <a:gd name="T3" fmla="*/ 2 h 21600"/>
                <a:gd name="T4" fmla="*/ 0 w 21600"/>
                <a:gd name="T5" fmla="*/ 2 h 21600"/>
                <a:gd name="T6" fmla="*/ 0 w 21600"/>
                <a:gd name="T7" fmla="*/ 1 h 21600"/>
                <a:gd name="T8" fmla="*/ 0 w 21600"/>
                <a:gd name="T9" fmla="*/ 1 h 21600"/>
                <a:gd name="T10" fmla="*/ 0 w 21600"/>
                <a:gd name="T11" fmla="*/ 1 h 21600"/>
                <a:gd name="T12" fmla="*/ 0 w 21600"/>
                <a:gd name="T13" fmla="*/ 1 h 21600"/>
                <a:gd name="T14" fmla="*/ 0 w 21600"/>
                <a:gd name="T15" fmla="*/ 1 h 21600"/>
                <a:gd name="T16" fmla="*/ 1 w 21600"/>
                <a:gd name="T17" fmla="*/ 1 h 21600"/>
                <a:gd name="T18" fmla="*/ 1 w 21600"/>
                <a:gd name="T19" fmla="*/ 0 h 21600"/>
                <a:gd name="T20" fmla="*/ 2 w 21600"/>
                <a:gd name="T21" fmla="*/ 0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12748" y="21600"/>
                  </a:moveTo>
                  <a:lnTo>
                    <a:pt x="8155" y="19229"/>
                  </a:lnTo>
                  <a:lnTo>
                    <a:pt x="3603" y="16436"/>
                  </a:lnTo>
                  <a:lnTo>
                    <a:pt x="1011" y="14089"/>
                  </a:lnTo>
                  <a:lnTo>
                    <a:pt x="0" y="12751"/>
                  </a:lnTo>
                  <a:lnTo>
                    <a:pt x="0" y="11718"/>
                  </a:lnTo>
                  <a:lnTo>
                    <a:pt x="506" y="10381"/>
                  </a:lnTo>
                  <a:lnTo>
                    <a:pt x="2044" y="9348"/>
                  </a:lnTo>
                  <a:lnTo>
                    <a:pt x="5647" y="6696"/>
                  </a:lnTo>
                  <a:lnTo>
                    <a:pt x="10683" y="4208"/>
                  </a:lnTo>
                  <a:lnTo>
                    <a:pt x="21600" y="0"/>
                  </a:lnTo>
                </a:path>
              </a:pathLst>
            </a:custGeom>
            <a:noFill/>
            <a:ln w="25400" cap="flat">
              <a:solidFill>
                <a:srgbClr val="3333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33816" name="Group 52"/>
            <p:cNvGrpSpPr>
              <a:grpSpLocks/>
            </p:cNvGrpSpPr>
            <p:nvPr/>
          </p:nvGrpSpPr>
          <p:grpSpPr bwMode="auto">
            <a:xfrm>
              <a:off x="0" y="0"/>
              <a:ext cx="265" cy="284"/>
              <a:chOff x="0" y="0"/>
              <a:chExt cx="265" cy="284"/>
            </a:xfrm>
          </p:grpSpPr>
          <p:sp>
            <p:nvSpPr>
              <p:cNvPr id="33818" name="Rectangle 50"/>
              <p:cNvSpPr>
                <a:spLocks/>
              </p:cNvSpPr>
              <p:nvPr/>
            </p:nvSpPr>
            <p:spPr bwMode="auto">
              <a:xfrm>
                <a:off x="47" y="48"/>
                <a:ext cx="16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500"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5</a:t>
                </a:r>
              </a:p>
            </p:txBody>
          </p:sp>
          <p:sp>
            <p:nvSpPr>
              <p:cNvPr id="33819" name="Oval 51"/>
              <p:cNvSpPr>
                <a:spLocks/>
              </p:cNvSpPr>
              <p:nvPr/>
            </p:nvSpPr>
            <p:spPr bwMode="auto">
              <a:xfrm>
                <a:off x="0" y="0"/>
                <a:ext cx="265" cy="284"/>
              </a:xfrm>
              <a:prstGeom prst="ellipse">
                <a:avLst/>
              </a:prstGeom>
              <a:noFill/>
              <a:ln w="25400">
                <a:solidFill>
                  <a:srgbClr val="3333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sp>
          <p:nvSpPr>
            <p:cNvPr id="33817" name="Rectangle 53"/>
            <p:cNvSpPr>
              <a:spLocks/>
            </p:cNvSpPr>
            <p:nvPr/>
          </p:nvSpPr>
          <p:spPr bwMode="auto">
            <a:xfrm>
              <a:off x="333" y="143"/>
              <a:ext cx="2471"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0"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RRSIG  DNSKEY (…)  </a:t>
              </a:r>
              <a:r>
                <a:rPr lang="en-US" altLang="x-none" sz="1600" b="1">
                  <a:solidFill>
                    <a:srgbClr val="CC0000"/>
                  </a:solidFill>
                  <a:latin typeface="Helvetica" charset="0"/>
                  <a:ea typeface="Helvetica" charset="0"/>
                  <a:cs typeface="Helvetica" charset="0"/>
                  <a:sym typeface="Helvetica" charset="0"/>
                </a:rPr>
                <a:t>7834</a:t>
              </a:r>
              <a:r>
                <a:rPr lang="en-US" altLang="x-none" sz="1600" b="1">
                  <a:solidFill>
                    <a:schemeClr val="tx1"/>
                  </a:solidFill>
                  <a:latin typeface="Helvetica" charset="0"/>
                  <a:ea typeface="Helvetica" charset="0"/>
                  <a:cs typeface="Helvetica" charset="0"/>
                  <a:sym typeface="Helvetica" charset="0"/>
                </a:rPr>
                <a:t> net.  cMas...</a:t>
              </a:r>
            </a:p>
          </p:txBody>
        </p:sp>
      </p:grpSp>
      <p:grpSp>
        <p:nvGrpSpPr>
          <p:cNvPr id="41020" name="Group 60"/>
          <p:cNvGrpSpPr>
            <a:grpSpLocks/>
          </p:cNvGrpSpPr>
          <p:nvPr/>
        </p:nvGrpSpPr>
        <p:grpSpPr bwMode="auto">
          <a:xfrm>
            <a:off x="141288" y="4849813"/>
            <a:ext cx="4756150" cy="490537"/>
            <a:chOff x="0" y="0"/>
            <a:chExt cx="2996" cy="308"/>
          </a:xfrm>
        </p:grpSpPr>
        <p:sp>
          <p:nvSpPr>
            <p:cNvPr id="33810" name="AutoShape 55"/>
            <p:cNvSpPr>
              <a:spLocks/>
            </p:cNvSpPr>
            <p:nvPr/>
          </p:nvSpPr>
          <p:spPr bwMode="auto">
            <a:xfrm>
              <a:off x="266" y="0"/>
              <a:ext cx="360" cy="209"/>
            </a:xfrm>
            <a:custGeom>
              <a:avLst/>
              <a:gdLst>
                <a:gd name="T0" fmla="*/ 5 w 21600"/>
                <a:gd name="T1" fmla="*/ 2 h 21600"/>
                <a:gd name="T2" fmla="*/ 3 w 21600"/>
                <a:gd name="T3" fmla="*/ 2 h 21600"/>
                <a:gd name="T4" fmla="*/ 2 w 21600"/>
                <a:gd name="T5" fmla="*/ 2 h 21600"/>
                <a:gd name="T6" fmla="*/ 2 w 21600"/>
                <a:gd name="T7" fmla="*/ 2 h 21600"/>
                <a:gd name="T8" fmla="*/ 1 w 21600"/>
                <a:gd name="T9" fmla="*/ 2 h 21600"/>
                <a:gd name="T10" fmla="*/ 0 w 21600"/>
                <a:gd name="T11" fmla="*/ 2 h 21600"/>
                <a:gd name="T12" fmla="*/ 0 w 21600"/>
                <a:gd name="T13" fmla="*/ 2 h 21600"/>
                <a:gd name="T14" fmla="*/ 0 w 21600"/>
                <a:gd name="T15" fmla="*/ 1 h 21600"/>
                <a:gd name="T16" fmla="*/ 0 w 21600"/>
                <a:gd name="T17" fmla="*/ 1 h 21600"/>
                <a:gd name="T18" fmla="*/ 0 w 21600"/>
                <a:gd name="T19" fmla="*/ 1 h 21600"/>
                <a:gd name="T20" fmla="*/ 1 w 21600"/>
                <a:gd name="T21" fmla="*/ 1 h 21600"/>
                <a:gd name="T22" fmla="*/ 2 w 21600"/>
                <a:gd name="T23" fmla="*/ 1 h 21600"/>
                <a:gd name="T24" fmla="*/ 2 w 21600"/>
                <a:gd name="T25" fmla="*/ 1 h 21600"/>
                <a:gd name="T26" fmla="*/ 3 w 21600"/>
                <a:gd name="T27" fmla="*/ 0 h 21600"/>
                <a:gd name="T28" fmla="*/ 6 w 21600"/>
                <a:gd name="T29" fmla="*/ 0 h 216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600" h="21600">
                  <a:moveTo>
                    <a:pt x="18448" y="21600"/>
                  </a:moveTo>
                  <a:lnTo>
                    <a:pt x="11719" y="20124"/>
                  </a:lnTo>
                  <a:lnTo>
                    <a:pt x="8633" y="19420"/>
                  </a:lnTo>
                  <a:lnTo>
                    <a:pt x="5764" y="18694"/>
                  </a:lnTo>
                  <a:lnTo>
                    <a:pt x="3249" y="17991"/>
                  </a:lnTo>
                  <a:lnTo>
                    <a:pt x="1523" y="17217"/>
                  </a:lnTo>
                  <a:lnTo>
                    <a:pt x="367" y="16186"/>
                  </a:lnTo>
                  <a:lnTo>
                    <a:pt x="0" y="14710"/>
                  </a:lnTo>
                  <a:lnTo>
                    <a:pt x="367" y="13280"/>
                  </a:lnTo>
                  <a:lnTo>
                    <a:pt x="1523" y="11804"/>
                  </a:lnTo>
                  <a:lnTo>
                    <a:pt x="3249" y="10327"/>
                  </a:lnTo>
                  <a:lnTo>
                    <a:pt x="5764" y="8898"/>
                  </a:lnTo>
                  <a:lnTo>
                    <a:pt x="8633" y="7070"/>
                  </a:lnTo>
                  <a:lnTo>
                    <a:pt x="11719" y="5265"/>
                  </a:lnTo>
                  <a:lnTo>
                    <a:pt x="21600" y="0"/>
                  </a:lnTo>
                </a:path>
              </a:pathLst>
            </a:custGeom>
            <a:noFill/>
            <a:ln w="25400" cap="flat">
              <a:solidFill>
                <a:srgbClr val="3333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33811" name="Group 58"/>
            <p:cNvGrpSpPr>
              <a:grpSpLocks/>
            </p:cNvGrpSpPr>
            <p:nvPr/>
          </p:nvGrpSpPr>
          <p:grpSpPr bwMode="auto">
            <a:xfrm>
              <a:off x="0" y="16"/>
              <a:ext cx="265" cy="286"/>
              <a:chOff x="0" y="0"/>
              <a:chExt cx="265" cy="286"/>
            </a:xfrm>
          </p:grpSpPr>
          <p:sp>
            <p:nvSpPr>
              <p:cNvPr id="33813" name="Rectangle 56"/>
              <p:cNvSpPr>
                <a:spLocks/>
              </p:cNvSpPr>
              <p:nvPr/>
            </p:nvSpPr>
            <p:spPr bwMode="auto">
              <a:xfrm>
                <a:off x="49" y="38"/>
                <a:ext cx="16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500"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8</a:t>
                </a:r>
              </a:p>
            </p:txBody>
          </p:sp>
          <p:sp>
            <p:nvSpPr>
              <p:cNvPr id="33814" name="Oval 57"/>
              <p:cNvSpPr>
                <a:spLocks/>
              </p:cNvSpPr>
              <p:nvPr/>
            </p:nvSpPr>
            <p:spPr bwMode="auto">
              <a:xfrm>
                <a:off x="0" y="0"/>
                <a:ext cx="265" cy="286"/>
              </a:xfrm>
              <a:prstGeom prst="ellipse">
                <a:avLst/>
              </a:prstGeom>
              <a:noFill/>
              <a:ln w="25400">
                <a:solidFill>
                  <a:srgbClr val="00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sp>
          <p:nvSpPr>
            <p:cNvPr id="33812" name="Rectangle 59"/>
            <p:cNvSpPr>
              <a:spLocks/>
            </p:cNvSpPr>
            <p:nvPr/>
          </p:nvSpPr>
          <p:spPr bwMode="auto">
            <a:xfrm>
              <a:off x="533" y="92"/>
              <a:ext cx="2463"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29"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RRSIG  DNSKEY (…) </a:t>
              </a:r>
              <a:r>
                <a:rPr lang="en-US" altLang="x-none" sz="1600" b="1">
                  <a:solidFill>
                    <a:srgbClr val="CC0000"/>
                  </a:solidFill>
                  <a:latin typeface="Helvetica" charset="0"/>
                  <a:ea typeface="Helvetica" charset="0"/>
                  <a:cs typeface="Helvetica" charset="0"/>
                  <a:sym typeface="Helvetica" charset="0"/>
                </a:rPr>
                <a:t>4252</a:t>
              </a:r>
              <a:r>
                <a:rPr lang="en-US" altLang="x-none" sz="1600" b="1">
                  <a:solidFill>
                    <a:schemeClr val="tx1"/>
                  </a:solidFill>
                  <a:latin typeface="Helvetica" charset="0"/>
                  <a:ea typeface="Helvetica" charset="0"/>
                  <a:cs typeface="Helvetica" charset="0"/>
                  <a:sym typeface="Helvetica" charset="0"/>
                </a:rPr>
                <a:t> foo.net.  5t...</a:t>
              </a:r>
            </a:p>
          </p:txBody>
        </p:sp>
      </p:grpSp>
      <p:grpSp>
        <p:nvGrpSpPr>
          <p:cNvPr id="41026" name="Group 66"/>
          <p:cNvGrpSpPr>
            <a:grpSpLocks/>
          </p:cNvGrpSpPr>
          <p:nvPr/>
        </p:nvGrpSpPr>
        <p:grpSpPr bwMode="auto">
          <a:xfrm>
            <a:off x="339725" y="4953000"/>
            <a:ext cx="5076825" cy="1292225"/>
            <a:chOff x="0" y="0"/>
            <a:chExt cx="3197" cy="814"/>
          </a:xfrm>
        </p:grpSpPr>
        <p:sp>
          <p:nvSpPr>
            <p:cNvPr id="33805" name="Rectangle 61"/>
            <p:cNvSpPr>
              <a:spLocks/>
            </p:cNvSpPr>
            <p:nvPr/>
          </p:nvSpPr>
          <p:spPr bwMode="auto">
            <a:xfrm>
              <a:off x="0" y="288"/>
              <a:ext cx="2450"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1350" bIns="0" anchor="ctr">
              <a:spAutoFit/>
            </a:bodyPr>
            <a:lstStyle>
              <a:lvl1pPr marL="41275">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95300" algn="l"/>
                  <a:tab pos="939800" algn="l"/>
                  <a:tab pos="1384300" algn="l"/>
                  <a:tab pos="1841500" algn="l"/>
                  <a:tab pos="2286000" algn="l"/>
                  <a:tab pos="2730500" algn="l"/>
                  <a:tab pos="3187700" algn="l"/>
                  <a:tab pos="3632200" algn="l"/>
                  <a:tab pos="4089400" algn="l"/>
                  <a:tab pos="4533900" algn="l"/>
                  <a:tab pos="4978400" algn="l"/>
                  <a:tab pos="5435600" algn="l"/>
                  <a:tab pos="5880100" algn="l"/>
                  <a:tab pos="6324600" algn="l"/>
                  <a:tab pos="6781800" algn="l"/>
                  <a:tab pos="7226300" algn="l"/>
                  <a:tab pos="76835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www.foo.net.  A 193.0.0.202</a:t>
              </a:r>
            </a:p>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	         </a:t>
              </a:r>
              <a:r>
                <a:rPr lang="en-US" altLang="x-none" sz="1600" b="1" i="1">
                  <a:solidFill>
                    <a:schemeClr val="tx1"/>
                  </a:solidFill>
                  <a:latin typeface="Helvetica" charset="0"/>
                  <a:ea typeface="Helvetica" charset="0"/>
                  <a:cs typeface="Helvetica" charset="0"/>
                  <a:sym typeface="Helvetica" charset="0"/>
                </a:rPr>
                <a:t>RRSIG  A  (…)  1111 foo.net.  a3...</a:t>
              </a:r>
            </a:p>
          </p:txBody>
        </p:sp>
        <p:sp>
          <p:nvSpPr>
            <p:cNvPr id="33806" name="AutoShape 62"/>
            <p:cNvSpPr>
              <a:spLocks/>
            </p:cNvSpPr>
            <p:nvPr/>
          </p:nvSpPr>
          <p:spPr bwMode="auto">
            <a:xfrm>
              <a:off x="1070" y="0"/>
              <a:ext cx="1817" cy="814"/>
            </a:xfrm>
            <a:custGeom>
              <a:avLst/>
              <a:gdLst>
                <a:gd name="T0" fmla="*/ 108 w 21600"/>
                <a:gd name="T1" fmla="*/ 0 h 21600"/>
                <a:gd name="T2" fmla="*/ 118 w 21600"/>
                <a:gd name="T3" fmla="*/ 2 h 21600"/>
                <a:gd name="T4" fmla="*/ 126 w 21600"/>
                <a:gd name="T5" fmla="*/ 4 h 21600"/>
                <a:gd name="T6" fmla="*/ 130 w 21600"/>
                <a:gd name="T7" fmla="*/ 6 h 21600"/>
                <a:gd name="T8" fmla="*/ 134 w 21600"/>
                <a:gd name="T9" fmla="*/ 7 h 21600"/>
                <a:gd name="T10" fmla="*/ 137 w 21600"/>
                <a:gd name="T11" fmla="*/ 8 h 21600"/>
                <a:gd name="T12" fmla="*/ 140 w 21600"/>
                <a:gd name="T13" fmla="*/ 9 h 21600"/>
                <a:gd name="T14" fmla="*/ 146 w 21600"/>
                <a:gd name="T15" fmla="*/ 12 h 21600"/>
                <a:gd name="T16" fmla="*/ 148 w 21600"/>
                <a:gd name="T17" fmla="*/ 13 h 21600"/>
                <a:gd name="T18" fmla="*/ 150 w 21600"/>
                <a:gd name="T19" fmla="*/ 15 h 21600"/>
                <a:gd name="T20" fmla="*/ 152 w 21600"/>
                <a:gd name="T21" fmla="*/ 16 h 21600"/>
                <a:gd name="T22" fmla="*/ 153 w 21600"/>
                <a:gd name="T23" fmla="*/ 17 h 21600"/>
                <a:gd name="T24" fmla="*/ 153 w 21600"/>
                <a:gd name="T25" fmla="*/ 19 h 21600"/>
                <a:gd name="T26" fmla="*/ 152 w 21600"/>
                <a:gd name="T27" fmla="*/ 20 h 21600"/>
                <a:gd name="T28" fmla="*/ 151 w 21600"/>
                <a:gd name="T29" fmla="*/ 21 h 21600"/>
                <a:gd name="T30" fmla="*/ 150 w 21600"/>
                <a:gd name="T31" fmla="*/ 22 h 21600"/>
                <a:gd name="T32" fmla="*/ 148 w 21600"/>
                <a:gd name="T33" fmla="*/ 23 h 21600"/>
                <a:gd name="T34" fmla="*/ 146 w 21600"/>
                <a:gd name="T35" fmla="*/ 24 h 21600"/>
                <a:gd name="T36" fmla="*/ 144 w 21600"/>
                <a:gd name="T37" fmla="*/ 24 h 21600"/>
                <a:gd name="T38" fmla="*/ 142 w 21600"/>
                <a:gd name="T39" fmla="*/ 25 h 21600"/>
                <a:gd name="T40" fmla="*/ 140 w 21600"/>
                <a:gd name="T41" fmla="*/ 25 h 21600"/>
                <a:gd name="T42" fmla="*/ 138 w 21600"/>
                <a:gd name="T43" fmla="*/ 26 h 21600"/>
                <a:gd name="T44" fmla="*/ 135 w 21600"/>
                <a:gd name="T45" fmla="*/ 26 h 21600"/>
                <a:gd name="T46" fmla="*/ 132 w 21600"/>
                <a:gd name="T47" fmla="*/ 26 h 21600"/>
                <a:gd name="T48" fmla="*/ 128 w 21600"/>
                <a:gd name="T49" fmla="*/ 27 h 21600"/>
                <a:gd name="T50" fmla="*/ 124 w 21600"/>
                <a:gd name="T51" fmla="*/ 27 h 21600"/>
                <a:gd name="T52" fmla="*/ 120 w 21600"/>
                <a:gd name="T53" fmla="*/ 27 h 21600"/>
                <a:gd name="T54" fmla="*/ 114 w 21600"/>
                <a:gd name="T55" fmla="*/ 28 h 21600"/>
                <a:gd name="T56" fmla="*/ 108 w 21600"/>
                <a:gd name="T57" fmla="*/ 28 h 21600"/>
                <a:gd name="T58" fmla="*/ 102 w 21600"/>
                <a:gd name="T59" fmla="*/ 28 h 21600"/>
                <a:gd name="T60" fmla="*/ 94 w 21600"/>
                <a:gd name="T61" fmla="*/ 29 h 21600"/>
                <a:gd name="T62" fmla="*/ 87 w 21600"/>
                <a:gd name="T63" fmla="*/ 29 h 21600"/>
                <a:gd name="T64" fmla="*/ 72 w 21600"/>
                <a:gd name="T65" fmla="*/ 29 h 21600"/>
                <a:gd name="T66" fmla="*/ 56 w 21600"/>
                <a:gd name="T67" fmla="*/ 30 h 21600"/>
                <a:gd name="T68" fmla="*/ 49 w 21600"/>
                <a:gd name="T69" fmla="*/ 30 h 21600"/>
                <a:gd name="T70" fmla="*/ 42 w 21600"/>
                <a:gd name="T71" fmla="*/ 30 h 21600"/>
                <a:gd name="T72" fmla="*/ 36 w 21600"/>
                <a:gd name="T73" fmla="*/ 30 h 21600"/>
                <a:gd name="T74" fmla="*/ 30 w 21600"/>
                <a:gd name="T75" fmla="*/ 30 h 21600"/>
                <a:gd name="T76" fmla="*/ 24 w 21600"/>
                <a:gd name="T77" fmla="*/ 31 h 21600"/>
                <a:gd name="T78" fmla="*/ 20 w 21600"/>
                <a:gd name="T79" fmla="*/ 31 h 21600"/>
                <a:gd name="T80" fmla="*/ 17 w 21600"/>
                <a:gd name="T81" fmla="*/ 31 h 21600"/>
                <a:gd name="T82" fmla="*/ 13 w 21600"/>
                <a:gd name="T83" fmla="*/ 31 h 21600"/>
                <a:gd name="T84" fmla="*/ 11 w 21600"/>
                <a:gd name="T85" fmla="*/ 31 h 21600"/>
                <a:gd name="T86" fmla="*/ 8 w 21600"/>
                <a:gd name="T87" fmla="*/ 31 h 21600"/>
                <a:gd name="T88" fmla="*/ 6 w 21600"/>
                <a:gd name="T89" fmla="*/ 30 h 21600"/>
                <a:gd name="T90" fmla="*/ 4 w 21600"/>
                <a:gd name="T91" fmla="*/ 30 h 21600"/>
                <a:gd name="T92" fmla="*/ 3 w 21600"/>
                <a:gd name="T93" fmla="*/ 30 h 21600"/>
                <a:gd name="T94" fmla="*/ 2 w 21600"/>
                <a:gd name="T95" fmla="*/ 30 h 21600"/>
                <a:gd name="T96" fmla="*/ 1 w 21600"/>
                <a:gd name="T97" fmla="*/ 30 h 21600"/>
                <a:gd name="T98" fmla="*/ 0 w 21600"/>
                <a:gd name="T99" fmla="*/ 30 h 21600"/>
                <a:gd name="T100" fmla="*/ 0 w 21600"/>
                <a:gd name="T101" fmla="*/ 29 h 21600"/>
                <a:gd name="T102" fmla="*/ 0 w 21600"/>
                <a:gd name="T103" fmla="*/ 27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15313" y="0"/>
                  </a:moveTo>
                  <a:lnTo>
                    <a:pt x="16621" y="1448"/>
                  </a:lnTo>
                  <a:lnTo>
                    <a:pt x="17826" y="3083"/>
                  </a:lnTo>
                  <a:lnTo>
                    <a:pt x="18403" y="3901"/>
                  </a:lnTo>
                  <a:lnTo>
                    <a:pt x="18947" y="4694"/>
                  </a:lnTo>
                  <a:lnTo>
                    <a:pt x="19416" y="5511"/>
                  </a:lnTo>
                  <a:lnTo>
                    <a:pt x="19821" y="6329"/>
                  </a:lnTo>
                  <a:lnTo>
                    <a:pt x="20586" y="8126"/>
                  </a:lnTo>
                  <a:lnTo>
                    <a:pt x="20918" y="9255"/>
                  </a:lnTo>
                  <a:lnTo>
                    <a:pt x="21212" y="10235"/>
                  </a:lnTo>
                  <a:lnTo>
                    <a:pt x="21422" y="11203"/>
                  </a:lnTo>
                  <a:lnTo>
                    <a:pt x="21565" y="12182"/>
                  </a:lnTo>
                  <a:lnTo>
                    <a:pt x="21600" y="13156"/>
                  </a:lnTo>
                  <a:lnTo>
                    <a:pt x="21530" y="13955"/>
                  </a:lnTo>
                  <a:lnTo>
                    <a:pt x="21387" y="14773"/>
                  </a:lnTo>
                  <a:lnTo>
                    <a:pt x="21212" y="15428"/>
                  </a:lnTo>
                  <a:lnTo>
                    <a:pt x="20953" y="16059"/>
                  </a:lnTo>
                  <a:lnTo>
                    <a:pt x="20586" y="16720"/>
                  </a:lnTo>
                  <a:lnTo>
                    <a:pt x="20373" y="17038"/>
                  </a:lnTo>
                  <a:lnTo>
                    <a:pt x="20115" y="17381"/>
                  </a:lnTo>
                  <a:lnTo>
                    <a:pt x="19783" y="17693"/>
                  </a:lnTo>
                  <a:lnTo>
                    <a:pt x="19454" y="18012"/>
                  </a:lnTo>
                  <a:lnTo>
                    <a:pt x="19052" y="18198"/>
                  </a:lnTo>
                  <a:lnTo>
                    <a:pt x="18616" y="18511"/>
                  </a:lnTo>
                  <a:lnTo>
                    <a:pt x="18106" y="18829"/>
                  </a:lnTo>
                  <a:lnTo>
                    <a:pt x="17564" y="18992"/>
                  </a:lnTo>
                  <a:lnTo>
                    <a:pt x="16906" y="19340"/>
                  </a:lnTo>
                  <a:lnTo>
                    <a:pt x="16149" y="19490"/>
                  </a:lnTo>
                  <a:lnTo>
                    <a:pt x="15313" y="19647"/>
                  </a:lnTo>
                  <a:lnTo>
                    <a:pt x="14353" y="19965"/>
                  </a:lnTo>
                  <a:lnTo>
                    <a:pt x="13337" y="20122"/>
                  </a:lnTo>
                  <a:lnTo>
                    <a:pt x="12275" y="20308"/>
                  </a:lnTo>
                  <a:lnTo>
                    <a:pt x="10129" y="20626"/>
                  </a:lnTo>
                  <a:lnTo>
                    <a:pt x="7945" y="20939"/>
                  </a:lnTo>
                  <a:lnTo>
                    <a:pt x="6929" y="21101"/>
                  </a:lnTo>
                  <a:lnTo>
                    <a:pt x="5936" y="21281"/>
                  </a:lnTo>
                  <a:lnTo>
                    <a:pt x="5028" y="21281"/>
                  </a:lnTo>
                  <a:lnTo>
                    <a:pt x="4190" y="21444"/>
                  </a:lnTo>
                  <a:lnTo>
                    <a:pt x="3456" y="21600"/>
                  </a:lnTo>
                  <a:lnTo>
                    <a:pt x="2844" y="21600"/>
                  </a:lnTo>
                  <a:lnTo>
                    <a:pt x="2337" y="21600"/>
                  </a:lnTo>
                  <a:lnTo>
                    <a:pt x="1866" y="21600"/>
                  </a:lnTo>
                  <a:lnTo>
                    <a:pt x="1499" y="21600"/>
                  </a:lnTo>
                  <a:lnTo>
                    <a:pt x="1132" y="21600"/>
                  </a:lnTo>
                  <a:lnTo>
                    <a:pt x="873" y="21444"/>
                  </a:lnTo>
                  <a:lnTo>
                    <a:pt x="625" y="21444"/>
                  </a:lnTo>
                  <a:lnTo>
                    <a:pt x="437" y="21281"/>
                  </a:lnTo>
                  <a:lnTo>
                    <a:pt x="297" y="21281"/>
                  </a:lnTo>
                  <a:lnTo>
                    <a:pt x="119" y="21101"/>
                  </a:lnTo>
                  <a:lnTo>
                    <a:pt x="0" y="20783"/>
                  </a:lnTo>
                  <a:lnTo>
                    <a:pt x="0" y="20626"/>
                  </a:lnTo>
                  <a:lnTo>
                    <a:pt x="0" y="18849"/>
                  </a:lnTo>
                </a:path>
              </a:pathLst>
            </a:custGeom>
            <a:noFill/>
            <a:ln w="25400" cap="flat">
              <a:solidFill>
                <a:srgbClr val="009999"/>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grpSp>
          <p:nvGrpSpPr>
            <p:cNvPr id="33807" name="Group 65"/>
            <p:cNvGrpSpPr>
              <a:grpSpLocks/>
            </p:cNvGrpSpPr>
            <p:nvPr/>
          </p:nvGrpSpPr>
          <p:grpSpPr bwMode="auto">
            <a:xfrm>
              <a:off x="2932" y="288"/>
              <a:ext cx="265" cy="288"/>
              <a:chOff x="0" y="0"/>
              <a:chExt cx="265" cy="288"/>
            </a:xfrm>
          </p:grpSpPr>
          <p:sp>
            <p:nvSpPr>
              <p:cNvPr id="33808" name="Rectangle 63"/>
              <p:cNvSpPr>
                <a:spLocks/>
              </p:cNvSpPr>
              <p:nvPr/>
            </p:nvSpPr>
            <p:spPr bwMode="auto">
              <a:xfrm>
                <a:off x="50" y="38"/>
                <a:ext cx="168"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500" bIns="0" anchor="ctr">
                <a:spAutoFit/>
              </a:bodyPr>
              <a:lstStyle>
                <a:lvl1pPr marL="39688">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tabLst>
                    <a:tab pos="38100" algn="l"/>
                    <a:tab pos="482600" algn="l"/>
                    <a:tab pos="939800" algn="l"/>
                    <a:tab pos="1384300" algn="l"/>
                    <a:tab pos="1841500" algn="l"/>
                    <a:tab pos="2286000" algn="l"/>
                    <a:tab pos="2730500" algn="l"/>
                    <a:tab pos="3187700" algn="l"/>
                    <a:tab pos="3632200" algn="l"/>
                    <a:tab pos="4076700" algn="l"/>
                    <a:tab pos="4533900" algn="l"/>
                    <a:tab pos="4978400" algn="l"/>
                    <a:tab pos="5435600" algn="l"/>
                    <a:tab pos="5880100" algn="l"/>
                    <a:tab pos="6324600" algn="l"/>
                    <a:tab pos="6781800" algn="l"/>
                    <a:tab pos="7226300" algn="l"/>
                    <a:tab pos="7670800" algn="l"/>
                    <a:tab pos="8128000" algn="l"/>
                    <a:tab pos="8572500" algn="l"/>
                    <a:tab pos="9029700" algn="l"/>
                    <a:tab pos="9182100" algn="l"/>
                  </a:tabLs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lnSpc>
                    <a:spcPct val="93000"/>
                  </a:lnSpc>
                </a:pPr>
                <a:r>
                  <a:rPr lang="en-US" altLang="x-none" sz="1600" b="1">
                    <a:solidFill>
                      <a:schemeClr val="tx1"/>
                    </a:solidFill>
                    <a:latin typeface="Helvetica" charset="0"/>
                    <a:ea typeface="Helvetica" charset="0"/>
                    <a:cs typeface="Helvetica" charset="0"/>
                    <a:sym typeface="Helvetica" charset="0"/>
                  </a:rPr>
                  <a:t>9</a:t>
                </a:r>
              </a:p>
            </p:txBody>
          </p:sp>
          <p:sp>
            <p:nvSpPr>
              <p:cNvPr id="33809" name="Oval 64"/>
              <p:cNvSpPr>
                <a:spLocks/>
              </p:cNvSpPr>
              <p:nvPr/>
            </p:nvSpPr>
            <p:spPr bwMode="auto">
              <a:xfrm>
                <a:off x="0" y="0"/>
                <a:ext cx="265" cy="288"/>
              </a:xfrm>
              <a:prstGeom prst="ellipse">
                <a:avLst/>
              </a:prstGeom>
              <a:noFill/>
              <a:ln w="25400">
                <a:solidFill>
                  <a:srgbClr val="009999"/>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1002"/>
                                        </p:tgtEl>
                                        <p:attrNameLst>
                                          <p:attrName>style.visibility</p:attrName>
                                        </p:attrNameLst>
                                      </p:cBhvr>
                                      <p:to>
                                        <p:strVal val="visible"/>
                                      </p:to>
                                    </p:set>
                                    <p:animEffect transition="in" filter="wipe(left)">
                                      <p:cBhvr>
                                        <p:cTn id="7" dur="500"/>
                                        <p:tgtEl>
                                          <p:spTgt spid="41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0976"/>
                                        </p:tgtEl>
                                        <p:attrNameLst>
                                          <p:attrName>style.visibility</p:attrName>
                                        </p:attrNameLst>
                                      </p:cBhvr>
                                      <p:to>
                                        <p:strVal val="visible"/>
                                      </p:to>
                                    </p:set>
                                    <p:animEffect transition="in" filter="wipe(up)">
                                      <p:cBhvr>
                                        <p:cTn id="12" dur="500"/>
                                        <p:tgtEl>
                                          <p:spTgt spid="409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1014"/>
                                        </p:tgtEl>
                                        <p:attrNameLst>
                                          <p:attrName>style.visibility</p:attrName>
                                        </p:attrNameLst>
                                      </p:cBhvr>
                                      <p:to>
                                        <p:strVal val="visible"/>
                                      </p:to>
                                    </p:set>
                                    <p:animEffect transition="in" filter="wipe(right)">
                                      <p:cBhvr>
                                        <p:cTn id="17" dur="500"/>
                                        <p:tgtEl>
                                          <p:spTgt spid="410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41008"/>
                                        </p:tgtEl>
                                        <p:attrNameLst>
                                          <p:attrName>style.visibility</p:attrName>
                                        </p:attrNameLst>
                                      </p:cBhvr>
                                      <p:to>
                                        <p:strVal val="visible"/>
                                      </p:to>
                                    </p:set>
                                    <p:animEffect transition="in" filter="wipe(right)">
                                      <p:cBhvr>
                                        <p:cTn id="22" dur="500"/>
                                        <p:tgtEl>
                                          <p:spTgt spid="4100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40985"/>
                                        </p:tgtEl>
                                        <p:attrNameLst>
                                          <p:attrName>style.visibility</p:attrName>
                                        </p:attrNameLst>
                                      </p:cBhvr>
                                      <p:to>
                                        <p:strVal val="visible"/>
                                      </p:to>
                                    </p:set>
                                    <p:animEffect transition="in" filter="wipe(down)">
                                      <p:cBhvr>
                                        <p:cTn id="27" dur="500"/>
                                        <p:tgtEl>
                                          <p:spTgt spid="4098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41020"/>
                                        </p:tgtEl>
                                        <p:attrNameLst>
                                          <p:attrName>style.visibility</p:attrName>
                                        </p:attrNameLst>
                                      </p:cBhvr>
                                      <p:to>
                                        <p:strVal val="visible"/>
                                      </p:to>
                                    </p:set>
                                    <p:animEffect transition="in" filter="wipe(down)">
                                      <p:cBhvr>
                                        <p:cTn id="32" dur="500"/>
                                        <p:tgtEl>
                                          <p:spTgt spid="410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41026"/>
                                        </p:tgtEl>
                                        <p:attrNameLst>
                                          <p:attrName>style.visibility</p:attrName>
                                        </p:attrNameLst>
                                      </p:cBhvr>
                                      <p:to>
                                        <p:strVal val="visible"/>
                                      </p:to>
                                    </p:set>
                                    <p:animEffect transition="in" filter="wipe(down)">
                                      <p:cBhvr>
                                        <p:cTn id="37" dur="500"/>
                                        <p:tgtEl>
                                          <p:spTgt spid="4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p:cNvSpPr>
            <a:spLocks noGrp="1" noChangeArrowheads="1"/>
          </p:cNvSpPr>
          <p:nvPr>
            <p:ph type="body" idx="1"/>
          </p:nvPr>
        </p:nvSpPr>
        <p:spPr/>
        <p:txBody>
          <a:bodyPr/>
          <a:lstStyle/>
          <a:p>
            <a:pPr marL="533400" indent="-215900" eaLnBrk="1" hangingPunct="1">
              <a:defRPr/>
            </a:pPr>
            <a:r>
              <a:rPr lang="en-US" altLang="x-none" sz="2200" smtClean="0"/>
              <a:t>Data in zone can be trusted if signed by a Zone-Signing-Key</a:t>
            </a:r>
          </a:p>
          <a:p>
            <a:pPr marL="533400" indent="-215900" eaLnBrk="1" hangingPunct="1">
              <a:defRPr/>
            </a:pPr>
            <a:r>
              <a:rPr lang="en-US" altLang="x-none" sz="2200" smtClean="0"/>
              <a:t>Zone-Signing-Keys can be trusted if signed by a Key-Signing-Key</a:t>
            </a:r>
          </a:p>
          <a:p>
            <a:pPr marL="533400" indent="-215900" eaLnBrk="1" hangingPunct="1">
              <a:defRPr/>
            </a:pPr>
            <a:r>
              <a:rPr lang="en-US" altLang="x-none" sz="2200" smtClean="0"/>
              <a:t>Key-Signing-Key can be trusted if pointed to by trusted DS record</a:t>
            </a:r>
          </a:p>
          <a:p>
            <a:pPr marL="533400" indent="-215900" eaLnBrk="1" hangingPunct="1">
              <a:defRPr/>
            </a:pPr>
            <a:r>
              <a:rPr lang="en-US" altLang="x-none" sz="2200" smtClean="0"/>
              <a:t>DS record can be trusted </a:t>
            </a:r>
          </a:p>
          <a:p>
            <a:pPr marL="977900" lvl="1" indent="-215900" eaLnBrk="1" hangingPunct="1">
              <a:defRPr/>
            </a:pPr>
            <a:r>
              <a:rPr lang="en-US" altLang="x-none" sz="2200" smtClean="0"/>
              <a:t>if signed by the parents Zone-Signing-Key </a:t>
            </a:r>
          </a:p>
          <a:p>
            <a:pPr marL="977900" lvl="1" indent="-215900" eaLnBrk="1" hangingPunct="1">
              <a:defRPr/>
            </a:pPr>
            <a:r>
              <a:rPr lang="en-US" altLang="x-none" sz="2200" smtClean="0"/>
              <a:t>or</a:t>
            </a:r>
          </a:p>
          <a:p>
            <a:pPr marL="977900" lvl="1" indent="-215900" eaLnBrk="1" hangingPunct="1">
              <a:defRPr/>
            </a:pPr>
            <a:r>
              <a:rPr lang="en-US" altLang="x-none" sz="2200" smtClean="0"/>
              <a:t>DS or DNSKEY records can be trusted if exchanged out-of-band and locally stored (Secure entry point) </a:t>
            </a:r>
          </a:p>
        </p:txBody>
      </p:sp>
      <p:sp>
        <p:nvSpPr>
          <p:cNvPr id="43010" name="Rectangle 2"/>
          <p:cNvSpPr>
            <a:spLocks noChangeArrowheads="1"/>
          </p:cNvSpPr>
          <p:nvPr>
            <p:ph type="title"/>
          </p:nvPr>
        </p:nvSpPr>
        <p:spPr/>
        <p:txBody>
          <a:bodyPr/>
          <a:lstStyle/>
          <a:p>
            <a:pPr eaLnBrk="1" hangingPunct="1">
              <a:defRPr/>
            </a:pPr>
            <a:r>
              <a:rPr lang="en-US" altLang="x-none" sz="4800" smtClean="0"/>
              <a:t>Chain of Trust Verification, Summary</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ph type="title"/>
          </p:nvPr>
        </p:nvSpPr>
        <p:spPr/>
        <p:txBody>
          <a:bodyPr/>
          <a:lstStyle/>
          <a:p>
            <a:pPr eaLnBrk="1" hangingPunct="1">
              <a:defRPr/>
            </a:pPr>
            <a:r>
              <a:rPr lang="en-US" altLang="x-none" smtClean="0"/>
              <a:t>Where are we</a:t>
            </a:r>
          </a:p>
        </p:txBody>
      </p:sp>
      <p:sp>
        <p:nvSpPr>
          <p:cNvPr id="44034" name="Rectangle 2"/>
          <p:cNvSpPr>
            <a:spLocks noGrp="1" noChangeArrowheads="1"/>
          </p:cNvSpPr>
          <p:nvPr>
            <p:ph type="body" idx="1"/>
          </p:nvPr>
        </p:nvSpPr>
        <p:spPr/>
        <p:txBody>
          <a:bodyPr/>
          <a:lstStyle/>
          <a:p>
            <a:pPr eaLnBrk="1" hangingPunct="1">
              <a:defRPr/>
            </a:pPr>
            <a:r>
              <a:rPr lang="en-US" altLang="x-none" smtClean="0"/>
              <a:t>DNSKEY</a:t>
            </a:r>
          </a:p>
          <a:p>
            <a:pPr eaLnBrk="1" hangingPunct="1">
              <a:defRPr/>
            </a:pPr>
            <a:r>
              <a:rPr lang="en-US" altLang="x-none" smtClean="0"/>
              <a:t>RRSIG</a:t>
            </a:r>
          </a:p>
          <a:p>
            <a:pPr eaLnBrk="1" hangingPunct="1">
              <a:defRPr/>
            </a:pPr>
            <a:r>
              <a:rPr lang="en-US" altLang="x-none" smtClean="0"/>
              <a:t>DS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p:cNvSpPr>
            <a:spLocks noChangeArrowheads="1"/>
          </p:cNvSpPr>
          <p:nvPr>
            <p:ph type="title"/>
          </p:nvPr>
        </p:nvSpPr>
        <p:spPr/>
        <p:txBody>
          <a:bodyPr/>
          <a:lstStyle/>
          <a:p>
            <a:pPr eaLnBrk="1" hangingPunct="1">
              <a:defRPr/>
            </a:pPr>
            <a:r>
              <a:rPr lang="en-US" altLang="x-none" sz="4900" smtClean="0"/>
              <a:t>Offline Signing and Denial of Existence</a:t>
            </a:r>
          </a:p>
        </p:txBody>
      </p:sp>
      <p:sp>
        <p:nvSpPr>
          <p:cNvPr id="45058" name="Rectangle 2"/>
          <p:cNvSpPr>
            <a:spLocks noGrp="1" noChangeArrowheads="1"/>
          </p:cNvSpPr>
          <p:nvPr>
            <p:ph type="body" idx="1"/>
          </p:nvPr>
        </p:nvSpPr>
        <p:spPr/>
        <p:txBody>
          <a:bodyPr/>
          <a:lstStyle/>
          <a:p>
            <a:pPr eaLnBrk="1" hangingPunct="1">
              <a:defRPr/>
            </a:pPr>
            <a:r>
              <a:rPr lang="en-US" altLang="x-none" dirty="0" smtClean="0"/>
              <a:t>Problems with on-the-fly signing</a:t>
            </a:r>
          </a:p>
          <a:p>
            <a:pPr lvl="1" eaLnBrk="1" hangingPunct="1">
              <a:defRPr/>
            </a:pPr>
            <a:r>
              <a:rPr lang="en-US" altLang="x-none" dirty="0" smtClean="0"/>
              <a:t>Private key needs to be stored on an Internet facing system</a:t>
            </a:r>
          </a:p>
          <a:p>
            <a:pPr lvl="1" eaLnBrk="1" hangingPunct="1">
              <a:defRPr/>
            </a:pPr>
            <a:r>
              <a:rPr lang="en-US" altLang="x-none" dirty="0" smtClean="0"/>
              <a:t>Signing is a CPU expensive operation</a:t>
            </a:r>
          </a:p>
          <a:p>
            <a:pPr eaLnBrk="1" hangingPunct="1">
              <a:defRPr/>
            </a:pPr>
            <a:r>
              <a:rPr lang="en-US" altLang="x-none" dirty="0" smtClean="0"/>
              <a:t>How does one provide a proof that the answer to a question does not exist?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type="body" idx="1"/>
          </p:nvPr>
        </p:nvSpPr>
        <p:spPr>
          <a:xfrm>
            <a:off x="685800" y="1739900"/>
            <a:ext cx="8001000" cy="4800600"/>
          </a:xfrm>
        </p:spPr>
        <p:txBody>
          <a:bodyPr rIns="39200"/>
          <a:lstStyle/>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a:t>Points to the next domain name in the zone</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a:t>also lists what are all the existing RRs for “name”</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a:t>NSEC record for last name “wraps around” to first name in zone </a:t>
            </a: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a:t>N*32 bit type bit map</a:t>
            </a: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a:t>Used for authenticated denial-of-existence of data</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a:t>authenticated non-existence of TYPEs and labels</a:t>
            </a: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a:t>Example:</a:t>
            </a:r>
          </a:p>
          <a:p>
            <a:pPr marL="381000" indent="-342900" eaLnBrk="1" hangingPunct="1">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1600">
                <a:latin typeface="Courier New Bold" charset="0"/>
                <a:ea typeface="Courier New Bold" charset="0"/>
                <a:cs typeface="Courier New Bold" charset="0"/>
                <a:sym typeface="Courier New Bold" charset="0"/>
              </a:rPr>
              <a:t>www.nlnetlabs.nl. 3600 IN   NSEC nlnetlabs.nl. A RRSIG NSEC</a:t>
            </a:r>
            <a:endParaRPr lang="en-US" altLang="x-none" sz="1600">
              <a:latin typeface="Courier New Bold" charset="0"/>
              <a:ea typeface="ヒラギノ角ゴ ProN W6" charset="-128"/>
              <a:cs typeface="ヒラギノ角ゴ ProN W6" charset="-128"/>
              <a:sym typeface="Courier New Bold" charset="0"/>
            </a:endParaRPr>
          </a:p>
        </p:txBody>
      </p:sp>
      <p:sp>
        <p:nvSpPr>
          <p:cNvPr id="46084" name="Rectangle 4"/>
          <p:cNvSpPr>
            <a:spLocks noChangeArrowheads="1"/>
          </p:cNvSpPr>
          <p:nvPr>
            <p:ph type="title"/>
          </p:nvPr>
        </p:nvSpPr>
        <p:spPr>
          <a:xfrm>
            <a:off x="685800" y="304800"/>
            <a:ext cx="7775575" cy="1752600"/>
          </a:xfrm>
        </p:spPr>
        <p:txBody>
          <a:bodyPr rIns="39200"/>
          <a:lstStyle/>
          <a:p>
            <a:pPr marL="38100" eaLnBrk="1" hangingPunct="1">
              <a:tabLst>
                <a:tab pos="38100" algn="l"/>
                <a:tab pos="482600" algn="l"/>
                <a:tab pos="939800" algn="l"/>
                <a:tab pos="1384300" algn="l"/>
                <a:tab pos="1828800" algn="l"/>
                <a:tab pos="2286000" algn="l"/>
                <a:tab pos="2730500" algn="l"/>
                <a:tab pos="3187700" algn="l"/>
                <a:tab pos="3632200" algn="l"/>
                <a:tab pos="4076700" algn="l"/>
                <a:tab pos="4533900" algn="l"/>
                <a:tab pos="4978400" algn="l"/>
                <a:tab pos="5422900" algn="l"/>
                <a:tab pos="5880100" algn="l"/>
                <a:tab pos="6324600" algn="l"/>
                <a:tab pos="6781800" algn="l"/>
                <a:tab pos="7226300" algn="l"/>
                <a:tab pos="7670800" algn="l"/>
                <a:tab pos="8128000" algn="l"/>
                <a:tab pos="8572500" algn="l"/>
                <a:tab pos="9017000" algn="l"/>
                <a:tab pos="9182100" algn="l"/>
              </a:tabLst>
              <a:defRPr/>
            </a:pPr>
            <a:r>
              <a:rPr lang="en-US" altLang="x-none" smtClean="0"/>
              <a:t>NSEC RDATA</a:t>
            </a:r>
          </a:p>
        </p:txBody>
      </p:sp>
      <p:sp>
        <p:nvSpPr>
          <p:cNvPr id="46082" name="AutoShape 2"/>
          <p:cNvSpPr>
            <a:spLocks/>
          </p:cNvSpPr>
          <p:nvPr/>
        </p:nvSpPr>
        <p:spPr bwMode="auto">
          <a:xfrm>
            <a:off x="5000625" y="5867400"/>
            <a:ext cx="1676400" cy="304800"/>
          </a:xfrm>
          <a:prstGeom prst="roundRect">
            <a:avLst>
              <a:gd name="adj" fmla="val 519"/>
            </a:avLst>
          </a:prstGeom>
          <a:solidFill>
            <a:srgbClr val="FFFF99">
              <a:alpha val="23921"/>
            </a:srgbClr>
          </a:solidFill>
          <a:ln w="12700">
            <a:solidFill>
              <a:schemeClr val="tx1">
                <a:alpha val="36078"/>
              </a:schemeClr>
            </a:solidFill>
            <a:round/>
            <a:headEnd/>
            <a:tailEnd/>
          </a:ln>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46081" name="AutoShape 1"/>
          <p:cNvSpPr>
            <a:spLocks/>
          </p:cNvSpPr>
          <p:nvPr/>
        </p:nvSpPr>
        <p:spPr bwMode="auto">
          <a:xfrm>
            <a:off x="6667500" y="5867400"/>
            <a:ext cx="1739900" cy="304800"/>
          </a:xfrm>
          <a:prstGeom prst="roundRect">
            <a:avLst>
              <a:gd name="adj" fmla="val 519"/>
            </a:avLst>
          </a:prstGeom>
          <a:solidFill>
            <a:srgbClr val="FFFF99">
              <a:alpha val="23921"/>
            </a:srgbClr>
          </a:solidFill>
          <a:ln w="12700">
            <a:solidFill>
              <a:schemeClr val="tx1">
                <a:alpha val="36078"/>
              </a:schemeClr>
            </a:solidFill>
            <a:round/>
            <a:headEnd/>
            <a:tailEnd/>
          </a:ln>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6081"/>
                                        </p:tgtEl>
                                        <p:attrNameLst>
                                          <p:attrName>style.visibility</p:attrName>
                                        </p:attrNameLst>
                                      </p:cBhvr>
                                      <p:to>
                                        <p:strVal val="visible"/>
                                      </p:to>
                                    </p:set>
                                    <p:anim calcmode="lin" valueType="num">
                                      <p:cBhvr additive="base">
                                        <p:cTn id="7" dur="500" fill="hold"/>
                                        <p:tgtEl>
                                          <p:spTgt spid="46081"/>
                                        </p:tgtEl>
                                        <p:attrNameLst>
                                          <p:attrName>ppt_x</p:attrName>
                                        </p:attrNameLst>
                                      </p:cBhvr>
                                      <p:tavLst>
                                        <p:tav tm="0">
                                          <p:val>
                                            <p:strVal val="0-#ppt_w/2"/>
                                          </p:val>
                                        </p:tav>
                                        <p:tav tm="100000">
                                          <p:val>
                                            <p:strVal val="#ppt_x"/>
                                          </p:val>
                                        </p:tav>
                                      </p:tavLst>
                                    </p:anim>
                                    <p:anim calcmode="lin" valueType="num">
                                      <p:cBhvr additive="base">
                                        <p:cTn id="8" dur="500" fill="hold"/>
                                        <p:tgtEl>
                                          <p:spTgt spid="4608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6082"/>
                                        </p:tgtEl>
                                        <p:attrNameLst>
                                          <p:attrName>style.visibility</p:attrName>
                                        </p:attrNameLst>
                                      </p:cBhvr>
                                      <p:to>
                                        <p:strVal val="visible"/>
                                      </p:to>
                                    </p:set>
                                    <p:anim calcmode="lin" valueType="num">
                                      <p:cBhvr additive="base">
                                        <p:cTn id="13" dur="500" fill="hold"/>
                                        <p:tgtEl>
                                          <p:spTgt spid="46082"/>
                                        </p:tgtEl>
                                        <p:attrNameLst>
                                          <p:attrName>ppt_x</p:attrName>
                                        </p:attrNameLst>
                                      </p:cBhvr>
                                      <p:tavLst>
                                        <p:tav tm="0">
                                          <p:val>
                                            <p:strVal val="1+#ppt_w/2"/>
                                          </p:val>
                                        </p:tav>
                                        <p:tav tm="100000">
                                          <p:val>
                                            <p:strVal val="#ppt_x"/>
                                          </p:val>
                                        </p:tav>
                                      </p:tavLst>
                                    </p:anim>
                                    <p:anim calcmode="lin" valueType="num">
                                      <p:cBhvr additive="base">
                                        <p:cTn id="14"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P spid="4608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ph type="title"/>
          </p:nvPr>
        </p:nvSpPr>
        <p:spPr>
          <a:xfrm>
            <a:off x="685800" y="381000"/>
            <a:ext cx="7775575" cy="1600200"/>
          </a:xfrm>
        </p:spPr>
        <p:txBody>
          <a:bodyPr rIns="39200"/>
          <a:lstStyle/>
          <a:p>
            <a:pPr marL="38100" eaLnBrk="1" hangingPunct="1">
              <a:tabLst>
                <a:tab pos="38100" algn="l"/>
                <a:tab pos="482600" algn="l"/>
                <a:tab pos="939800" algn="l"/>
                <a:tab pos="1384300" algn="l"/>
                <a:tab pos="1828800" algn="l"/>
                <a:tab pos="2286000" algn="l"/>
                <a:tab pos="2730500" algn="l"/>
                <a:tab pos="3187700" algn="l"/>
                <a:tab pos="3632200" algn="l"/>
                <a:tab pos="4076700" algn="l"/>
                <a:tab pos="4533900" algn="l"/>
                <a:tab pos="4978400" algn="l"/>
                <a:tab pos="5422900" algn="l"/>
                <a:tab pos="5880100" algn="l"/>
                <a:tab pos="6324600" algn="l"/>
                <a:tab pos="6781800" algn="l"/>
                <a:tab pos="7226300" algn="l"/>
                <a:tab pos="7670800" algn="l"/>
                <a:tab pos="8128000" algn="l"/>
                <a:tab pos="8572500" algn="l"/>
                <a:tab pos="9017000" algn="l"/>
                <a:tab pos="9182100" algn="l"/>
              </a:tabLst>
              <a:defRPr/>
            </a:pPr>
            <a:r>
              <a:rPr lang="en-US" altLang="x-none" smtClean="0"/>
              <a:t>NSEC Records</a:t>
            </a:r>
          </a:p>
        </p:txBody>
      </p:sp>
      <p:sp>
        <p:nvSpPr>
          <p:cNvPr id="47106" name="Rectangle 2"/>
          <p:cNvSpPr>
            <a:spLocks noGrp="1" noChangeArrowheads="1"/>
          </p:cNvSpPr>
          <p:nvPr>
            <p:ph type="body" idx="1"/>
          </p:nvPr>
        </p:nvSpPr>
        <p:spPr>
          <a:xfrm>
            <a:off x="685800" y="1981200"/>
            <a:ext cx="7775575" cy="4876800"/>
          </a:xfrm>
        </p:spPr>
        <p:txBody>
          <a:bodyPr rIns="39200"/>
          <a:lstStyle/>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NSEC RR provides proof of non-existence</a:t>
            </a: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If the servers response is Name Error (NXDOMAIN):</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sz="2000" dirty="0" smtClean="0"/>
              <a:t>One or more NSEC RRs indicate that the name or a wildcard expansion does not exist</a:t>
            </a: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If the servers response is NOERROR:</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sz="2000" dirty="0" smtClean="0"/>
              <a:t>And empty answer section</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sz="2000" dirty="0" smtClean="0"/>
              <a:t>The NSEC proves that the QTYPE did not exist</a:t>
            </a: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More than one NSEC may be required in response</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sz="2000" dirty="0" smtClean="0"/>
              <a:t>Wildcards</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7" name="Group 3"/>
          <p:cNvGrpSpPr>
            <a:grpSpLocks/>
          </p:cNvGrpSpPr>
          <p:nvPr/>
        </p:nvGrpSpPr>
        <p:grpSpPr bwMode="auto">
          <a:xfrm>
            <a:off x="4800600" y="5880100"/>
            <a:ext cx="1647825" cy="563563"/>
            <a:chOff x="0" y="0"/>
            <a:chExt cx="1038" cy="354"/>
          </a:xfrm>
        </p:grpSpPr>
        <p:pic>
          <p:nvPicPr>
            <p:cNvPr id="925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59" name="Rectangle 2"/>
            <p:cNvSpPr>
              <a:spLocks/>
            </p:cNvSpPr>
            <p:nvPr/>
          </p:nvSpPr>
          <p:spPr bwMode="auto">
            <a:xfrm>
              <a:off x="457" y="34"/>
              <a:ext cx="5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200" b="1">
                  <a:solidFill>
                    <a:schemeClr val="tx1"/>
                  </a:solidFill>
                  <a:latin typeface="Gill Sans" charset="0"/>
                  <a:ea typeface="Gill Sans" charset="0"/>
                  <a:cs typeface="Gill Sans" charset="0"/>
                  <a:sym typeface="Gill Sans" charset="0"/>
                </a:rPr>
                <a:t>Secondary</a:t>
              </a:r>
            </a:p>
            <a:p>
              <a:pPr algn="ctr" eaLnBrk="1" hangingPunct="1"/>
              <a:r>
                <a:rPr lang="en-US" altLang="x-none" sz="1200" b="1">
                  <a:solidFill>
                    <a:schemeClr val="tx1"/>
                  </a:solidFill>
                  <a:latin typeface="Gill Sans" charset="0"/>
                  <a:ea typeface="Gill Sans" charset="0"/>
                  <a:cs typeface="Gill Sans" charset="0"/>
                  <a:sym typeface="Gill Sans" charset="0"/>
                </a:rPr>
                <a:t>DNS</a:t>
              </a:r>
            </a:p>
          </p:txBody>
        </p:sp>
      </p:grpSp>
      <p:grpSp>
        <p:nvGrpSpPr>
          <p:cNvPr id="9218" name="Group 6"/>
          <p:cNvGrpSpPr>
            <a:grpSpLocks/>
          </p:cNvGrpSpPr>
          <p:nvPr/>
        </p:nvGrpSpPr>
        <p:grpSpPr bwMode="auto">
          <a:xfrm>
            <a:off x="3251200" y="3881438"/>
            <a:ext cx="1243013" cy="1328737"/>
            <a:chOff x="0" y="0"/>
            <a:chExt cx="783" cy="837"/>
          </a:xfrm>
        </p:grpSpPr>
        <p:pic>
          <p:nvPicPr>
            <p:cNvPr id="92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
              <a:ext cx="78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57" name="Rectangle 5"/>
            <p:cNvSpPr>
              <a:spLocks/>
            </p:cNvSpPr>
            <p:nvPr/>
          </p:nvSpPr>
          <p:spPr bwMode="auto">
            <a:xfrm>
              <a:off x="284" y="0"/>
              <a:ext cx="4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200" b="1">
                  <a:solidFill>
                    <a:schemeClr val="tx1"/>
                  </a:solidFill>
                  <a:latin typeface="Gill Sans" charset="0"/>
                  <a:ea typeface="Gill Sans" charset="0"/>
                  <a:cs typeface="Gill Sans" charset="0"/>
                  <a:sym typeface="Gill Sans" charset="0"/>
                </a:rPr>
                <a:t>primary</a:t>
              </a:r>
            </a:p>
            <a:p>
              <a:pPr algn="ctr" eaLnBrk="1" hangingPunct="1"/>
              <a:r>
                <a:rPr lang="en-US" altLang="x-none" sz="1200" b="1">
                  <a:solidFill>
                    <a:schemeClr val="tx1"/>
                  </a:solidFill>
                  <a:latin typeface="Gill Sans" charset="0"/>
                  <a:ea typeface="Gill Sans" charset="0"/>
                  <a:cs typeface="Gill Sans" charset="0"/>
                  <a:sym typeface="Gill Sans" charset="0"/>
                </a:rPr>
                <a:t>DNS</a:t>
              </a:r>
            </a:p>
          </p:txBody>
        </p:sp>
      </p:grpSp>
      <p:grpSp>
        <p:nvGrpSpPr>
          <p:cNvPr id="9219" name="Group 9"/>
          <p:cNvGrpSpPr>
            <a:grpSpLocks/>
          </p:cNvGrpSpPr>
          <p:nvPr/>
        </p:nvGrpSpPr>
        <p:grpSpPr bwMode="auto">
          <a:xfrm>
            <a:off x="622300" y="1497013"/>
            <a:ext cx="1717675" cy="1336675"/>
            <a:chOff x="0" y="0"/>
            <a:chExt cx="1081" cy="841"/>
          </a:xfrm>
        </p:grpSpPr>
        <p:pic>
          <p:nvPicPr>
            <p:cNvPr id="92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56"/>
              <a:ext cx="873"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55" name="Rectangle 8"/>
            <p:cNvSpPr>
              <a:spLocks/>
            </p:cNvSpPr>
            <p:nvPr/>
          </p:nvSpPr>
          <p:spPr bwMode="auto">
            <a:xfrm>
              <a:off x="344" y="0"/>
              <a:ext cx="7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200" b="1">
                  <a:solidFill>
                    <a:schemeClr val="tx1"/>
                  </a:solidFill>
                  <a:latin typeface="Gill Sans" charset="0"/>
                  <a:ea typeface="Gill Sans" charset="0"/>
                  <a:cs typeface="Gill Sans" charset="0"/>
                  <a:sym typeface="Gill Sans" charset="0"/>
                </a:rPr>
                <a:t>Registrars</a:t>
              </a:r>
            </a:p>
            <a:p>
              <a:pPr algn="ctr" eaLnBrk="1" hangingPunct="1"/>
              <a:r>
                <a:rPr lang="en-US" altLang="x-none" sz="1200" b="1">
                  <a:solidFill>
                    <a:schemeClr val="tx1"/>
                  </a:solidFill>
                  <a:latin typeface="Gill Sans" charset="0"/>
                  <a:ea typeface="Gill Sans" charset="0"/>
                  <a:cs typeface="Gill Sans" charset="0"/>
                  <a:sym typeface="Gill Sans" charset="0"/>
                </a:rPr>
                <a:t>&amp; Registrants</a:t>
              </a:r>
            </a:p>
          </p:txBody>
        </p:sp>
      </p:grpSp>
      <p:grpSp>
        <p:nvGrpSpPr>
          <p:cNvPr id="9220" name="Group 12"/>
          <p:cNvGrpSpPr>
            <a:grpSpLocks/>
          </p:cNvGrpSpPr>
          <p:nvPr/>
        </p:nvGrpSpPr>
        <p:grpSpPr bwMode="auto">
          <a:xfrm>
            <a:off x="858838" y="4300538"/>
            <a:ext cx="1965325" cy="1465262"/>
            <a:chOff x="0" y="0"/>
            <a:chExt cx="1237" cy="922"/>
          </a:xfrm>
        </p:grpSpPr>
        <p:pic>
          <p:nvPicPr>
            <p:cNvPr id="925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7"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53" name="Rectangle 11"/>
            <p:cNvSpPr>
              <a:spLocks/>
            </p:cNvSpPr>
            <p:nvPr/>
          </p:nvSpPr>
          <p:spPr bwMode="auto">
            <a:xfrm>
              <a:off x="246" y="746"/>
              <a:ext cx="47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200" b="1">
                  <a:solidFill>
                    <a:schemeClr val="tx1"/>
                  </a:solidFill>
                  <a:latin typeface="Gill Sans" charset="0"/>
                  <a:ea typeface="Gill Sans" charset="0"/>
                  <a:cs typeface="Gill Sans" charset="0"/>
                  <a:sym typeface="Gill Sans" charset="0"/>
                </a:rPr>
                <a:t>Registry</a:t>
              </a:r>
            </a:p>
          </p:txBody>
        </p:sp>
      </p:grpSp>
      <p:pic>
        <p:nvPicPr>
          <p:cNvPr id="9221"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900" y="3729038"/>
            <a:ext cx="1778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222"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6700" y="3911600"/>
            <a:ext cx="22733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22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1600" y="1689100"/>
            <a:ext cx="154781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9224"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3600" y="2873375"/>
            <a:ext cx="393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8209" name="Freeform 17"/>
          <p:cNvSpPr>
            <a:spLocks/>
          </p:cNvSpPr>
          <p:nvPr/>
        </p:nvSpPr>
        <p:spPr bwMode="auto">
          <a:xfrm>
            <a:off x="152400" y="2244725"/>
            <a:ext cx="2963863" cy="2749550"/>
          </a:xfrm>
          <a:custGeom>
            <a:avLst/>
            <a:gdLst>
              <a:gd name="T0" fmla="*/ 2147483646 w 21194"/>
              <a:gd name="T1" fmla="*/ 2147483646 h 20948"/>
              <a:gd name="T2" fmla="*/ 2147483646 w 21194"/>
              <a:gd name="T3" fmla="*/ 63313416 h 20948"/>
              <a:gd name="T4" fmla="*/ 2147483646 w 21194"/>
              <a:gd name="T5" fmla="*/ 63313416 h 20948"/>
              <a:gd name="T6" fmla="*/ 2147483646 w 21194"/>
              <a:gd name="T7" fmla="*/ 2147483646 h 20948"/>
              <a:gd name="T8" fmla="*/ 2147483646 w 21194"/>
              <a:gd name="T9" fmla="*/ 1087680661 h 20948"/>
              <a:gd name="T10" fmla="*/ 2147483646 w 21194"/>
              <a:gd name="T11" fmla="*/ 1087680661 h 20948"/>
              <a:gd name="T12" fmla="*/ 2147483646 w 21194"/>
              <a:gd name="T13" fmla="*/ 2147483646 h 20948"/>
              <a:gd name="T14" fmla="*/ 2147483646 w 21194"/>
              <a:gd name="T15" fmla="*/ 2147483646 h 20948"/>
              <a:gd name="T16" fmla="*/ 2147483646 w 21194"/>
              <a:gd name="T17" fmla="*/ 2147483646 h 20948"/>
              <a:gd name="T18" fmla="*/ 1906207915 w 21194"/>
              <a:gd name="T19" fmla="*/ 2147483646 h 20948"/>
              <a:gd name="T20" fmla="*/ 276215558 w 21194"/>
              <a:gd name="T21" fmla="*/ 2147483646 h 20948"/>
              <a:gd name="T22" fmla="*/ 2147483646 w 21194"/>
              <a:gd name="T23" fmla="*/ 2147483646 h 20948"/>
              <a:gd name="T24" fmla="*/ 2147483646 w 21194"/>
              <a:gd name="T25" fmla="*/ 2147483646 h 20948"/>
              <a:gd name="T26" fmla="*/ 2147483646 w 21194"/>
              <a:gd name="T27" fmla="*/ 2147483646 h 20948"/>
              <a:gd name="T28" fmla="*/ 2147483646 w 21194"/>
              <a:gd name="T29" fmla="*/ 2147483646 h 20948"/>
              <a:gd name="T30" fmla="*/ 2147483646 w 21194"/>
              <a:gd name="T31" fmla="*/ 2147483646 h 20948"/>
              <a:gd name="T32" fmla="*/ 2147483646 w 21194"/>
              <a:gd name="T33" fmla="*/ 2147483646 h 20948"/>
              <a:gd name="T34" fmla="*/ 2147483646 w 21194"/>
              <a:gd name="T35" fmla="*/ 2147483646 h 20948"/>
              <a:gd name="T36" fmla="*/ 2147483646 w 21194"/>
              <a:gd name="T37" fmla="*/ 2147483646 h 20948"/>
              <a:gd name="T38" fmla="*/ 2147483646 w 21194"/>
              <a:gd name="T39" fmla="*/ 2147483646 h 20948"/>
              <a:gd name="T40" fmla="*/ 2147483646 w 21194"/>
              <a:gd name="T41" fmla="*/ 2147483646 h 20948"/>
              <a:gd name="T42" fmla="*/ 2147483646 w 21194"/>
              <a:gd name="T43" fmla="*/ 2147483646 h 20948"/>
              <a:gd name="T44" fmla="*/ 2147483646 w 21194"/>
              <a:gd name="T45" fmla="*/ 2147483646 h 20948"/>
              <a:gd name="T46" fmla="*/ 2147483646 w 21194"/>
              <a:gd name="T47" fmla="*/ 2147483646 h 20948"/>
              <a:gd name="T48" fmla="*/ 2147483646 w 21194"/>
              <a:gd name="T49" fmla="*/ 2147483646 h 209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194"/>
              <a:gd name="T76" fmla="*/ 0 h 20948"/>
              <a:gd name="T77" fmla="*/ 21194 w 21194"/>
              <a:gd name="T78" fmla="*/ 20948 h 209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8">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a:solidFill>
                  <a:schemeClr val="tx1">
                    <a:alpha val="20000"/>
                  </a:schemeClr>
                </a:solidFill>
                <a:miter lim="800000"/>
                <a:headEnd/>
                <a:tailEnd/>
              </a14:hiddenLine>
            </a:ext>
          </a:extLst>
        </p:spPr>
        <p:txBody>
          <a:bodyPr lIns="0" tIns="0" rIns="0" bIns="0" anchor="ct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grpSp>
        <p:nvGrpSpPr>
          <p:cNvPr id="9226" name="Group 20"/>
          <p:cNvGrpSpPr>
            <a:grpSpLocks/>
          </p:cNvGrpSpPr>
          <p:nvPr/>
        </p:nvGrpSpPr>
        <p:grpSpPr bwMode="auto">
          <a:xfrm>
            <a:off x="5219700" y="2881313"/>
            <a:ext cx="1138238" cy="1338262"/>
            <a:chOff x="0" y="0"/>
            <a:chExt cx="717" cy="842"/>
          </a:xfrm>
        </p:grpSpPr>
        <p:pic>
          <p:nvPicPr>
            <p:cNvPr id="9250"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8"/>
              <a:ext cx="53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9251" name="Rectangle 19"/>
            <p:cNvSpPr>
              <a:spLocks/>
            </p:cNvSpPr>
            <p:nvPr/>
          </p:nvSpPr>
          <p:spPr bwMode="auto">
            <a:xfrm>
              <a:off x="137" y="0"/>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200" b="1">
                  <a:solidFill>
                    <a:schemeClr val="tx1"/>
                  </a:solidFill>
                  <a:latin typeface="Gill Sans" charset="0"/>
                  <a:ea typeface="Gill Sans" charset="0"/>
                  <a:cs typeface="Gill Sans" charset="0"/>
                  <a:sym typeface="Gill Sans" charset="0"/>
                </a:rPr>
                <a:t>Secondary</a:t>
              </a:r>
            </a:p>
            <a:p>
              <a:pPr algn="ctr" eaLnBrk="1" hangingPunct="1"/>
              <a:r>
                <a:rPr lang="en-US" altLang="x-none" sz="1200" b="1">
                  <a:solidFill>
                    <a:schemeClr val="tx1"/>
                  </a:solidFill>
                  <a:latin typeface="Gill Sans" charset="0"/>
                  <a:ea typeface="Gill Sans" charset="0"/>
                  <a:cs typeface="Gill Sans" charset="0"/>
                  <a:sym typeface="Gill Sans" charset="0"/>
                </a:rPr>
                <a:t>DNS</a:t>
              </a:r>
            </a:p>
          </p:txBody>
        </p:sp>
      </p:grpSp>
      <p:sp>
        <p:nvSpPr>
          <p:cNvPr id="8213" name="Freeform 21"/>
          <p:cNvSpPr>
            <a:spLocks/>
          </p:cNvSpPr>
          <p:nvPr/>
        </p:nvSpPr>
        <p:spPr bwMode="auto">
          <a:xfrm>
            <a:off x="4768850" y="3592513"/>
            <a:ext cx="2963863" cy="2749550"/>
          </a:xfrm>
          <a:custGeom>
            <a:avLst/>
            <a:gdLst>
              <a:gd name="T0" fmla="*/ 2147483646 w 21194"/>
              <a:gd name="T1" fmla="*/ 2147483646 h 20948"/>
              <a:gd name="T2" fmla="*/ 2147483646 w 21194"/>
              <a:gd name="T3" fmla="*/ 63313416 h 20948"/>
              <a:gd name="T4" fmla="*/ 2147483646 w 21194"/>
              <a:gd name="T5" fmla="*/ 63313416 h 20948"/>
              <a:gd name="T6" fmla="*/ 2147483646 w 21194"/>
              <a:gd name="T7" fmla="*/ 2147483646 h 20948"/>
              <a:gd name="T8" fmla="*/ 2147483646 w 21194"/>
              <a:gd name="T9" fmla="*/ 1087680661 h 20948"/>
              <a:gd name="T10" fmla="*/ 2147483646 w 21194"/>
              <a:gd name="T11" fmla="*/ 1087680661 h 20948"/>
              <a:gd name="T12" fmla="*/ 2147483646 w 21194"/>
              <a:gd name="T13" fmla="*/ 2147483646 h 20948"/>
              <a:gd name="T14" fmla="*/ 2147483646 w 21194"/>
              <a:gd name="T15" fmla="*/ 2147483646 h 20948"/>
              <a:gd name="T16" fmla="*/ 2147483646 w 21194"/>
              <a:gd name="T17" fmla="*/ 2147483646 h 20948"/>
              <a:gd name="T18" fmla="*/ 1906207915 w 21194"/>
              <a:gd name="T19" fmla="*/ 2147483646 h 20948"/>
              <a:gd name="T20" fmla="*/ 276215558 w 21194"/>
              <a:gd name="T21" fmla="*/ 2147483646 h 20948"/>
              <a:gd name="T22" fmla="*/ 2147483646 w 21194"/>
              <a:gd name="T23" fmla="*/ 2147483646 h 20948"/>
              <a:gd name="T24" fmla="*/ 2147483646 w 21194"/>
              <a:gd name="T25" fmla="*/ 2147483646 h 20948"/>
              <a:gd name="T26" fmla="*/ 2147483646 w 21194"/>
              <a:gd name="T27" fmla="*/ 2147483646 h 20948"/>
              <a:gd name="T28" fmla="*/ 2147483646 w 21194"/>
              <a:gd name="T29" fmla="*/ 2147483646 h 20948"/>
              <a:gd name="T30" fmla="*/ 2147483646 w 21194"/>
              <a:gd name="T31" fmla="*/ 2147483646 h 20948"/>
              <a:gd name="T32" fmla="*/ 2147483646 w 21194"/>
              <a:gd name="T33" fmla="*/ 2147483646 h 20948"/>
              <a:gd name="T34" fmla="*/ 2147483646 w 21194"/>
              <a:gd name="T35" fmla="*/ 2147483646 h 20948"/>
              <a:gd name="T36" fmla="*/ 2147483646 w 21194"/>
              <a:gd name="T37" fmla="*/ 2147483646 h 20948"/>
              <a:gd name="T38" fmla="*/ 2147483646 w 21194"/>
              <a:gd name="T39" fmla="*/ 2147483646 h 20948"/>
              <a:gd name="T40" fmla="*/ 2147483646 w 21194"/>
              <a:gd name="T41" fmla="*/ 2147483646 h 20948"/>
              <a:gd name="T42" fmla="*/ 2147483646 w 21194"/>
              <a:gd name="T43" fmla="*/ 2147483646 h 20948"/>
              <a:gd name="T44" fmla="*/ 2147483646 w 21194"/>
              <a:gd name="T45" fmla="*/ 2147483646 h 20948"/>
              <a:gd name="T46" fmla="*/ 2147483646 w 21194"/>
              <a:gd name="T47" fmla="*/ 2147483646 h 20948"/>
              <a:gd name="T48" fmla="*/ 2147483646 w 21194"/>
              <a:gd name="T49" fmla="*/ 2147483646 h 209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194"/>
              <a:gd name="T76" fmla="*/ 0 h 20948"/>
              <a:gd name="T77" fmla="*/ 21194 w 21194"/>
              <a:gd name="T78" fmla="*/ 20948 h 209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8">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a:solidFill>
                  <a:schemeClr val="tx1">
                    <a:alpha val="20000"/>
                  </a:schemeClr>
                </a:solidFill>
                <a:miter lim="800000"/>
                <a:headEnd/>
                <a:tailEnd/>
              </a14:hiddenLine>
            </a:ext>
          </a:extLst>
        </p:spPr>
        <p:txBody>
          <a:bodyPr lIns="0" tIns="0" rIns="0" bIns="0" anchor="ct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8214" name="Freeform 22"/>
          <p:cNvSpPr>
            <a:spLocks/>
          </p:cNvSpPr>
          <p:nvPr/>
        </p:nvSpPr>
        <p:spPr bwMode="auto">
          <a:xfrm>
            <a:off x="2689225" y="1398588"/>
            <a:ext cx="584200" cy="4749800"/>
          </a:xfrm>
          <a:custGeom>
            <a:avLst/>
            <a:gdLst>
              <a:gd name="T0" fmla="*/ 423366274 w 19635"/>
              <a:gd name="T1" fmla="*/ 0 h 21600"/>
              <a:gd name="T2" fmla="*/ 514786835 w 19635"/>
              <a:gd name="T3" fmla="*/ 2147483646 h 21600"/>
              <a:gd name="T4" fmla="*/ 334552759 w 19635"/>
              <a:gd name="T5" fmla="*/ 2147483646 h 21600"/>
              <a:gd name="T6" fmla="*/ 412935500 w 19635"/>
              <a:gd name="T7" fmla="*/ 2147483646 h 21600"/>
              <a:gd name="T8" fmla="*/ 339793392 w 19635"/>
              <a:gd name="T9" fmla="*/ 2147483646 h 21600"/>
              <a:gd name="T10" fmla="*/ 193509146 w 19635"/>
              <a:gd name="T11" fmla="*/ 2147483646 h 21600"/>
              <a:gd name="T12" fmla="*/ 277081166 w 19635"/>
              <a:gd name="T13" fmla="*/ 2147483646 h 21600"/>
              <a:gd name="T14" fmla="*/ 162139764 w 19635"/>
              <a:gd name="T15" fmla="*/ 2147483646 h 21600"/>
              <a:gd name="T16" fmla="*/ 130796950 w 19635"/>
              <a:gd name="T17" fmla="*/ 2147483646 h 21600"/>
              <a:gd name="T18" fmla="*/ 109910588 w 19635"/>
              <a:gd name="T19" fmla="*/ 2147483646 h 21600"/>
              <a:gd name="T20" fmla="*/ 47224931 w 19635"/>
              <a:gd name="T21" fmla="*/ 2147483646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35" h="21600">
                <a:moveTo>
                  <a:pt x="16074" y="0"/>
                </a:moveTo>
                <a:cubicBezTo>
                  <a:pt x="16868" y="595"/>
                  <a:pt x="20219" y="1514"/>
                  <a:pt x="19545" y="2287"/>
                </a:cubicBezTo>
                <a:cubicBezTo>
                  <a:pt x="19015" y="2896"/>
                  <a:pt x="13803" y="3277"/>
                  <a:pt x="12702" y="3871"/>
                </a:cubicBezTo>
                <a:cubicBezTo>
                  <a:pt x="10421" y="5102"/>
                  <a:pt x="14690" y="5007"/>
                  <a:pt x="15678" y="5576"/>
                </a:cubicBezTo>
                <a:cubicBezTo>
                  <a:pt x="17959" y="6889"/>
                  <a:pt x="14805" y="7340"/>
                  <a:pt x="12901" y="8012"/>
                </a:cubicBezTo>
                <a:cubicBezTo>
                  <a:pt x="10969" y="8694"/>
                  <a:pt x="7743" y="8553"/>
                  <a:pt x="7347" y="10069"/>
                </a:cubicBezTo>
                <a:cubicBezTo>
                  <a:pt x="6950" y="11585"/>
                  <a:pt x="13297" y="12126"/>
                  <a:pt x="10520" y="12938"/>
                </a:cubicBezTo>
                <a:cubicBezTo>
                  <a:pt x="7743" y="13750"/>
                  <a:pt x="6950" y="14941"/>
                  <a:pt x="6156" y="15374"/>
                </a:cubicBezTo>
                <a:cubicBezTo>
                  <a:pt x="5363" y="15808"/>
                  <a:pt x="4173" y="17377"/>
                  <a:pt x="4966" y="17702"/>
                </a:cubicBezTo>
                <a:cubicBezTo>
                  <a:pt x="5760" y="18027"/>
                  <a:pt x="8537" y="18568"/>
                  <a:pt x="4173" y="19380"/>
                </a:cubicBezTo>
                <a:cubicBezTo>
                  <a:pt x="-191" y="20192"/>
                  <a:pt x="-1381" y="20788"/>
                  <a:pt x="1793" y="21600"/>
                </a:cubicBezTo>
              </a:path>
            </a:pathLst>
          </a:custGeom>
          <a:noFill/>
          <a:ln w="76200" cap="flat">
            <a:solidFill>
              <a:srgbClr val="975500"/>
            </a:solidFill>
            <a:prstDash val="sysDot"/>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8215" name="Line 23"/>
          <p:cNvSpPr>
            <a:spLocks noChangeShapeType="1"/>
          </p:cNvSpPr>
          <p:nvPr/>
        </p:nvSpPr>
        <p:spPr bwMode="auto">
          <a:xfrm rot="10800000">
            <a:off x="1333500" y="2711450"/>
            <a:ext cx="130175" cy="1630363"/>
          </a:xfrm>
          <a:prstGeom prst="line">
            <a:avLst/>
          </a:prstGeom>
          <a:noFill/>
          <a:ln w="762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9230" name="Rectangle 24"/>
          <p:cNvSpPr>
            <a:spLocks/>
          </p:cNvSpPr>
          <p:nvPr/>
        </p:nvSpPr>
        <p:spPr bwMode="auto">
          <a:xfrm>
            <a:off x="4181475" y="254000"/>
            <a:ext cx="4129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2800">
                <a:solidFill>
                  <a:schemeClr val="tx1"/>
                </a:solidFill>
                <a:latin typeface="Gill Sans" charset="0"/>
                <a:ea typeface="Gill Sans" charset="0"/>
                <a:cs typeface="Gill Sans" charset="0"/>
                <a:sym typeface="Gill Sans" charset="0"/>
              </a:rPr>
              <a:t>Data flow through the DNS</a:t>
            </a:r>
          </a:p>
        </p:txBody>
      </p:sp>
      <p:sp>
        <p:nvSpPr>
          <p:cNvPr id="8217" name="Line 25"/>
          <p:cNvSpPr>
            <a:spLocks noChangeShapeType="1"/>
          </p:cNvSpPr>
          <p:nvPr/>
        </p:nvSpPr>
        <p:spPr bwMode="auto">
          <a:xfrm flipH="1">
            <a:off x="2335213" y="4716463"/>
            <a:ext cx="914400" cy="80962"/>
          </a:xfrm>
          <a:prstGeom prst="line">
            <a:avLst/>
          </a:prstGeom>
          <a:noFill/>
          <a:ln w="762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8218" name="Line 26"/>
          <p:cNvSpPr>
            <a:spLocks noChangeShapeType="1"/>
          </p:cNvSpPr>
          <p:nvPr/>
        </p:nvSpPr>
        <p:spPr bwMode="auto">
          <a:xfrm flipH="1">
            <a:off x="3943350" y="3762375"/>
            <a:ext cx="1354138" cy="588963"/>
          </a:xfrm>
          <a:prstGeom prst="line">
            <a:avLst/>
          </a:prstGeom>
          <a:noFill/>
          <a:ln w="762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8219" name="Line 27"/>
          <p:cNvSpPr>
            <a:spLocks noChangeShapeType="1"/>
          </p:cNvSpPr>
          <p:nvPr/>
        </p:nvSpPr>
        <p:spPr bwMode="auto">
          <a:xfrm rot="10800000">
            <a:off x="3817938" y="5208588"/>
            <a:ext cx="1074737" cy="946150"/>
          </a:xfrm>
          <a:prstGeom prst="line">
            <a:avLst/>
          </a:prstGeom>
          <a:noFill/>
          <a:ln w="762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8220" name="Line 28"/>
          <p:cNvSpPr>
            <a:spLocks noChangeShapeType="1"/>
          </p:cNvSpPr>
          <p:nvPr/>
        </p:nvSpPr>
        <p:spPr bwMode="auto">
          <a:xfrm rot="10800000" flipH="1">
            <a:off x="7783513" y="2630488"/>
            <a:ext cx="347662" cy="990600"/>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8221" name="Line 29"/>
          <p:cNvSpPr>
            <a:spLocks noChangeShapeType="1"/>
          </p:cNvSpPr>
          <p:nvPr/>
        </p:nvSpPr>
        <p:spPr bwMode="auto">
          <a:xfrm rot="10800000" flipH="1">
            <a:off x="7872413" y="3095625"/>
            <a:ext cx="604837" cy="615950"/>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8222" name="Line 30"/>
          <p:cNvSpPr>
            <a:spLocks noChangeShapeType="1"/>
          </p:cNvSpPr>
          <p:nvPr/>
        </p:nvSpPr>
        <p:spPr bwMode="auto">
          <a:xfrm rot="10800000" flipH="1">
            <a:off x="5854700" y="4514850"/>
            <a:ext cx="1341438" cy="1366838"/>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8223" name="Line 31"/>
          <p:cNvSpPr>
            <a:spLocks noChangeShapeType="1"/>
          </p:cNvSpPr>
          <p:nvPr/>
        </p:nvSpPr>
        <p:spPr bwMode="auto">
          <a:xfrm rot="10800000" flipH="1">
            <a:off x="5905500" y="4595813"/>
            <a:ext cx="1143000" cy="773112"/>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8224" name="Line 32"/>
          <p:cNvSpPr>
            <a:spLocks noChangeShapeType="1"/>
          </p:cNvSpPr>
          <p:nvPr/>
        </p:nvSpPr>
        <p:spPr bwMode="auto">
          <a:xfrm rot="10800000" flipH="1">
            <a:off x="5791200" y="4511675"/>
            <a:ext cx="1177925" cy="47625"/>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8225" name="Line 33"/>
          <p:cNvSpPr>
            <a:spLocks noChangeShapeType="1"/>
          </p:cNvSpPr>
          <p:nvPr/>
        </p:nvSpPr>
        <p:spPr bwMode="auto">
          <a:xfrm>
            <a:off x="6024563" y="4076700"/>
            <a:ext cx="1047750" cy="323850"/>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9240" name="Rectangle 34"/>
          <p:cNvSpPr>
            <a:spLocks/>
          </p:cNvSpPr>
          <p:nvPr/>
        </p:nvSpPr>
        <p:spPr bwMode="auto">
          <a:xfrm>
            <a:off x="4106863" y="763588"/>
            <a:ext cx="392271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r>
              <a:rPr lang="en-US" altLang="x-none" sz="2800">
                <a:solidFill>
                  <a:schemeClr val="tx1"/>
                </a:solidFill>
                <a:latin typeface="Gill Sans" charset="0"/>
                <a:ea typeface="Gill Sans" charset="0"/>
                <a:cs typeface="Gill Sans" charset="0"/>
                <a:sym typeface="Gill Sans" charset="0"/>
              </a:rPr>
              <a:t>Where are the vulnerable</a:t>
            </a:r>
            <a:br>
              <a:rPr lang="en-US" altLang="x-none" sz="2800">
                <a:solidFill>
                  <a:schemeClr val="tx1"/>
                </a:solidFill>
                <a:latin typeface="Gill Sans" charset="0"/>
                <a:ea typeface="Gill Sans" charset="0"/>
                <a:cs typeface="Gill Sans" charset="0"/>
                <a:sym typeface="Gill Sans" charset="0"/>
              </a:rPr>
            </a:br>
            <a:r>
              <a:rPr lang="en-US" altLang="x-none" sz="2800">
                <a:solidFill>
                  <a:schemeClr val="tx1"/>
                </a:solidFill>
                <a:latin typeface="Gill Sans" charset="0"/>
                <a:ea typeface="Gill Sans" charset="0"/>
                <a:cs typeface="Gill Sans" charset="0"/>
                <a:sym typeface="Gill Sans" charset="0"/>
              </a:rPr>
              <a:t>points?</a:t>
            </a:r>
          </a:p>
        </p:txBody>
      </p:sp>
      <p:grpSp>
        <p:nvGrpSpPr>
          <p:cNvPr id="9241" name="Group 43"/>
          <p:cNvGrpSpPr>
            <a:grpSpLocks/>
          </p:cNvGrpSpPr>
          <p:nvPr/>
        </p:nvGrpSpPr>
        <p:grpSpPr bwMode="auto">
          <a:xfrm>
            <a:off x="2624138" y="2011363"/>
            <a:ext cx="6364287" cy="4325937"/>
            <a:chOff x="0" y="34"/>
            <a:chExt cx="4008" cy="2724"/>
          </a:xfrm>
        </p:grpSpPr>
        <p:sp>
          <p:nvSpPr>
            <p:cNvPr id="8227" name="Line 35"/>
            <p:cNvSpPr>
              <a:spLocks noChangeShapeType="1"/>
            </p:cNvSpPr>
            <p:nvPr/>
          </p:nvSpPr>
          <p:spPr bwMode="auto">
            <a:xfrm rot="10800000">
              <a:off x="1633" y="331"/>
              <a:ext cx="161" cy="724"/>
            </a:xfrm>
            <a:prstGeom prst="line">
              <a:avLst/>
            </a:prstGeom>
            <a:noFill/>
            <a:ln w="127000">
              <a:solidFill>
                <a:srgbClr val="A40800"/>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8228" name="Line 36"/>
            <p:cNvSpPr>
              <a:spLocks noChangeShapeType="1"/>
            </p:cNvSpPr>
            <p:nvPr/>
          </p:nvSpPr>
          <p:spPr bwMode="auto">
            <a:xfrm rot="10800000">
              <a:off x="542" y="918"/>
              <a:ext cx="504" cy="472"/>
            </a:xfrm>
            <a:prstGeom prst="line">
              <a:avLst/>
            </a:prstGeom>
            <a:noFill/>
            <a:ln w="127000">
              <a:solidFill>
                <a:srgbClr val="A40800"/>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8229" name="Line 37"/>
            <p:cNvSpPr>
              <a:spLocks noChangeShapeType="1"/>
            </p:cNvSpPr>
            <p:nvPr/>
          </p:nvSpPr>
          <p:spPr bwMode="auto">
            <a:xfrm>
              <a:off x="2516" y="1571"/>
              <a:ext cx="720" cy="555"/>
            </a:xfrm>
            <a:prstGeom prst="line">
              <a:avLst/>
            </a:prstGeom>
            <a:noFill/>
            <a:ln w="127000">
              <a:solidFill>
                <a:srgbClr val="A40800"/>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8230" name="Line 38"/>
            <p:cNvSpPr>
              <a:spLocks noChangeShapeType="1"/>
            </p:cNvSpPr>
            <p:nvPr/>
          </p:nvSpPr>
          <p:spPr bwMode="auto">
            <a:xfrm>
              <a:off x="3490" y="995"/>
              <a:ext cx="60" cy="1140"/>
            </a:xfrm>
            <a:prstGeom prst="line">
              <a:avLst/>
            </a:prstGeom>
            <a:noFill/>
            <a:ln w="127000">
              <a:solidFill>
                <a:srgbClr val="A40800"/>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9246" name="Rectangle 39"/>
            <p:cNvSpPr>
              <a:spLocks/>
            </p:cNvSpPr>
            <p:nvPr/>
          </p:nvSpPr>
          <p:spPr bwMode="auto">
            <a:xfrm>
              <a:off x="1028" y="34"/>
              <a:ext cx="1034" cy="155"/>
            </a:xfrm>
            <a:prstGeom prst="rect">
              <a:avLst/>
            </a:prstGeom>
            <a:solidFill>
              <a:schemeClr val="accent1"/>
            </a:solidFill>
            <a:ln w="12700">
              <a:solidFill>
                <a:schemeClr val="tx1"/>
              </a:solidFill>
              <a:miter lim="800000"/>
              <a:headEnd/>
              <a:tailEnd/>
            </a:ln>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600">
                  <a:solidFill>
                    <a:schemeClr val="tx1"/>
                  </a:solidFill>
                  <a:latin typeface="Royal Pain" charset="0"/>
                  <a:ea typeface="Royal Pain" charset="0"/>
                  <a:cs typeface="Royal Pain" charset="0"/>
                  <a:sym typeface="Royal Pain" charset="0"/>
                </a:rPr>
                <a:t>Server vulnerability</a:t>
              </a:r>
            </a:p>
          </p:txBody>
        </p:sp>
        <p:sp>
          <p:nvSpPr>
            <p:cNvPr id="9247" name="Rectangle 40"/>
            <p:cNvSpPr>
              <a:spLocks/>
            </p:cNvSpPr>
            <p:nvPr/>
          </p:nvSpPr>
          <p:spPr bwMode="auto">
            <a:xfrm>
              <a:off x="0" y="680"/>
              <a:ext cx="1368" cy="224"/>
            </a:xfrm>
            <a:prstGeom prst="rect">
              <a:avLst/>
            </a:prstGeom>
            <a:solidFill>
              <a:schemeClr val="accent1"/>
            </a:solidFill>
            <a:ln w="12700">
              <a:solidFill>
                <a:schemeClr val="tx1"/>
              </a:solidFill>
              <a:miter lim="800000"/>
              <a:headEnd/>
              <a:tailEnd/>
            </a:ln>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600">
                  <a:solidFill>
                    <a:schemeClr val="tx1"/>
                  </a:solidFill>
                  <a:latin typeface="Royal Pain" charset="0"/>
                  <a:ea typeface="Royal Pain" charset="0"/>
                  <a:cs typeface="Royal Pain" charset="0"/>
                  <a:sym typeface="Royal Pain" charset="0"/>
                </a:rPr>
                <a:t>Man in the Middle</a:t>
              </a:r>
            </a:p>
          </p:txBody>
        </p:sp>
        <p:sp>
          <p:nvSpPr>
            <p:cNvPr id="9248" name="Rectangle 41"/>
            <p:cNvSpPr>
              <a:spLocks/>
            </p:cNvSpPr>
            <p:nvPr/>
          </p:nvSpPr>
          <p:spPr bwMode="auto">
            <a:xfrm>
              <a:off x="2880" y="2102"/>
              <a:ext cx="1128" cy="656"/>
            </a:xfrm>
            <a:prstGeom prst="rect">
              <a:avLst/>
            </a:prstGeom>
            <a:solidFill>
              <a:schemeClr val="accent1"/>
            </a:solidFill>
            <a:ln w="12700">
              <a:solidFill>
                <a:schemeClr val="tx1"/>
              </a:solidFill>
              <a:miter lim="800000"/>
              <a:headEnd/>
              <a:tailEnd/>
            </a:ln>
          </p:spPr>
          <p:txBody>
            <a:bodyPr lIns="0" tIns="0" rIns="0" bIns="0" anchor="ct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600">
                  <a:solidFill>
                    <a:schemeClr val="tx1"/>
                  </a:solidFill>
                  <a:latin typeface="Royal Pain" charset="0"/>
                  <a:ea typeface="Royal Pain" charset="0"/>
                  <a:cs typeface="Royal Pain" charset="0"/>
                  <a:sym typeface="Royal Pain" charset="0"/>
                </a:rPr>
                <a:t>spoofing</a:t>
              </a:r>
            </a:p>
            <a:p>
              <a:pPr algn="ctr" eaLnBrk="1" hangingPunct="1"/>
              <a:r>
                <a:rPr lang="en-US" altLang="x-none" sz="1600">
                  <a:solidFill>
                    <a:schemeClr val="tx1"/>
                  </a:solidFill>
                  <a:latin typeface="Royal Pain" charset="0"/>
                  <a:ea typeface="Royal Pain" charset="0"/>
                  <a:cs typeface="Royal Pain" charset="0"/>
                  <a:sym typeface="Royal Pain" charset="0"/>
                </a:rPr>
                <a:t>&amp;</a:t>
              </a:r>
            </a:p>
            <a:p>
              <a:pPr algn="ctr" eaLnBrk="1" hangingPunct="1"/>
              <a:r>
                <a:rPr lang="en-US" altLang="x-none" sz="1600">
                  <a:solidFill>
                    <a:schemeClr val="tx1"/>
                  </a:solidFill>
                  <a:latin typeface="Royal Pain" charset="0"/>
                  <a:ea typeface="Royal Pain" charset="0"/>
                  <a:cs typeface="Royal Pain" charset="0"/>
                  <a:sym typeface="Royal Pain" charset="0"/>
                </a:rPr>
                <a:t>Man in the Middle</a:t>
              </a:r>
            </a:p>
          </p:txBody>
        </p:sp>
        <p:sp>
          <p:nvSpPr>
            <p:cNvPr id="8234" name="Line 42"/>
            <p:cNvSpPr>
              <a:spLocks noChangeShapeType="1"/>
            </p:cNvSpPr>
            <p:nvPr/>
          </p:nvSpPr>
          <p:spPr bwMode="auto">
            <a:xfrm rot="10800000" flipH="1">
              <a:off x="311" y="933"/>
              <a:ext cx="195" cy="765"/>
            </a:xfrm>
            <a:prstGeom prst="line">
              <a:avLst/>
            </a:prstGeom>
            <a:noFill/>
            <a:ln w="127000">
              <a:solidFill>
                <a:srgbClr val="A40800"/>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ph type="title"/>
          </p:nvPr>
        </p:nvSpPr>
        <p:spPr>
          <a:xfrm>
            <a:off x="685800" y="381000"/>
            <a:ext cx="7775575" cy="1600200"/>
          </a:xfrm>
        </p:spPr>
        <p:txBody>
          <a:bodyPr rIns="39200"/>
          <a:lstStyle/>
          <a:p>
            <a:pPr marL="38100" eaLnBrk="1" hangingPunct="1">
              <a:tabLst>
                <a:tab pos="38100" algn="l"/>
                <a:tab pos="482600" algn="l"/>
                <a:tab pos="939800" algn="l"/>
                <a:tab pos="1384300" algn="l"/>
                <a:tab pos="1828800" algn="l"/>
                <a:tab pos="2286000" algn="l"/>
                <a:tab pos="2730500" algn="l"/>
                <a:tab pos="3187700" algn="l"/>
                <a:tab pos="3632200" algn="l"/>
                <a:tab pos="4076700" algn="l"/>
                <a:tab pos="4533900" algn="l"/>
                <a:tab pos="4978400" algn="l"/>
                <a:tab pos="5422900" algn="l"/>
                <a:tab pos="5880100" algn="l"/>
                <a:tab pos="6324600" algn="l"/>
                <a:tab pos="6781800" algn="l"/>
                <a:tab pos="7226300" algn="l"/>
                <a:tab pos="7670800" algn="l"/>
                <a:tab pos="8128000" algn="l"/>
                <a:tab pos="8572500" algn="l"/>
                <a:tab pos="9017000" algn="l"/>
                <a:tab pos="9182100" algn="l"/>
              </a:tabLst>
              <a:defRPr/>
            </a:pPr>
            <a:r>
              <a:rPr lang="en-US" altLang="x-none" smtClean="0"/>
              <a:t>NSEC Walk</a:t>
            </a:r>
          </a:p>
        </p:txBody>
      </p:sp>
      <p:sp>
        <p:nvSpPr>
          <p:cNvPr id="48130" name="Rectangle 2"/>
          <p:cNvSpPr>
            <a:spLocks noGrp="1" noChangeArrowheads="1"/>
          </p:cNvSpPr>
          <p:nvPr>
            <p:ph type="body" idx="1"/>
          </p:nvPr>
        </p:nvSpPr>
        <p:spPr>
          <a:xfrm>
            <a:off x="685800" y="1981200"/>
            <a:ext cx="7775575" cy="4876800"/>
          </a:xfrm>
        </p:spPr>
        <p:txBody>
          <a:bodyPr rIns="39200"/>
          <a:lstStyle/>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NSEC records allow for zone enumeration</a:t>
            </a: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Providing privacy was not a requirement at the time</a:t>
            </a: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Zone enumeration is a deployment barrier (why?)</a:t>
            </a:r>
          </a:p>
          <a:p>
            <a:pPr marL="381000" indent="-342900" eaLnBrk="1" hangingPunct="1">
              <a:lnSpc>
                <a:spcPct val="90000"/>
              </a:lnSpc>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Solution has been developed: NSEC3</a:t>
            </a:r>
          </a:p>
          <a:p>
            <a:pPr marL="749300" lvl="1"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RFC 5155</a:t>
            </a:r>
          </a:p>
          <a:p>
            <a:pPr marL="749300" lvl="1"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Complicated piece of protocol work</a:t>
            </a:r>
          </a:p>
          <a:p>
            <a:pPr marL="749300" lvl="1"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Hard to troubleshoot</a:t>
            </a:r>
          </a:p>
          <a:p>
            <a:pPr marL="749300" lvl="1"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Only to be used over Delegation Centric Zones</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25400"/>
            <a:ext cx="28448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1986" name="Rectangle 2"/>
          <p:cNvSpPr>
            <a:spLocks/>
          </p:cNvSpPr>
          <p:nvPr/>
        </p:nvSpPr>
        <p:spPr bwMode="auto">
          <a:xfrm>
            <a:off x="8529638" y="61913"/>
            <a:ext cx="422275"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000">
                <a:solidFill>
                  <a:srgbClr val="156047"/>
                </a:solidFill>
                <a:latin typeface="Gill Sans" charset="0"/>
                <a:ea typeface="Gill Sans" charset="0"/>
                <a:cs typeface="Gill Sans" charset="0"/>
                <a:sym typeface="Gill Sans" charset="0"/>
              </a:rPr>
              <a:t>page </a:t>
            </a:r>
          </a:p>
        </p:txBody>
      </p:sp>
      <p:pic>
        <p:nvPicPr>
          <p:cNvPr id="419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6900" y="6194425"/>
            <a:ext cx="464185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19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 y="6400800"/>
            <a:ext cx="1008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1989" name="Rectangle 5"/>
          <p:cNvSpPr>
            <a:spLocks/>
          </p:cNvSpPr>
          <p:nvPr/>
        </p:nvSpPr>
        <p:spPr bwMode="auto">
          <a:xfrm>
            <a:off x="5470525" y="6661150"/>
            <a:ext cx="3651250" cy="20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700">
                <a:solidFill>
                  <a:srgbClr val="2A5947"/>
                </a:solidFill>
                <a:latin typeface="Gill Sans" charset="0"/>
                <a:ea typeface="Gill Sans" charset="0"/>
                <a:cs typeface="Gill Sans" charset="0"/>
                <a:sym typeface="Gill Sans" charset="0"/>
              </a:rPr>
              <a:t>© 2006-2012 NLnet Labs, Licensed under a </a:t>
            </a:r>
            <a:r>
              <a:rPr lang="en-US" altLang="x-none" sz="700" u="sng">
                <a:solidFill>
                  <a:srgbClr val="2A5947"/>
                </a:solidFill>
                <a:latin typeface="Gill Sans" charset="0"/>
                <a:ea typeface="Gill Sans" charset="0"/>
                <a:cs typeface="Gill Sans" charset="0"/>
                <a:sym typeface="Gill Sans" charset="0"/>
                <a:hlinkClick r:id="rId5"/>
              </a:rPr>
              <a:t>Creative Commons Attribution 3.0 Unported License</a:t>
            </a:r>
            <a:r>
              <a:rPr lang="en-US" altLang="x-none" sz="700">
                <a:solidFill>
                  <a:srgbClr val="2A5947"/>
                </a:solidFill>
                <a:latin typeface="Gill Sans" charset="0"/>
                <a:ea typeface="Gill Sans" charset="0"/>
                <a:cs typeface="Gill Sans" charset="0"/>
                <a:sym typeface="Gill Sans" charset="0"/>
              </a:rPr>
              <a:t>.</a:t>
            </a:r>
          </a:p>
        </p:txBody>
      </p:sp>
      <p:sp>
        <p:nvSpPr>
          <p:cNvPr id="49158" name="Rectangle 6"/>
          <p:cNvSpPr>
            <a:spLocks noChangeArrowheads="1"/>
          </p:cNvSpPr>
          <p:nvPr>
            <p:ph type="title"/>
          </p:nvPr>
        </p:nvSpPr>
        <p:spPr/>
        <p:txBody>
          <a:bodyPr rIns="132080"/>
          <a:lstStyle/>
          <a:p>
            <a:pPr eaLnBrk="1" hangingPunct="1">
              <a:defRPr/>
            </a:pPr>
            <a:r>
              <a:rPr lang="en-US" altLang="x-none" smtClean="0"/>
              <a:t>NSEC3</a:t>
            </a:r>
          </a:p>
        </p:txBody>
      </p:sp>
      <p:sp>
        <p:nvSpPr>
          <p:cNvPr id="41991" name="Rectangle 7"/>
          <p:cNvSpPr>
            <a:spLocks/>
          </p:cNvSpPr>
          <p:nvPr/>
        </p:nvSpPr>
        <p:spPr bwMode="auto">
          <a:xfrm>
            <a:off x="588963" y="2298700"/>
            <a:ext cx="530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r>
              <a:rPr lang="en-US" altLang="x-none" sz="4100">
                <a:solidFill>
                  <a:schemeClr val="tx1"/>
                </a:solidFill>
                <a:ea typeface="Times New Roman" charset="0"/>
                <a:cs typeface="Times New Roman" charset="0"/>
              </a:rPr>
              <a:t>A</a:t>
            </a:r>
          </a:p>
        </p:txBody>
      </p:sp>
      <p:sp>
        <p:nvSpPr>
          <p:cNvPr id="41992" name="Rectangle 8"/>
          <p:cNvSpPr>
            <a:spLocks/>
          </p:cNvSpPr>
          <p:nvPr/>
        </p:nvSpPr>
        <p:spPr bwMode="auto">
          <a:xfrm>
            <a:off x="576263" y="3073400"/>
            <a:ext cx="5016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r>
              <a:rPr lang="en-US" altLang="x-none" sz="4100">
                <a:solidFill>
                  <a:schemeClr val="tx1"/>
                </a:solidFill>
                <a:ea typeface="Times New Roman" charset="0"/>
                <a:cs typeface="Times New Roman" charset="0"/>
              </a:rPr>
              <a:t>C</a:t>
            </a:r>
          </a:p>
        </p:txBody>
      </p:sp>
      <p:sp>
        <p:nvSpPr>
          <p:cNvPr id="41993" name="Rectangle 9"/>
          <p:cNvSpPr>
            <a:spLocks/>
          </p:cNvSpPr>
          <p:nvPr/>
        </p:nvSpPr>
        <p:spPr bwMode="auto">
          <a:xfrm>
            <a:off x="563563" y="3848100"/>
            <a:ext cx="5302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r>
              <a:rPr lang="en-US" altLang="x-none" sz="4100">
                <a:solidFill>
                  <a:schemeClr val="tx1"/>
                </a:solidFill>
                <a:ea typeface="Times New Roman" charset="0"/>
                <a:cs typeface="Times New Roman" charset="0"/>
              </a:rPr>
              <a:t>N</a:t>
            </a:r>
          </a:p>
        </p:txBody>
      </p:sp>
      <p:sp>
        <p:nvSpPr>
          <p:cNvPr id="41994" name="Rectangle 10"/>
          <p:cNvSpPr>
            <a:spLocks/>
          </p:cNvSpPr>
          <p:nvPr/>
        </p:nvSpPr>
        <p:spPr bwMode="auto">
          <a:xfrm>
            <a:off x="587375" y="4622800"/>
            <a:ext cx="473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r>
              <a:rPr lang="en-US" altLang="x-none" sz="4100">
                <a:solidFill>
                  <a:schemeClr val="tx1"/>
                </a:solidFill>
                <a:ea typeface="Times New Roman" charset="0"/>
                <a:cs typeface="Times New Roman" charset="0"/>
              </a:rPr>
              <a:t>Z</a:t>
            </a:r>
          </a:p>
        </p:txBody>
      </p:sp>
      <p:sp>
        <p:nvSpPr>
          <p:cNvPr id="41995" name="Rectangle 11"/>
          <p:cNvSpPr>
            <a:spLocks/>
          </p:cNvSpPr>
          <p:nvPr/>
        </p:nvSpPr>
        <p:spPr bwMode="auto">
          <a:xfrm>
            <a:off x="2205038" y="4622800"/>
            <a:ext cx="1254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r>
              <a:rPr lang="en-US" altLang="x-none" sz="4100">
                <a:solidFill>
                  <a:schemeClr val="tx1"/>
                </a:solidFill>
                <a:ea typeface="Times New Roman" charset="0"/>
                <a:cs typeface="Times New Roman" charset="0"/>
              </a:rPr>
              <a:t>H(A)</a:t>
            </a:r>
          </a:p>
        </p:txBody>
      </p:sp>
      <p:sp>
        <p:nvSpPr>
          <p:cNvPr id="41996" name="Rectangle 12"/>
          <p:cNvSpPr>
            <a:spLocks/>
          </p:cNvSpPr>
          <p:nvPr/>
        </p:nvSpPr>
        <p:spPr bwMode="auto">
          <a:xfrm>
            <a:off x="2217738" y="3073400"/>
            <a:ext cx="12255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r>
              <a:rPr lang="en-US" altLang="x-none" sz="4100">
                <a:solidFill>
                  <a:schemeClr val="tx1"/>
                </a:solidFill>
                <a:ea typeface="Times New Roman" charset="0"/>
                <a:cs typeface="Times New Roman" charset="0"/>
              </a:rPr>
              <a:t>H(C)</a:t>
            </a:r>
          </a:p>
        </p:txBody>
      </p:sp>
      <p:sp>
        <p:nvSpPr>
          <p:cNvPr id="41997" name="Rectangle 13"/>
          <p:cNvSpPr>
            <a:spLocks/>
          </p:cNvSpPr>
          <p:nvPr/>
        </p:nvSpPr>
        <p:spPr bwMode="auto">
          <a:xfrm>
            <a:off x="2205038" y="2298700"/>
            <a:ext cx="12541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r>
              <a:rPr lang="en-US" altLang="x-none" sz="4100">
                <a:solidFill>
                  <a:schemeClr val="tx1"/>
                </a:solidFill>
                <a:ea typeface="Times New Roman" charset="0"/>
                <a:cs typeface="Times New Roman" charset="0"/>
              </a:rPr>
              <a:t>H(N)</a:t>
            </a:r>
          </a:p>
        </p:txBody>
      </p:sp>
      <p:sp>
        <p:nvSpPr>
          <p:cNvPr id="41998" name="Rectangle 14"/>
          <p:cNvSpPr>
            <a:spLocks/>
          </p:cNvSpPr>
          <p:nvPr/>
        </p:nvSpPr>
        <p:spPr bwMode="auto">
          <a:xfrm>
            <a:off x="2230438" y="3848100"/>
            <a:ext cx="11969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40639" bIns="0">
            <a:spAutoFit/>
          </a:bodyPr>
          <a:lstStyle>
            <a:lvl1pPr marL="39688">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r>
              <a:rPr lang="en-US" altLang="x-none" sz="4100">
                <a:solidFill>
                  <a:schemeClr val="tx1"/>
                </a:solidFill>
                <a:ea typeface="Times New Roman" charset="0"/>
                <a:cs typeface="Times New Roman" charset="0"/>
              </a:rPr>
              <a:t>H(Z)</a:t>
            </a:r>
          </a:p>
        </p:txBody>
      </p:sp>
      <p:sp>
        <p:nvSpPr>
          <p:cNvPr id="49167" name="Rectangle 15"/>
          <p:cNvSpPr>
            <a:spLocks noGrp="1" noChangeArrowheads="1"/>
          </p:cNvSpPr>
          <p:nvPr>
            <p:ph type="body" idx="1"/>
          </p:nvPr>
        </p:nvSpPr>
        <p:spPr>
          <a:xfrm>
            <a:off x="4432300" y="1371600"/>
            <a:ext cx="4519613" cy="4838700"/>
          </a:xfrm>
        </p:spPr>
        <p:txBody>
          <a:bodyPr rIns="132080"/>
          <a:lstStyle/>
          <a:p>
            <a:pPr eaLnBrk="1" hangingPunct="1">
              <a:defRPr/>
            </a:pPr>
            <a:r>
              <a:rPr lang="en-US" altLang="x-none" dirty="0" smtClean="0"/>
              <a:t>Creates a linked list of the hashed names</a:t>
            </a:r>
          </a:p>
          <a:p>
            <a:pPr eaLnBrk="1" hangingPunct="1">
              <a:defRPr/>
            </a:pPr>
            <a:r>
              <a:rPr lang="en-US" altLang="x-none" dirty="0" smtClean="0"/>
              <a:t>Non-existence proof of the hash shows non-existence of original</a:t>
            </a:r>
          </a:p>
          <a:p>
            <a:pPr eaLnBrk="1" hangingPunct="1">
              <a:defRPr/>
            </a:pPr>
            <a:r>
              <a:rPr lang="en-US" altLang="x-none" dirty="0" smtClean="0"/>
              <a:t>Dictionary attack barriers:</a:t>
            </a:r>
          </a:p>
          <a:p>
            <a:pPr marL="782638" lvl="1" eaLnBrk="1" hangingPunct="1">
              <a:defRPr/>
            </a:pPr>
            <a:r>
              <a:rPr lang="en-US" altLang="x-none" dirty="0" smtClean="0"/>
              <a:t>Salt</a:t>
            </a:r>
          </a:p>
          <a:p>
            <a:pPr marL="782638" lvl="1" eaLnBrk="1" hangingPunct="1">
              <a:defRPr/>
            </a:pPr>
            <a:r>
              <a:rPr lang="en-US" altLang="x-none" dirty="0" smtClean="0"/>
              <a:t>Iterations</a:t>
            </a:r>
          </a:p>
        </p:txBody>
      </p:sp>
      <p:pic>
        <p:nvPicPr>
          <p:cNvPr id="42000" name="Picture 1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988" y="2609850"/>
            <a:ext cx="1320800"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pic>
        <p:nvPicPr>
          <p:cNvPr id="42001" name="Picture 1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9325" y="4191000"/>
            <a:ext cx="13081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pic>
        <p:nvPicPr>
          <p:cNvPr id="42002" name="Picture 18"/>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3300" y="2592388"/>
            <a:ext cx="12700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pic>
        <p:nvPicPr>
          <p:cNvPr id="42003" name="Picture 19"/>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1400" y="3238500"/>
            <a:ext cx="1193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ph type="title"/>
          </p:nvPr>
        </p:nvSpPr>
        <p:spPr>
          <a:xfrm>
            <a:off x="685800" y="381000"/>
            <a:ext cx="7775575" cy="1600200"/>
          </a:xfrm>
        </p:spPr>
        <p:txBody>
          <a:bodyPr rIns="39200"/>
          <a:lstStyle/>
          <a:p>
            <a:pPr marL="38100" eaLnBrk="1" hangingPunct="1">
              <a:tabLst>
                <a:tab pos="38100" algn="l"/>
                <a:tab pos="482600" algn="l"/>
                <a:tab pos="939800" algn="l"/>
                <a:tab pos="1384300" algn="l"/>
                <a:tab pos="1828800" algn="l"/>
                <a:tab pos="2286000" algn="l"/>
                <a:tab pos="2730500" algn="l"/>
                <a:tab pos="3187700" algn="l"/>
                <a:tab pos="3632200" algn="l"/>
                <a:tab pos="4076700" algn="l"/>
                <a:tab pos="4533900" algn="l"/>
                <a:tab pos="4978400" algn="l"/>
                <a:tab pos="5422900" algn="l"/>
                <a:tab pos="5880100" algn="l"/>
                <a:tab pos="6324600" algn="l"/>
                <a:tab pos="6781800" algn="l"/>
                <a:tab pos="7226300" algn="l"/>
                <a:tab pos="7670800" algn="l"/>
                <a:tab pos="8128000" algn="l"/>
                <a:tab pos="8572500" algn="l"/>
                <a:tab pos="9017000" algn="l"/>
                <a:tab pos="9182100" algn="l"/>
              </a:tabLst>
              <a:defRPr/>
            </a:pPr>
            <a:r>
              <a:rPr lang="en-US" altLang="x-none" smtClean="0"/>
              <a:t>New Resource Records</a:t>
            </a:r>
          </a:p>
        </p:txBody>
      </p:sp>
      <p:sp>
        <p:nvSpPr>
          <p:cNvPr id="50178" name="Rectangle 2"/>
          <p:cNvSpPr>
            <a:spLocks noGrp="1" noChangeArrowheads="1"/>
          </p:cNvSpPr>
          <p:nvPr>
            <p:ph type="body" idx="1"/>
          </p:nvPr>
        </p:nvSpPr>
        <p:spPr/>
        <p:txBody>
          <a:bodyPr rIns="39200"/>
          <a:lstStyle/>
          <a:p>
            <a:pPr marL="381000" indent="-342900" eaLnBrk="1" hangingPunct="1">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a:t>Three Public key crypto related RRs</a:t>
            </a:r>
          </a:p>
          <a:p>
            <a:pPr marL="781050" lvl="1" indent="-285750" eaLnBrk="1" hangingPunct="1">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000"/>
              <a:t>RRSIG: Signature over RRset made using private key </a:t>
            </a:r>
          </a:p>
          <a:p>
            <a:pPr marL="781050" lvl="1" indent="-285750" eaLnBrk="1" hangingPunct="1">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000"/>
              <a:t>DNSKEY: Public key, needed for verifying a RRSIG</a:t>
            </a:r>
          </a:p>
          <a:p>
            <a:pPr marL="781050" lvl="1" indent="-285750" eaLnBrk="1" hangingPunct="1">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000"/>
              <a:t>DS: Delegation Signer; ‘Pointer’ for building chains of authentication</a:t>
            </a:r>
          </a:p>
          <a:p>
            <a:pPr marL="381000" indent="-342900" eaLnBrk="1" hangingPunct="1">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endParaRPr lang="en-US" altLang="x-none"/>
          </a:p>
          <a:p>
            <a:pPr marL="381000" indent="-342900" eaLnBrk="1" hangingPunct="1">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a:t>One RR for internal consistency </a:t>
            </a:r>
          </a:p>
          <a:p>
            <a:pPr marL="781050" lvl="1" indent="-285750" eaLnBrk="1" hangingPunct="1">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2000"/>
              <a:t>NSEC and NSEC3:  Indicates which name is the next one in the zone and which typecodes are available for the 			current name</a:t>
            </a:r>
          </a:p>
          <a:p>
            <a:pPr marL="1181100" lvl="2" indent="-228600" eaLnBrk="1" hangingPunct="1">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Lst>
            </a:pPr>
            <a:r>
              <a:rPr lang="en-US" altLang="x-none" sz="1800"/>
              <a:t>authenticated non-existence of data</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ph type="title"/>
          </p:nvPr>
        </p:nvSpPr>
        <p:spPr>
          <a:xfrm>
            <a:off x="685800" y="381000"/>
            <a:ext cx="7775575" cy="1600200"/>
          </a:xfrm>
        </p:spPr>
        <p:txBody>
          <a:bodyPr rIns="39200"/>
          <a:lstStyle/>
          <a:p>
            <a:pPr marL="38100" eaLnBrk="1" hangingPunct="1">
              <a:tabLst>
                <a:tab pos="38100" algn="l"/>
                <a:tab pos="482600" algn="l"/>
                <a:tab pos="939800" algn="l"/>
                <a:tab pos="1384300" algn="l"/>
                <a:tab pos="1828800" algn="l"/>
                <a:tab pos="2286000" algn="l"/>
                <a:tab pos="2730500" algn="l"/>
                <a:tab pos="3187700" algn="l"/>
                <a:tab pos="3632200" algn="l"/>
                <a:tab pos="4076700" algn="l"/>
                <a:tab pos="4533900" algn="l"/>
                <a:tab pos="4978400" algn="l"/>
                <a:tab pos="5422900" algn="l"/>
                <a:tab pos="5880100" algn="l"/>
                <a:tab pos="6324600" algn="l"/>
                <a:tab pos="6781800" algn="l"/>
                <a:tab pos="7226300" algn="l"/>
                <a:tab pos="7670800" algn="l"/>
                <a:tab pos="8128000" algn="l"/>
                <a:tab pos="8572500" algn="l"/>
                <a:tab pos="9017000" algn="l"/>
                <a:tab pos="9182100" algn="l"/>
              </a:tabLst>
              <a:defRPr/>
            </a:pPr>
            <a:r>
              <a:rPr lang="en-US" altLang="x-none" smtClean="0"/>
              <a:t>Other Keys in the DNS</a:t>
            </a:r>
          </a:p>
        </p:txBody>
      </p:sp>
      <p:sp>
        <p:nvSpPr>
          <p:cNvPr id="51202" name="Rectangle 2"/>
          <p:cNvSpPr>
            <a:spLocks noGrp="1" noChangeArrowheads="1"/>
          </p:cNvSpPr>
          <p:nvPr>
            <p:ph type="body" idx="1"/>
          </p:nvPr>
        </p:nvSpPr>
        <p:spPr/>
        <p:txBody>
          <a:bodyPr rIns="39200"/>
          <a:lstStyle/>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DNSKEY RR can only be used for DNSSEC</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Keys for other applications need to use other RR types</a:t>
            </a: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CERT</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For X.509 certificates</a:t>
            </a:r>
          </a:p>
          <a:p>
            <a:pPr marL="381000" indent="-342900"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Application keys under discussion/development</a:t>
            </a:r>
          </a:p>
          <a:p>
            <a:pPr marL="781050" lvl="1" indent="-285750" eaLnBrk="1" hangingPunct="1">
              <a:lnSpc>
                <a:spcPct val="90000"/>
              </a:lnSpc>
              <a:buClr>
                <a:srgbClr val="000000"/>
              </a:buClr>
              <a:buFontTx/>
              <a:buChar cha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IPSECKEY</a:t>
            </a:r>
          </a:p>
          <a:p>
            <a:pPr marL="384048" indent="-347472" eaLnBrk="1" hangingPunct="1">
              <a:lnSpc>
                <a:spcPct val="90000"/>
              </a:lnSpc>
              <a:buClr>
                <a:srgbClr val="000000"/>
              </a:buClr>
              <a:tabLst>
                <a:tab pos="482600" algn="l"/>
                <a:tab pos="939800" algn="l"/>
                <a:tab pos="1384300" algn="l"/>
                <a:tab pos="1828800" algn="l"/>
                <a:tab pos="2286000" algn="l"/>
                <a:tab pos="2730500" algn="l"/>
                <a:tab pos="3175000" algn="l"/>
                <a:tab pos="3632200" algn="l"/>
                <a:tab pos="4076700" algn="l"/>
                <a:tab pos="4533900" algn="l"/>
                <a:tab pos="4978400" algn="l"/>
                <a:tab pos="5422900" algn="l"/>
                <a:tab pos="5880100" algn="l"/>
                <a:tab pos="6324600" algn="l"/>
                <a:tab pos="6769100" algn="l"/>
                <a:tab pos="7226300" algn="l"/>
                <a:tab pos="7670800" algn="l"/>
                <a:tab pos="8128000" algn="l"/>
                <a:tab pos="8572500" algn="l"/>
                <a:tab pos="9017000" algn="l"/>
                <a:tab pos="9182100" algn="l"/>
                <a:tab pos="482600" algn="l"/>
                <a:tab pos="939800" algn="l"/>
                <a:tab pos="1384300" algn="l"/>
                <a:tab pos="1828800" algn="l"/>
                <a:tab pos="2286000" algn="l"/>
                <a:tab pos="2730500" algn="l"/>
                <a:tab pos="3175000" algn="l"/>
                <a:tab pos="3632200" algn="l"/>
                <a:tab pos="4076700" algn="l"/>
                <a:tab pos="4533900" algn="l"/>
                <a:tab pos="4978400" algn="l"/>
              </a:tabLst>
              <a:defRPr/>
            </a:pPr>
            <a:r>
              <a:rPr lang="en-US" altLang="x-none" dirty="0" smtClean="0"/>
              <a:t>Need to be careful about overloading DNS system</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9000" y="-390525"/>
            <a:ext cx="7353300" cy="1435100"/>
          </a:xfrm>
        </p:spPr>
        <p:txBody>
          <a:bodyPr/>
          <a:lstStyle/>
          <a:p>
            <a:pPr>
              <a:defRPr/>
            </a:pPr>
            <a:r>
              <a:rPr lang="en-US" dirty="0" smtClean="0"/>
              <a:t>DNS Sec Deployment</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89000" y="803275"/>
            <a:ext cx="7353300" cy="4225925"/>
          </a:xfrm>
        </p:spPr>
      </p:pic>
      <p:pic>
        <p:nvPicPr>
          <p:cNvPr id="45059"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9550" y="5029200"/>
            <a:ext cx="87122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ph type="title"/>
          </p:nvPr>
        </p:nvSpPr>
        <p:spPr>
          <a:xfrm>
            <a:off x="546100" y="177800"/>
            <a:ext cx="7708900" cy="1714500"/>
          </a:xfrm>
        </p:spPr>
        <p:txBody>
          <a:bodyPr/>
          <a:lstStyle/>
          <a:p>
            <a:pPr eaLnBrk="1" hangingPunct="1">
              <a:defRPr/>
            </a:pPr>
            <a:r>
              <a:rPr lang="en-US" altLang="x-none" smtClean="0"/>
              <a:t>DNSSEC protects all these end-to-end</a:t>
            </a:r>
          </a:p>
        </p:txBody>
      </p:sp>
      <p:sp>
        <p:nvSpPr>
          <p:cNvPr id="9218" name="Rectangle 2"/>
          <p:cNvSpPr>
            <a:spLocks noGrp="1" noChangeArrowheads="1"/>
          </p:cNvSpPr>
          <p:nvPr>
            <p:ph type="body" idx="1"/>
          </p:nvPr>
        </p:nvSpPr>
        <p:spPr/>
        <p:txBody>
          <a:bodyPr/>
          <a:lstStyle/>
          <a:p>
            <a:pPr eaLnBrk="1" hangingPunct="1">
              <a:defRPr/>
            </a:pPr>
            <a:r>
              <a:rPr lang="en-US" altLang="x-none" dirty="0" smtClean="0"/>
              <a:t>As an aside:</a:t>
            </a:r>
            <a:br>
              <a:rPr lang="en-US" altLang="x-none" dirty="0" smtClean="0"/>
            </a:br>
            <a:r>
              <a:rPr lang="en-US" altLang="x-none" dirty="0" smtClean="0"/>
              <a:t>There is a protection mechanism against the man in the middle: </a:t>
            </a:r>
            <a:r>
              <a:rPr lang="en-US" altLang="x-none" dirty="0" smtClean="0">
                <a:hlinkClick r:id="rId2"/>
              </a:rPr>
              <a:t>TSIG</a:t>
            </a:r>
            <a:r>
              <a:rPr lang="en-US" altLang="x-none" dirty="0" smtClean="0"/>
              <a:t> (transaction signature, see RFC </a:t>
            </a:r>
            <a:r>
              <a:rPr lang="en-US" altLang="x-none" dirty="0" smtClean="0">
                <a:hlinkClick r:id="rId3"/>
              </a:rPr>
              <a:t>2845</a:t>
            </a:r>
            <a:r>
              <a:rPr lang="en-US" altLang="x-none" dirty="0" smtClean="0"/>
              <a:t>)</a:t>
            </a:r>
          </a:p>
          <a:p>
            <a:pPr lvl="1" eaLnBrk="1" hangingPunct="1">
              <a:defRPr/>
            </a:pPr>
            <a:r>
              <a:rPr lang="en-US" altLang="x-none" dirty="0" smtClean="0"/>
              <a:t>Provides one hop security</a:t>
            </a:r>
          </a:p>
          <a:p>
            <a:pPr lvl="1" eaLnBrk="1" hangingPunct="1">
              <a:defRPr/>
            </a:pPr>
            <a:r>
              <a:rPr lang="en-US" altLang="x-none" dirty="0" smtClean="0"/>
              <a:t>TSIG is operationally deployed today</a:t>
            </a:r>
          </a:p>
          <a:p>
            <a:pPr lvl="1" eaLnBrk="1" hangingPunct="1">
              <a:defRPr/>
            </a:pPr>
            <a:r>
              <a:rPr lang="en-US" altLang="x-none" dirty="0" smtClean="0"/>
              <a:t>Based on shared secret: not scalable</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ChangeArrowheads="1"/>
          </p:cNvSpPr>
          <p:nvPr>
            <p:ph type="title"/>
          </p:nvPr>
        </p:nvSpPr>
        <p:spPr>
          <a:xfrm>
            <a:off x="863600" y="355600"/>
            <a:ext cx="7378700" cy="1955800"/>
          </a:xfrm>
        </p:spPr>
        <p:txBody>
          <a:bodyPr/>
          <a:lstStyle/>
          <a:p>
            <a:pPr eaLnBrk="1" hangingPunct="1">
              <a:defRPr/>
            </a:pPr>
            <a:r>
              <a:rPr lang="en-US" altLang="x-none" smtClean="0"/>
              <a:t>What does DNSSEC provide</a:t>
            </a:r>
          </a:p>
        </p:txBody>
      </p:sp>
      <p:sp>
        <p:nvSpPr>
          <p:cNvPr id="10242" name="Rectangle 2"/>
          <p:cNvSpPr>
            <a:spLocks noGrp="1" noChangeArrowheads="1"/>
          </p:cNvSpPr>
          <p:nvPr>
            <p:ph type="body" idx="1"/>
          </p:nvPr>
        </p:nvSpPr>
        <p:spPr/>
        <p:txBody>
          <a:bodyPr/>
          <a:lstStyle/>
          <a:p>
            <a:pPr eaLnBrk="1" hangingPunct="1">
              <a:defRPr/>
            </a:pPr>
            <a:r>
              <a:rPr lang="en-US" altLang="x-none" sz="2200" smtClean="0"/>
              <a:t>provides message authentication and integrity verification through cryptographic signatures</a:t>
            </a:r>
          </a:p>
          <a:p>
            <a:pPr lvl="1" eaLnBrk="1" hangingPunct="1">
              <a:defRPr/>
            </a:pPr>
            <a:r>
              <a:rPr lang="en-US" altLang="x-none" sz="2200" smtClean="0"/>
              <a:t>You know who provided the signature</a:t>
            </a:r>
          </a:p>
          <a:p>
            <a:pPr lvl="1" eaLnBrk="1" hangingPunct="1">
              <a:defRPr/>
            </a:pPr>
            <a:r>
              <a:rPr lang="en-US" altLang="x-none" sz="2200" smtClean="0"/>
              <a:t>No modifications between signing and validation</a:t>
            </a:r>
          </a:p>
          <a:p>
            <a:pPr eaLnBrk="1" hangingPunct="1">
              <a:defRPr/>
            </a:pPr>
            <a:r>
              <a:rPr lang="en-US" altLang="x-none" sz="2200" smtClean="0"/>
              <a:t>It does not provide authorization</a:t>
            </a:r>
          </a:p>
          <a:p>
            <a:pPr eaLnBrk="1" hangingPunct="1">
              <a:defRPr/>
            </a:pPr>
            <a:r>
              <a:rPr lang="en-US" altLang="x-none" sz="2200" smtClean="0"/>
              <a:t>It does not provide confidentiality</a:t>
            </a:r>
          </a:p>
          <a:p>
            <a:pPr eaLnBrk="1" hangingPunct="1">
              <a:defRPr/>
            </a:pPr>
            <a:r>
              <a:rPr lang="en-US" altLang="x-none" sz="2200" smtClean="0"/>
              <a:t>It does not provide protection against DDOS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9" name="Group 3"/>
          <p:cNvGrpSpPr>
            <a:grpSpLocks/>
          </p:cNvGrpSpPr>
          <p:nvPr/>
        </p:nvGrpSpPr>
        <p:grpSpPr bwMode="auto">
          <a:xfrm>
            <a:off x="3251200" y="3881438"/>
            <a:ext cx="1243013" cy="1328737"/>
            <a:chOff x="0" y="0"/>
            <a:chExt cx="783" cy="837"/>
          </a:xfrm>
        </p:grpSpPr>
        <p:pic>
          <p:nvPicPr>
            <p:cNvPr id="1234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4"/>
              <a:ext cx="783"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346" name="Rectangle 2"/>
            <p:cNvSpPr>
              <a:spLocks/>
            </p:cNvSpPr>
            <p:nvPr/>
          </p:nvSpPr>
          <p:spPr bwMode="auto">
            <a:xfrm>
              <a:off x="284" y="0"/>
              <a:ext cx="46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200" b="1">
                  <a:solidFill>
                    <a:schemeClr val="tx1"/>
                  </a:solidFill>
                  <a:latin typeface="Gill Sans" charset="0"/>
                  <a:ea typeface="Gill Sans" charset="0"/>
                  <a:cs typeface="Gill Sans" charset="0"/>
                  <a:sym typeface="Gill Sans" charset="0"/>
                </a:rPr>
                <a:t>primary</a:t>
              </a:r>
            </a:p>
            <a:p>
              <a:pPr algn="ctr" eaLnBrk="1" hangingPunct="1"/>
              <a:r>
                <a:rPr lang="en-US" altLang="x-none" sz="1200" b="1">
                  <a:solidFill>
                    <a:schemeClr val="tx1"/>
                  </a:solidFill>
                  <a:latin typeface="Gill Sans" charset="0"/>
                  <a:ea typeface="Gill Sans" charset="0"/>
                  <a:cs typeface="Gill Sans" charset="0"/>
                  <a:sym typeface="Gill Sans" charset="0"/>
                </a:rPr>
                <a:t>DNS</a:t>
              </a:r>
            </a:p>
          </p:txBody>
        </p:sp>
      </p:grpSp>
      <p:pic>
        <p:nvPicPr>
          <p:cNvPr id="122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0" y="1689100"/>
            <a:ext cx="1547813"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12291" name="Group 7"/>
          <p:cNvGrpSpPr>
            <a:grpSpLocks/>
          </p:cNvGrpSpPr>
          <p:nvPr/>
        </p:nvGrpSpPr>
        <p:grpSpPr bwMode="auto">
          <a:xfrm>
            <a:off x="4800600" y="5880100"/>
            <a:ext cx="1647825" cy="563563"/>
            <a:chOff x="0" y="0"/>
            <a:chExt cx="1038" cy="354"/>
          </a:xfrm>
        </p:grpSpPr>
        <p:pic>
          <p:nvPicPr>
            <p:cNvPr id="1234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3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344" name="Rectangle 6"/>
            <p:cNvSpPr>
              <a:spLocks/>
            </p:cNvSpPr>
            <p:nvPr/>
          </p:nvSpPr>
          <p:spPr bwMode="auto">
            <a:xfrm>
              <a:off x="457" y="34"/>
              <a:ext cx="58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200" b="1">
                  <a:solidFill>
                    <a:schemeClr val="tx1"/>
                  </a:solidFill>
                  <a:latin typeface="Gill Sans" charset="0"/>
                  <a:ea typeface="Gill Sans" charset="0"/>
                  <a:cs typeface="Gill Sans" charset="0"/>
                  <a:sym typeface="Gill Sans" charset="0"/>
                </a:rPr>
                <a:t>Secondary</a:t>
              </a:r>
            </a:p>
            <a:p>
              <a:pPr algn="ctr" eaLnBrk="1" hangingPunct="1"/>
              <a:r>
                <a:rPr lang="en-US" altLang="x-none" sz="1200" b="1">
                  <a:solidFill>
                    <a:schemeClr val="tx1"/>
                  </a:solidFill>
                  <a:latin typeface="Gill Sans" charset="0"/>
                  <a:ea typeface="Gill Sans" charset="0"/>
                  <a:cs typeface="Gill Sans" charset="0"/>
                  <a:sym typeface="Gill Sans" charset="0"/>
                </a:rPr>
                <a:t>DNS</a:t>
              </a:r>
            </a:p>
          </p:txBody>
        </p:sp>
      </p:grpSp>
      <p:grpSp>
        <p:nvGrpSpPr>
          <p:cNvPr id="12292" name="Group 10"/>
          <p:cNvGrpSpPr>
            <a:grpSpLocks/>
          </p:cNvGrpSpPr>
          <p:nvPr/>
        </p:nvGrpSpPr>
        <p:grpSpPr bwMode="auto">
          <a:xfrm>
            <a:off x="622300" y="1497013"/>
            <a:ext cx="1717675" cy="1336675"/>
            <a:chOff x="0" y="0"/>
            <a:chExt cx="1081" cy="841"/>
          </a:xfrm>
        </p:grpSpPr>
        <p:pic>
          <p:nvPicPr>
            <p:cNvPr id="12341"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6"/>
              <a:ext cx="873" cy="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342" name="Rectangle 9"/>
            <p:cNvSpPr>
              <a:spLocks/>
            </p:cNvSpPr>
            <p:nvPr/>
          </p:nvSpPr>
          <p:spPr bwMode="auto">
            <a:xfrm>
              <a:off x="344" y="0"/>
              <a:ext cx="73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200" b="1">
                  <a:solidFill>
                    <a:schemeClr val="tx1"/>
                  </a:solidFill>
                  <a:latin typeface="Gill Sans" charset="0"/>
                  <a:ea typeface="Gill Sans" charset="0"/>
                  <a:cs typeface="Gill Sans" charset="0"/>
                  <a:sym typeface="Gill Sans" charset="0"/>
                </a:rPr>
                <a:t>Registrars</a:t>
              </a:r>
            </a:p>
            <a:p>
              <a:pPr algn="ctr" eaLnBrk="1" hangingPunct="1"/>
              <a:r>
                <a:rPr lang="en-US" altLang="x-none" sz="1200" b="1">
                  <a:solidFill>
                    <a:schemeClr val="tx1"/>
                  </a:solidFill>
                  <a:latin typeface="Gill Sans" charset="0"/>
                  <a:ea typeface="Gill Sans" charset="0"/>
                  <a:cs typeface="Gill Sans" charset="0"/>
                  <a:sym typeface="Gill Sans" charset="0"/>
                </a:rPr>
                <a:t>&amp; Registrants</a:t>
              </a:r>
            </a:p>
          </p:txBody>
        </p:sp>
      </p:grpSp>
      <p:grpSp>
        <p:nvGrpSpPr>
          <p:cNvPr id="12293" name="Group 13"/>
          <p:cNvGrpSpPr>
            <a:grpSpLocks/>
          </p:cNvGrpSpPr>
          <p:nvPr/>
        </p:nvGrpSpPr>
        <p:grpSpPr bwMode="auto">
          <a:xfrm>
            <a:off x="858838" y="4300538"/>
            <a:ext cx="1965325" cy="1465262"/>
            <a:chOff x="0" y="0"/>
            <a:chExt cx="1237" cy="922"/>
          </a:xfrm>
        </p:grpSpPr>
        <p:pic>
          <p:nvPicPr>
            <p:cNvPr id="12339"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7"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340" name="Rectangle 12"/>
            <p:cNvSpPr>
              <a:spLocks/>
            </p:cNvSpPr>
            <p:nvPr/>
          </p:nvSpPr>
          <p:spPr bwMode="auto">
            <a:xfrm>
              <a:off x="246" y="746"/>
              <a:ext cx="478" cy="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200" b="1">
                  <a:solidFill>
                    <a:schemeClr val="tx1"/>
                  </a:solidFill>
                  <a:latin typeface="Gill Sans" charset="0"/>
                  <a:ea typeface="Gill Sans" charset="0"/>
                  <a:cs typeface="Gill Sans" charset="0"/>
                  <a:sym typeface="Gill Sans" charset="0"/>
                </a:rPr>
                <a:t>Registry</a:t>
              </a:r>
            </a:p>
          </p:txBody>
        </p:sp>
      </p:grpSp>
      <p:pic>
        <p:nvPicPr>
          <p:cNvPr id="1229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2900" y="3729038"/>
            <a:ext cx="1778000"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295"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6700" y="3911600"/>
            <a:ext cx="22733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2296"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83600" y="2873375"/>
            <a:ext cx="3937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3329" name="Freeform 17"/>
          <p:cNvSpPr>
            <a:spLocks/>
          </p:cNvSpPr>
          <p:nvPr/>
        </p:nvSpPr>
        <p:spPr bwMode="auto">
          <a:xfrm>
            <a:off x="152400" y="2244725"/>
            <a:ext cx="2963863" cy="2749550"/>
          </a:xfrm>
          <a:custGeom>
            <a:avLst/>
            <a:gdLst>
              <a:gd name="T0" fmla="*/ 2147483646 w 21194"/>
              <a:gd name="T1" fmla="*/ 2147483646 h 20948"/>
              <a:gd name="T2" fmla="*/ 2147483646 w 21194"/>
              <a:gd name="T3" fmla="*/ 63313416 h 20948"/>
              <a:gd name="T4" fmla="*/ 2147483646 w 21194"/>
              <a:gd name="T5" fmla="*/ 63313416 h 20948"/>
              <a:gd name="T6" fmla="*/ 2147483646 w 21194"/>
              <a:gd name="T7" fmla="*/ 2147483646 h 20948"/>
              <a:gd name="T8" fmla="*/ 2147483646 w 21194"/>
              <a:gd name="T9" fmla="*/ 1087680661 h 20948"/>
              <a:gd name="T10" fmla="*/ 2147483646 w 21194"/>
              <a:gd name="T11" fmla="*/ 1087680661 h 20948"/>
              <a:gd name="T12" fmla="*/ 2147483646 w 21194"/>
              <a:gd name="T13" fmla="*/ 2147483646 h 20948"/>
              <a:gd name="T14" fmla="*/ 2147483646 w 21194"/>
              <a:gd name="T15" fmla="*/ 2147483646 h 20948"/>
              <a:gd name="T16" fmla="*/ 2147483646 w 21194"/>
              <a:gd name="T17" fmla="*/ 2147483646 h 20948"/>
              <a:gd name="T18" fmla="*/ 1906207915 w 21194"/>
              <a:gd name="T19" fmla="*/ 2147483646 h 20948"/>
              <a:gd name="T20" fmla="*/ 276215558 w 21194"/>
              <a:gd name="T21" fmla="*/ 2147483646 h 20948"/>
              <a:gd name="T22" fmla="*/ 2147483646 w 21194"/>
              <a:gd name="T23" fmla="*/ 2147483646 h 20948"/>
              <a:gd name="T24" fmla="*/ 2147483646 w 21194"/>
              <a:gd name="T25" fmla="*/ 2147483646 h 20948"/>
              <a:gd name="T26" fmla="*/ 2147483646 w 21194"/>
              <a:gd name="T27" fmla="*/ 2147483646 h 20948"/>
              <a:gd name="T28" fmla="*/ 2147483646 w 21194"/>
              <a:gd name="T29" fmla="*/ 2147483646 h 20948"/>
              <a:gd name="T30" fmla="*/ 2147483646 w 21194"/>
              <a:gd name="T31" fmla="*/ 2147483646 h 20948"/>
              <a:gd name="T32" fmla="*/ 2147483646 w 21194"/>
              <a:gd name="T33" fmla="*/ 2147483646 h 20948"/>
              <a:gd name="T34" fmla="*/ 2147483646 w 21194"/>
              <a:gd name="T35" fmla="*/ 2147483646 h 20948"/>
              <a:gd name="T36" fmla="*/ 2147483646 w 21194"/>
              <a:gd name="T37" fmla="*/ 2147483646 h 20948"/>
              <a:gd name="T38" fmla="*/ 2147483646 w 21194"/>
              <a:gd name="T39" fmla="*/ 2147483646 h 20948"/>
              <a:gd name="T40" fmla="*/ 2147483646 w 21194"/>
              <a:gd name="T41" fmla="*/ 2147483646 h 20948"/>
              <a:gd name="T42" fmla="*/ 2147483646 w 21194"/>
              <a:gd name="T43" fmla="*/ 2147483646 h 20948"/>
              <a:gd name="T44" fmla="*/ 2147483646 w 21194"/>
              <a:gd name="T45" fmla="*/ 2147483646 h 20948"/>
              <a:gd name="T46" fmla="*/ 2147483646 w 21194"/>
              <a:gd name="T47" fmla="*/ 2147483646 h 20948"/>
              <a:gd name="T48" fmla="*/ 2147483646 w 21194"/>
              <a:gd name="T49" fmla="*/ 2147483646 h 209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194"/>
              <a:gd name="T76" fmla="*/ 0 h 20948"/>
              <a:gd name="T77" fmla="*/ 21194 w 21194"/>
              <a:gd name="T78" fmla="*/ 20948 h 209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8">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a:solidFill>
                  <a:schemeClr val="tx1">
                    <a:alpha val="20000"/>
                  </a:schemeClr>
                </a:solidFill>
                <a:miter lim="800000"/>
                <a:headEnd/>
                <a:tailEnd/>
              </a14:hiddenLine>
            </a:ext>
          </a:extLst>
        </p:spPr>
        <p:txBody>
          <a:bodyPr lIns="0" tIns="0" rIns="0" bIns="0" anchor="ct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grpSp>
        <p:nvGrpSpPr>
          <p:cNvPr id="12298" name="Group 20"/>
          <p:cNvGrpSpPr>
            <a:grpSpLocks/>
          </p:cNvGrpSpPr>
          <p:nvPr/>
        </p:nvGrpSpPr>
        <p:grpSpPr bwMode="auto">
          <a:xfrm>
            <a:off x="5219700" y="2881313"/>
            <a:ext cx="1138238" cy="1338262"/>
            <a:chOff x="0" y="0"/>
            <a:chExt cx="717" cy="842"/>
          </a:xfrm>
        </p:grpSpPr>
        <p:pic>
          <p:nvPicPr>
            <p:cNvPr id="12337" name="Picture 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8"/>
              <a:ext cx="530" cy="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338" name="Rectangle 19"/>
            <p:cNvSpPr>
              <a:spLocks/>
            </p:cNvSpPr>
            <p:nvPr/>
          </p:nvSpPr>
          <p:spPr bwMode="auto">
            <a:xfrm>
              <a:off x="137" y="0"/>
              <a:ext cx="5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1200" b="1">
                  <a:solidFill>
                    <a:schemeClr val="tx1"/>
                  </a:solidFill>
                  <a:latin typeface="Gill Sans" charset="0"/>
                  <a:ea typeface="Gill Sans" charset="0"/>
                  <a:cs typeface="Gill Sans" charset="0"/>
                  <a:sym typeface="Gill Sans" charset="0"/>
                </a:rPr>
                <a:t>Secondary</a:t>
              </a:r>
            </a:p>
            <a:p>
              <a:pPr algn="ctr" eaLnBrk="1" hangingPunct="1"/>
              <a:r>
                <a:rPr lang="en-US" altLang="x-none" sz="1200" b="1">
                  <a:solidFill>
                    <a:schemeClr val="tx1"/>
                  </a:solidFill>
                  <a:latin typeface="Gill Sans" charset="0"/>
                  <a:ea typeface="Gill Sans" charset="0"/>
                  <a:cs typeface="Gill Sans" charset="0"/>
                  <a:sym typeface="Gill Sans" charset="0"/>
                </a:rPr>
                <a:t>DNS</a:t>
              </a:r>
            </a:p>
          </p:txBody>
        </p:sp>
      </p:grpSp>
      <p:sp>
        <p:nvSpPr>
          <p:cNvPr id="13333" name="Freeform 21"/>
          <p:cNvSpPr>
            <a:spLocks/>
          </p:cNvSpPr>
          <p:nvPr/>
        </p:nvSpPr>
        <p:spPr bwMode="auto">
          <a:xfrm>
            <a:off x="4768850" y="3592513"/>
            <a:ext cx="2963863" cy="2749550"/>
          </a:xfrm>
          <a:custGeom>
            <a:avLst/>
            <a:gdLst>
              <a:gd name="T0" fmla="*/ 2147483646 w 21194"/>
              <a:gd name="T1" fmla="*/ 2147483646 h 20948"/>
              <a:gd name="T2" fmla="*/ 2147483646 w 21194"/>
              <a:gd name="T3" fmla="*/ 63313416 h 20948"/>
              <a:gd name="T4" fmla="*/ 2147483646 w 21194"/>
              <a:gd name="T5" fmla="*/ 63313416 h 20948"/>
              <a:gd name="T6" fmla="*/ 2147483646 w 21194"/>
              <a:gd name="T7" fmla="*/ 2147483646 h 20948"/>
              <a:gd name="T8" fmla="*/ 2147483646 w 21194"/>
              <a:gd name="T9" fmla="*/ 1087680661 h 20948"/>
              <a:gd name="T10" fmla="*/ 2147483646 w 21194"/>
              <a:gd name="T11" fmla="*/ 1087680661 h 20948"/>
              <a:gd name="T12" fmla="*/ 2147483646 w 21194"/>
              <a:gd name="T13" fmla="*/ 2147483646 h 20948"/>
              <a:gd name="T14" fmla="*/ 2147483646 w 21194"/>
              <a:gd name="T15" fmla="*/ 2147483646 h 20948"/>
              <a:gd name="T16" fmla="*/ 2147483646 w 21194"/>
              <a:gd name="T17" fmla="*/ 2147483646 h 20948"/>
              <a:gd name="T18" fmla="*/ 1906207915 w 21194"/>
              <a:gd name="T19" fmla="*/ 2147483646 h 20948"/>
              <a:gd name="T20" fmla="*/ 276215558 w 21194"/>
              <a:gd name="T21" fmla="*/ 2147483646 h 20948"/>
              <a:gd name="T22" fmla="*/ 2147483646 w 21194"/>
              <a:gd name="T23" fmla="*/ 2147483646 h 20948"/>
              <a:gd name="T24" fmla="*/ 2147483646 w 21194"/>
              <a:gd name="T25" fmla="*/ 2147483646 h 20948"/>
              <a:gd name="T26" fmla="*/ 2147483646 w 21194"/>
              <a:gd name="T27" fmla="*/ 2147483646 h 20948"/>
              <a:gd name="T28" fmla="*/ 2147483646 w 21194"/>
              <a:gd name="T29" fmla="*/ 2147483646 h 20948"/>
              <a:gd name="T30" fmla="*/ 2147483646 w 21194"/>
              <a:gd name="T31" fmla="*/ 2147483646 h 20948"/>
              <a:gd name="T32" fmla="*/ 2147483646 w 21194"/>
              <a:gd name="T33" fmla="*/ 2147483646 h 20948"/>
              <a:gd name="T34" fmla="*/ 2147483646 w 21194"/>
              <a:gd name="T35" fmla="*/ 2147483646 h 20948"/>
              <a:gd name="T36" fmla="*/ 2147483646 w 21194"/>
              <a:gd name="T37" fmla="*/ 2147483646 h 20948"/>
              <a:gd name="T38" fmla="*/ 2147483646 w 21194"/>
              <a:gd name="T39" fmla="*/ 2147483646 h 20948"/>
              <a:gd name="T40" fmla="*/ 2147483646 w 21194"/>
              <a:gd name="T41" fmla="*/ 2147483646 h 20948"/>
              <a:gd name="T42" fmla="*/ 2147483646 w 21194"/>
              <a:gd name="T43" fmla="*/ 2147483646 h 20948"/>
              <a:gd name="T44" fmla="*/ 2147483646 w 21194"/>
              <a:gd name="T45" fmla="*/ 2147483646 h 20948"/>
              <a:gd name="T46" fmla="*/ 2147483646 w 21194"/>
              <a:gd name="T47" fmla="*/ 2147483646 h 20948"/>
              <a:gd name="T48" fmla="*/ 2147483646 w 21194"/>
              <a:gd name="T49" fmla="*/ 2147483646 h 209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194"/>
              <a:gd name="T76" fmla="*/ 0 h 20948"/>
              <a:gd name="T77" fmla="*/ 21194 w 21194"/>
              <a:gd name="T78" fmla="*/ 20948 h 209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8">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a:solidFill>
                  <a:schemeClr val="tx1">
                    <a:alpha val="20000"/>
                  </a:schemeClr>
                </a:solidFill>
                <a:miter lim="800000"/>
                <a:headEnd/>
                <a:tailEnd/>
              </a14:hiddenLine>
            </a:ext>
          </a:extLst>
        </p:spPr>
        <p:txBody>
          <a:bodyPr lIns="0" tIns="0" rIns="0" bIns="0" anchor="ct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13334" name="Freeform 22"/>
          <p:cNvSpPr>
            <a:spLocks/>
          </p:cNvSpPr>
          <p:nvPr/>
        </p:nvSpPr>
        <p:spPr bwMode="auto">
          <a:xfrm>
            <a:off x="2689225" y="1398588"/>
            <a:ext cx="584200" cy="4749800"/>
          </a:xfrm>
          <a:custGeom>
            <a:avLst/>
            <a:gdLst>
              <a:gd name="T0" fmla="*/ 423366274 w 19635"/>
              <a:gd name="T1" fmla="*/ 0 h 21600"/>
              <a:gd name="T2" fmla="*/ 514786835 w 19635"/>
              <a:gd name="T3" fmla="*/ 2147483646 h 21600"/>
              <a:gd name="T4" fmla="*/ 334552759 w 19635"/>
              <a:gd name="T5" fmla="*/ 2147483646 h 21600"/>
              <a:gd name="T6" fmla="*/ 412935500 w 19635"/>
              <a:gd name="T7" fmla="*/ 2147483646 h 21600"/>
              <a:gd name="T8" fmla="*/ 339793392 w 19635"/>
              <a:gd name="T9" fmla="*/ 2147483646 h 21600"/>
              <a:gd name="T10" fmla="*/ 193509146 w 19635"/>
              <a:gd name="T11" fmla="*/ 2147483646 h 21600"/>
              <a:gd name="T12" fmla="*/ 277081166 w 19635"/>
              <a:gd name="T13" fmla="*/ 2147483646 h 21600"/>
              <a:gd name="T14" fmla="*/ 162139764 w 19635"/>
              <a:gd name="T15" fmla="*/ 2147483646 h 21600"/>
              <a:gd name="T16" fmla="*/ 130796950 w 19635"/>
              <a:gd name="T17" fmla="*/ 2147483646 h 21600"/>
              <a:gd name="T18" fmla="*/ 109910588 w 19635"/>
              <a:gd name="T19" fmla="*/ 2147483646 h 21600"/>
              <a:gd name="T20" fmla="*/ 47224931 w 19635"/>
              <a:gd name="T21" fmla="*/ 2147483646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35" h="21600">
                <a:moveTo>
                  <a:pt x="16074" y="0"/>
                </a:moveTo>
                <a:cubicBezTo>
                  <a:pt x="16868" y="595"/>
                  <a:pt x="20219" y="1514"/>
                  <a:pt x="19545" y="2287"/>
                </a:cubicBezTo>
                <a:cubicBezTo>
                  <a:pt x="19015" y="2896"/>
                  <a:pt x="13803" y="3277"/>
                  <a:pt x="12702" y="3871"/>
                </a:cubicBezTo>
                <a:cubicBezTo>
                  <a:pt x="10421" y="5102"/>
                  <a:pt x="14690" y="5007"/>
                  <a:pt x="15678" y="5576"/>
                </a:cubicBezTo>
                <a:cubicBezTo>
                  <a:pt x="17959" y="6889"/>
                  <a:pt x="14805" y="7340"/>
                  <a:pt x="12901" y="8012"/>
                </a:cubicBezTo>
                <a:cubicBezTo>
                  <a:pt x="10969" y="8694"/>
                  <a:pt x="7743" y="8553"/>
                  <a:pt x="7347" y="10069"/>
                </a:cubicBezTo>
                <a:cubicBezTo>
                  <a:pt x="6950" y="11585"/>
                  <a:pt x="13297" y="12126"/>
                  <a:pt x="10520" y="12938"/>
                </a:cubicBezTo>
                <a:cubicBezTo>
                  <a:pt x="7743" y="13750"/>
                  <a:pt x="6950" y="14941"/>
                  <a:pt x="6156" y="15374"/>
                </a:cubicBezTo>
                <a:cubicBezTo>
                  <a:pt x="5363" y="15808"/>
                  <a:pt x="4173" y="17377"/>
                  <a:pt x="4966" y="17702"/>
                </a:cubicBezTo>
                <a:cubicBezTo>
                  <a:pt x="5760" y="18027"/>
                  <a:pt x="8537" y="18568"/>
                  <a:pt x="4173" y="19380"/>
                </a:cubicBezTo>
                <a:cubicBezTo>
                  <a:pt x="-191" y="20192"/>
                  <a:pt x="-1381" y="20788"/>
                  <a:pt x="1793" y="21600"/>
                </a:cubicBezTo>
              </a:path>
            </a:pathLst>
          </a:custGeom>
          <a:noFill/>
          <a:ln w="76200" cap="flat">
            <a:solidFill>
              <a:srgbClr val="975500"/>
            </a:solidFill>
            <a:prstDash val="sysDot"/>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3335" name="Line 23"/>
          <p:cNvSpPr>
            <a:spLocks noChangeShapeType="1"/>
          </p:cNvSpPr>
          <p:nvPr/>
        </p:nvSpPr>
        <p:spPr bwMode="auto">
          <a:xfrm rot="10800000">
            <a:off x="1333500" y="2711450"/>
            <a:ext cx="130175" cy="1630363"/>
          </a:xfrm>
          <a:prstGeom prst="line">
            <a:avLst/>
          </a:prstGeom>
          <a:noFill/>
          <a:ln w="762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2302" name="Rectangle 24"/>
          <p:cNvSpPr>
            <a:spLocks/>
          </p:cNvSpPr>
          <p:nvPr/>
        </p:nvSpPr>
        <p:spPr bwMode="auto">
          <a:xfrm>
            <a:off x="4181475" y="254000"/>
            <a:ext cx="412908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2800">
                <a:solidFill>
                  <a:schemeClr val="tx1"/>
                </a:solidFill>
                <a:latin typeface="Gill Sans" charset="0"/>
                <a:ea typeface="Gill Sans" charset="0"/>
                <a:cs typeface="Gill Sans" charset="0"/>
                <a:sym typeface="Gill Sans" charset="0"/>
              </a:rPr>
              <a:t>Data flow through the DNS</a:t>
            </a:r>
          </a:p>
        </p:txBody>
      </p:sp>
      <p:sp>
        <p:nvSpPr>
          <p:cNvPr id="13337" name="Line 25"/>
          <p:cNvSpPr>
            <a:spLocks noChangeShapeType="1"/>
          </p:cNvSpPr>
          <p:nvPr/>
        </p:nvSpPr>
        <p:spPr bwMode="auto">
          <a:xfrm flipH="1">
            <a:off x="2335213" y="4716463"/>
            <a:ext cx="914400" cy="80962"/>
          </a:xfrm>
          <a:prstGeom prst="line">
            <a:avLst/>
          </a:prstGeom>
          <a:noFill/>
          <a:ln w="762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338" name="Line 26"/>
          <p:cNvSpPr>
            <a:spLocks noChangeShapeType="1"/>
          </p:cNvSpPr>
          <p:nvPr/>
        </p:nvSpPr>
        <p:spPr bwMode="auto">
          <a:xfrm flipH="1">
            <a:off x="3943350" y="3762375"/>
            <a:ext cx="1354138" cy="588963"/>
          </a:xfrm>
          <a:prstGeom prst="line">
            <a:avLst/>
          </a:prstGeom>
          <a:noFill/>
          <a:ln w="762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339" name="Line 27"/>
          <p:cNvSpPr>
            <a:spLocks noChangeShapeType="1"/>
          </p:cNvSpPr>
          <p:nvPr/>
        </p:nvSpPr>
        <p:spPr bwMode="auto">
          <a:xfrm rot="10800000">
            <a:off x="3817938" y="5208588"/>
            <a:ext cx="1074737" cy="946150"/>
          </a:xfrm>
          <a:prstGeom prst="line">
            <a:avLst/>
          </a:prstGeom>
          <a:noFill/>
          <a:ln w="762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340" name="Line 28"/>
          <p:cNvSpPr>
            <a:spLocks noChangeShapeType="1"/>
          </p:cNvSpPr>
          <p:nvPr/>
        </p:nvSpPr>
        <p:spPr bwMode="auto">
          <a:xfrm rot="10800000" flipH="1">
            <a:off x="7783513" y="2630488"/>
            <a:ext cx="347662" cy="990600"/>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341" name="Line 29"/>
          <p:cNvSpPr>
            <a:spLocks noChangeShapeType="1"/>
          </p:cNvSpPr>
          <p:nvPr/>
        </p:nvSpPr>
        <p:spPr bwMode="auto">
          <a:xfrm rot="10800000" flipH="1">
            <a:off x="7872413" y="3095625"/>
            <a:ext cx="604837" cy="615950"/>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342" name="Line 30"/>
          <p:cNvSpPr>
            <a:spLocks noChangeShapeType="1"/>
          </p:cNvSpPr>
          <p:nvPr/>
        </p:nvSpPr>
        <p:spPr bwMode="auto">
          <a:xfrm rot="10800000" flipH="1">
            <a:off x="5854700" y="4514850"/>
            <a:ext cx="1341438" cy="1366838"/>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343" name="Line 31"/>
          <p:cNvSpPr>
            <a:spLocks noChangeShapeType="1"/>
          </p:cNvSpPr>
          <p:nvPr/>
        </p:nvSpPr>
        <p:spPr bwMode="auto">
          <a:xfrm rot="10800000" flipH="1">
            <a:off x="5905500" y="4595813"/>
            <a:ext cx="1143000" cy="773112"/>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344" name="Line 32"/>
          <p:cNvSpPr>
            <a:spLocks noChangeShapeType="1"/>
          </p:cNvSpPr>
          <p:nvPr/>
        </p:nvSpPr>
        <p:spPr bwMode="auto">
          <a:xfrm rot="10800000" flipH="1">
            <a:off x="5791200" y="4511675"/>
            <a:ext cx="1177925" cy="47625"/>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345" name="Line 33"/>
          <p:cNvSpPr>
            <a:spLocks noChangeShapeType="1"/>
          </p:cNvSpPr>
          <p:nvPr/>
        </p:nvSpPr>
        <p:spPr bwMode="auto">
          <a:xfrm>
            <a:off x="6024563" y="4076700"/>
            <a:ext cx="1047750" cy="323850"/>
          </a:xfrm>
          <a:prstGeom prst="line">
            <a:avLst/>
          </a:prstGeom>
          <a:noFill/>
          <a:ln w="762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346" name="Rectangle 34"/>
          <p:cNvSpPr>
            <a:spLocks/>
          </p:cNvSpPr>
          <p:nvPr/>
        </p:nvSpPr>
        <p:spPr bwMode="auto">
          <a:xfrm>
            <a:off x="4157663" y="712788"/>
            <a:ext cx="292417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r>
              <a:rPr lang="en-US" altLang="x-none" sz="2800">
                <a:solidFill>
                  <a:schemeClr val="tx1"/>
                </a:solidFill>
                <a:latin typeface="Gill Sans" charset="0"/>
                <a:ea typeface="Gill Sans" charset="0"/>
                <a:cs typeface="Gill Sans" charset="0"/>
                <a:sym typeface="Gill Sans" charset="0"/>
              </a:rPr>
              <a:t>End to end security</a:t>
            </a:r>
          </a:p>
        </p:txBody>
      </p:sp>
      <p:grpSp>
        <p:nvGrpSpPr>
          <p:cNvPr id="13368" name="Group 56"/>
          <p:cNvGrpSpPr>
            <a:grpSpLocks/>
          </p:cNvGrpSpPr>
          <p:nvPr/>
        </p:nvGrpSpPr>
        <p:grpSpPr bwMode="auto">
          <a:xfrm>
            <a:off x="2387600" y="1720850"/>
            <a:ext cx="5791200" cy="2933700"/>
            <a:chOff x="0" y="0"/>
            <a:chExt cx="3648" cy="1847"/>
          </a:xfrm>
        </p:grpSpPr>
        <p:sp>
          <p:nvSpPr>
            <p:cNvPr id="13347" name="Line 35"/>
            <p:cNvSpPr>
              <a:spLocks noChangeShapeType="1"/>
            </p:cNvSpPr>
            <p:nvPr/>
          </p:nvSpPr>
          <p:spPr bwMode="auto">
            <a:xfrm rot="10800000" flipH="1">
              <a:off x="461" y="1082"/>
              <a:ext cx="195" cy="765"/>
            </a:xfrm>
            <a:prstGeom prst="line">
              <a:avLst/>
            </a:prstGeom>
            <a:noFill/>
            <a:ln w="127000">
              <a:solidFill>
                <a:srgbClr val="66008D"/>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grpSp>
          <p:nvGrpSpPr>
            <p:cNvPr id="12317" name="Group 44"/>
            <p:cNvGrpSpPr>
              <a:grpSpLocks/>
            </p:cNvGrpSpPr>
            <p:nvPr/>
          </p:nvGrpSpPr>
          <p:grpSpPr bwMode="auto">
            <a:xfrm>
              <a:off x="0" y="352"/>
              <a:ext cx="1095" cy="691"/>
              <a:chOff x="0" y="0"/>
              <a:chExt cx="1095" cy="691"/>
            </a:xfrm>
          </p:grpSpPr>
          <p:grpSp>
            <p:nvGrpSpPr>
              <p:cNvPr id="12329" name="Group 39"/>
              <p:cNvGrpSpPr>
                <a:grpSpLocks/>
              </p:cNvGrpSpPr>
              <p:nvPr/>
            </p:nvGrpSpPr>
            <p:grpSpPr bwMode="auto">
              <a:xfrm>
                <a:off x="0" y="0"/>
                <a:ext cx="1080" cy="691"/>
                <a:chOff x="0" y="0"/>
                <a:chExt cx="1080" cy="691"/>
              </a:xfrm>
            </p:grpSpPr>
            <p:pic>
              <p:nvPicPr>
                <p:cNvPr id="12334" name="Picture 3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 y="83"/>
                  <a:ext cx="873"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335" name="Rectangle 37"/>
                <p:cNvSpPr>
                  <a:spLocks/>
                </p:cNvSpPr>
                <p:nvPr/>
              </p:nvSpPr>
              <p:spPr bwMode="auto">
                <a:xfrm>
                  <a:off x="5" y="1"/>
                  <a:ext cx="1071" cy="690"/>
                </a:xfrm>
                <a:prstGeom prst="rect">
                  <a:avLst/>
                </a:prstGeom>
                <a:solidFill>
                  <a:srgbClr val="FDFFE2">
                    <a:alpha val="34901"/>
                  </a:srgbClr>
                </a:solidFill>
                <a:ln w="25400">
                  <a:solidFill>
                    <a:schemeClr val="tx1">
                      <a:alpha val="34901"/>
                    </a:schemeClr>
                  </a:solidFill>
                  <a:miter lim="800000"/>
                  <a:headEnd/>
                  <a:tailEnd/>
                </a:ln>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12336" name="AutoShape 38"/>
                <p:cNvSpPr>
                  <a:spLocks/>
                </p:cNvSpPr>
                <p:nvPr/>
              </p:nvSpPr>
              <p:spPr bwMode="auto">
                <a:xfrm rot="10800000" flipH="1">
                  <a:off x="0" y="0"/>
                  <a:ext cx="1080" cy="255"/>
                </a:xfrm>
                <a:prstGeom prst="triangle">
                  <a:avLst>
                    <a:gd name="adj" fmla="val 50000"/>
                  </a:avLst>
                </a:prstGeom>
                <a:solidFill>
                  <a:srgbClr val="FDFFE2">
                    <a:alpha val="47842"/>
                  </a:srgbClr>
                </a:solidFill>
                <a:ln w="25400">
                  <a:solidFill>
                    <a:schemeClr val="tx1">
                      <a:alpha val="47842"/>
                    </a:schemeClr>
                  </a:solidFill>
                  <a:miter lim="800000"/>
                  <a:headEnd/>
                  <a:tailEnd/>
                </a:ln>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grpSp>
            <p:nvGrpSpPr>
              <p:cNvPr id="12330" name="Group 43"/>
              <p:cNvGrpSpPr>
                <a:grpSpLocks/>
              </p:cNvGrpSpPr>
              <p:nvPr/>
            </p:nvGrpSpPr>
            <p:grpSpPr bwMode="auto">
              <a:xfrm>
                <a:off x="450" y="193"/>
                <a:ext cx="645" cy="371"/>
                <a:chOff x="0" y="0"/>
                <a:chExt cx="645" cy="369"/>
              </a:xfrm>
            </p:grpSpPr>
            <p:sp>
              <p:nvSpPr>
                <p:cNvPr id="12331" name="AutoShape 40"/>
                <p:cNvSpPr>
                  <a:spLocks/>
                </p:cNvSpPr>
                <p:nvPr/>
              </p:nvSpPr>
              <p:spPr bwMode="auto">
                <a:xfrm>
                  <a:off x="5" y="6"/>
                  <a:ext cx="171" cy="172"/>
                </a:xfrm>
                <a:custGeom>
                  <a:avLst/>
                  <a:gdLst>
                    <a:gd name="T0" fmla="*/ 1 w 21933"/>
                    <a:gd name="T1" fmla="*/ 0 h 22272"/>
                    <a:gd name="T2" fmla="*/ 1 w 21933"/>
                    <a:gd name="T3" fmla="*/ 0 h 22272"/>
                    <a:gd name="T4" fmla="*/ 1 w 21933"/>
                    <a:gd name="T5" fmla="*/ 0 h 22272"/>
                    <a:gd name="T6" fmla="*/ 1 w 21933"/>
                    <a:gd name="T7" fmla="*/ 0 h 22272"/>
                    <a:gd name="T8" fmla="*/ 1 w 21933"/>
                    <a:gd name="T9" fmla="*/ 1 h 22272"/>
                    <a:gd name="T10" fmla="*/ 1 w 21933"/>
                    <a:gd name="T11" fmla="*/ 1 h 22272"/>
                    <a:gd name="T12" fmla="*/ 1 w 21933"/>
                    <a:gd name="T13" fmla="*/ 1 h 22272"/>
                    <a:gd name="T14" fmla="*/ 1 w 21933"/>
                    <a:gd name="T15" fmla="*/ 1 h 22272"/>
                    <a:gd name="T16" fmla="*/ 1 w 21933"/>
                    <a:gd name="T17" fmla="*/ 1 h 22272"/>
                    <a:gd name="T18" fmla="*/ 1 w 21933"/>
                    <a:gd name="T19" fmla="*/ 1 h 22272"/>
                    <a:gd name="T20" fmla="*/ 0 w 21933"/>
                    <a:gd name="T21" fmla="*/ 1 h 22272"/>
                    <a:gd name="T22" fmla="*/ 0 w 21933"/>
                    <a:gd name="T23" fmla="*/ 1 h 22272"/>
                    <a:gd name="T24" fmla="*/ 0 w 21933"/>
                    <a:gd name="T25" fmla="*/ 1 h 22272"/>
                    <a:gd name="T26" fmla="*/ 0 w 21933"/>
                    <a:gd name="T27" fmla="*/ 1 h 22272"/>
                    <a:gd name="T28" fmla="*/ 0 w 21933"/>
                    <a:gd name="T29" fmla="*/ 1 h 22272"/>
                    <a:gd name="T30" fmla="*/ 0 w 21933"/>
                    <a:gd name="T31" fmla="*/ 0 h 22272"/>
                    <a:gd name="T32" fmla="*/ 0 w 21933"/>
                    <a:gd name="T33" fmla="*/ 0 h 22272"/>
                    <a:gd name="T34" fmla="*/ 0 w 21933"/>
                    <a:gd name="T35" fmla="*/ 0 h 22272"/>
                    <a:gd name="T36" fmla="*/ 1 w 21933"/>
                    <a:gd name="T37" fmla="*/ 0 h 22272"/>
                    <a:gd name="T38" fmla="*/ 1 w 21933"/>
                    <a:gd name="T39" fmla="*/ 0 h 22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933" h="22272">
                      <a:moveTo>
                        <a:pt x="10967" y="0"/>
                      </a:moveTo>
                      <a:lnTo>
                        <a:pt x="14025" y="2605"/>
                      </a:lnTo>
                      <a:lnTo>
                        <a:pt x="18016" y="2605"/>
                      </a:lnTo>
                      <a:lnTo>
                        <a:pt x="18709" y="6597"/>
                      </a:lnTo>
                      <a:lnTo>
                        <a:pt x="21767" y="9202"/>
                      </a:lnTo>
                      <a:lnTo>
                        <a:pt x="19771" y="12712"/>
                      </a:lnTo>
                      <a:lnTo>
                        <a:pt x="20464" y="16704"/>
                      </a:lnTo>
                      <a:lnTo>
                        <a:pt x="16714" y="18090"/>
                      </a:lnTo>
                      <a:lnTo>
                        <a:pt x="14718" y="21600"/>
                      </a:lnTo>
                      <a:lnTo>
                        <a:pt x="10967" y="20214"/>
                      </a:lnTo>
                      <a:lnTo>
                        <a:pt x="7216" y="21600"/>
                      </a:lnTo>
                      <a:lnTo>
                        <a:pt x="5220" y="18090"/>
                      </a:lnTo>
                      <a:lnTo>
                        <a:pt x="1470" y="16704"/>
                      </a:lnTo>
                      <a:lnTo>
                        <a:pt x="2163" y="12712"/>
                      </a:lnTo>
                      <a:lnTo>
                        <a:pt x="167" y="9202"/>
                      </a:lnTo>
                      <a:lnTo>
                        <a:pt x="3225" y="6597"/>
                      </a:lnTo>
                      <a:lnTo>
                        <a:pt x="3918" y="2605"/>
                      </a:lnTo>
                      <a:lnTo>
                        <a:pt x="7909" y="2605"/>
                      </a:lnTo>
                      <a:lnTo>
                        <a:pt x="10967" y="0"/>
                      </a:lnTo>
                      <a:close/>
                      <a:moveTo>
                        <a:pt x="10967" y="0"/>
                      </a:moveTo>
                    </a:path>
                  </a:pathLst>
                </a:custGeom>
                <a:blipFill dpi="0" rotWithShape="0">
                  <a:blip r:embed="rId8"/>
                  <a:srcRect/>
                  <a:tile tx="0" ty="0" sx="100000" sy="100000" flip="none" algn="tl"/>
                </a:blip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2332" name="Rectangle 41"/>
                <p:cNvSpPr>
                  <a:spLocks/>
                </p:cNvSpPr>
                <p:nvPr/>
              </p:nvSpPr>
              <p:spPr bwMode="auto">
                <a:xfrm>
                  <a:off x="17" y="285"/>
                  <a:ext cx="628"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3600">
                      <a:solidFill>
                        <a:schemeClr val="tx1"/>
                      </a:solidFill>
                      <a:latin typeface="Piracy" charset="0"/>
                      <a:ea typeface="Piracy" charset="0"/>
                      <a:cs typeface="Piracy" charset="0"/>
                      <a:sym typeface="Piracy" charset="0"/>
                    </a:rPr>
                    <a:t>OK</a:t>
                  </a:r>
                </a:p>
              </p:txBody>
            </p:sp>
            <p:sp>
              <p:nvSpPr>
                <p:cNvPr id="12333" name="Oval 42"/>
                <p:cNvSpPr>
                  <a:spLocks/>
                </p:cNvSpPr>
                <p:nvPr/>
              </p:nvSpPr>
              <p:spPr bwMode="auto">
                <a:xfrm>
                  <a:off x="0" y="0"/>
                  <a:ext cx="179" cy="179"/>
                </a:xfrm>
                <a:prstGeom prst="ellipse">
                  <a:avLst/>
                </a:prstGeom>
                <a:solidFill>
                  <a:srgbClr val="A40800">
                    <a:alpha val="72156"/>
                  </a:srgbClr>
                </a:solidFill>
                <a:ln>
                  <a:noFill/>
                </a:ln>
                <a:extLst>
                  <a:ext uri="{91240B29-F687-4F45-9708-019B960494DF}">
                    <a14:hiddenLine xmlns:a14="http://schemas.microsoft.com/office/drawing/2010/main" w="25400">
                      <a:solidFill>
                        <a:schemeClr val="tx1">
                          <a:alpha val="72156"/>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grpSp>
        <p:grpSp>
          <p:nvGrpSpPr>
            <p:cNvPr id="12318" name="Group 53"/>
            <p:cNvGrpSpPr>
              <a:grpSpLocks/>
            </p:cNvGrpSpPr>
            <p:nvPr/>
          </p:nvGrpSpPr>
          <p:grpSpPr bwMode="auto">
            <a:xfrm>
              <a:off x="2176" y="0"/>
              <a:ext cx="1119" cy="691"/>
              <a:chOff x="0" y="0"/>
              <a:chExt cx="1119" cy="691"/>
            </a:xfrm>
          </p:grpSpPr>
          <p:grpSp>
            <p:nvGrpSpPr>
              <p:cNvPr id="12321" name="Group 48"/>
              <p:cNvGrpSpPr>
                <a:grpSpLocks/>
              </p:cNvGrpSpPr>
              <p:nvPr/>
            </p:nvGrpSpPr>
            <p:grpSpPr bwMode="auto">
              <a:xfrm>
                <a:off x="0" y="0"/>
                <a:ext cx="1080" cy="691"/>
                <a:chOff x="0" y="0"/>
                <a:chExt cx="1080" cy="691"/>
              </a:xfrm>
            </p:grpSpPr>
            <p:pic>
              <p:nvPicPr>
                <p:cNvPr id="12326" name="Picture 4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 y="83"/>
                  <a:ext cx="873" cy="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2327" name="Rectangle 46"/>
                <p:cNvSpPr>
                  <a:spLocks/>
                </p:cNvSpPr>
                <p:nvPr/>
              </p:nvSpPr>
              <p:spPr bwMode="auto">
                <a:xfrm>
                  <a:off x="5" y="1"/>
                  <a:ext cx="1071" cy="690"/>
                </a:xfrm>
                <a:prstGeom prst="rect">
                  <a:avLst/>
                </a:prstGeom>
                <a:solidFill>
                  <a:srgbClr val="FDFFE2">
                    <a:alpha val="34901"/>
                  </a:srgbClr>
                </a:solidFill>
                <a:ln w="25400">
                  <a:solidFill>
                    <a:schemeClr val="tx1">
                      <a:alpha val="34901"/>
                    </a:schemeClr>
                  </a:solidFill>
                  <a:miter lim="800000"/>
                  <a:headEnd/>
                  <a:tailEnd/>
                </a:ln>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sp>
              <p:nvSpPr>
                <p:cNvPr id="12328" name="AutoShape 47"/>
                <p:cNvSpPr>
                  <a:spLocks/>
                </p:cNvSpPr>
                <p:nvPr/>
              </p:nvSpPr>
              <p:spPr bwMode="auto">
                <a:xfrm rot="10800000" flipH="1">
                  <a:off x="0" y="0"/>
                  <a:ext cx="1080" cy="255"/>
                </a:xfrm>
                <a:prstGeom prst="triangle">
                  <a:avLst>
                    <a:gd name="adj" fmla="val 50000"/>
                  </a:avLst>
                </a:prstGeom>
                <a:solidFill>
                  <a:srgbClr val="FDFFE2">
                    <a:alpha val="47842"/>
                  </a:srgbClr>
                </a:solidFill>
                <a:ln w="25400">
                  <a:solidFill>
                    <a:schemeClr val="tx1">
                      <a:alpha val="47842"/>
                    </a:schemeClr>
                  </a:solidFill>
                  <a:miter lim="800000"/>
                  <a:headEnd/>
                  <a:tailEnd/>
                </a:ln>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grpSp>
            <p:nvGrpSpPr>
              <p:cNvPr id="12322" name="Group 52"/>
              <p:cNvGrpSpPr>
                <a:grpSpLocks/>
              </p:cNvGrpSpPr>
              <p:nvPr/>
            </p:nvGrpSpPr>
            <p:grpSpPr bwMode="auto">
              <a:xfrm>
                <a:off x="450" y="193"/>
                <a:ext cx="669" cy="471"/>
                <a:chOff x="0" y="0"/>
                <a:chExt cx="669" cy="468"/>
              </a:xfrm>
            </p:grpSpPr>
            <p:sp>
              <p:nvSpPr>
                <p:cNvPr id="12323" name="AutoShape 49"/>
                <p:cNvSpPr>
                  <a:spLocks/>
                </p:cNvSpPr>
                <p:nvPr/>
              </p:nvSpPr>
              <p:spPr bwMode="auto">
                <a:xfrm>
                  <a:off x="5" y="6"/>
                  <a:ext cx="171" cy="172"/>
                </a:xfrm>
                <a:custGeom>
                  <a:avLst/>
                  <a:gdLst>
                    <a:gd name="T0" fmla="*/ 1 w 21933"/>
                    <a:gd name="T1" fmla="*/ 0 h 22272"/>
                    <a:gd name="T2" fmla="*/ 1 w 21933"/>
                    <a:gd name="T3" fmla="*/ 0 h 22272"/>
                    <a:gd name="T4" fmla="*/ 1 w 21933"/>
                    <a:gd name="T5" fmla="*/ 0 h 22272"/>
                    <a:gd name="T6" fmla="*/ 1 w 21933"/>
                    <a:gd name="T7" fmla="*/ 0 h 22272"/>
                    <a:gd name="T8" fmla="*/ 1 w 21933"/>
                    <a:gd name="T9" fmla="*/ 1 h 22272"/>
                    <a:gd name="T10" fmla="*/ 1 w 21933"/>
                    <a:gd name="T11" fmla="*/ 1 h 22272"/>
                    <a:gd name="T12" fmla="*/ 1 w 21933"/>
                    <a:gd name="T13" fmla="*/ 1 h 22272"/>
                    <a:gd name="T14" fmla="*/ 1 w 21933"/>
                    <a:gd name="T15" fmla="*/ 1 h 22272"/>
                    <a:gd name="T16" fmla="*/ 1 w 21933"/>
                    <a:gd name="T17" fmla="*/ 1 h 22272"/>
                    <a:gd name="T18" fmla="*/ 1 w 21933"/>
                    <a:gd name="T19" fmla="*/ 1 h 22272"/>
                    <a:gd name="T20" fmla="*/ 0 w 21933"/>
                    <a:gd name="T21" fmla="*/ 1 h 22272"/>
                    <a:gd name="T22" fmla="*/ 0 w 21933"/>
                    <a:gd name="T23" fmla="*/ 1 h 22272"/>
                    <a:gd name="T24" fmla="*/ 0 w 21933"/>
                    <a:gd name="T25" fmla="*/ 1 h 22272"/>
                    <a:gd name="T26" fmla="*/ 0 w 21933"/>
                    <a:gd name="T27" fmla="*/ 1 h 22272"/>
                    <a:gd name="T28" fmla="*/ 0 w 21933"/>
                    <a:gd name="T29" fmla="*/ 1 h 22272"/>
                    <a:gd name="T30" fmla="*/ 0 w 21933"/>
                    <a:gd name="T31" fmla="*/ 0 h 22272"/>
                    <a:gd name="T32" fmla="*/ 0 w 21933"/>
                    <a:gd name="T33" fmla="*/ 0 h 22272"/>
                    <a:gd name="T34" fmla="*/ 0 w 21933"/>
                    <a:gd name="T35" fmla="*/ 0 h 22272"/>
                    <a:gd name="T36" fmla="*/ 1 w 21933"/>
                    <a:gd name="T37" fmla="*/ 0 h 22272"/>
                    <a:gd name="T38" fmla="*/ 1 w 21933"/>
                    <a:gd name="T39" fmla="*/ 0 h 222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933" h="22272">
                      <a:moveTo>
                        <a:pt x="10967" y="0"/>
                      </a:moveTo>
                      <a:lnTo>
                        <a:pt x="14025" y="2605"/>
                      </a:lnTo>
                      <a:lnTo>
                        <a:pt x="18016" y="2605"/>
                      </a:lnTo>
                      <a:lnTo>
                        <a:pt x="18709" y="6597"/>
                      </a:lnTo>
                      <a:lnTo>
                        <a:pt x="21767" y="9202"/>
                      </a:lnTo>
                      <a:lnTo>
                        <a:pt x="19771" y="12712"/>
                      </a:lnTo>
                      <a:lnTo>
                        <a:pt x="20464" y="16704"/>
                      </a:lnTo>
                      <a:lnTo>
                        <a:pt x="16714" y="18090"/>
                      </a:lnTo>
                      <a:lnTo>
                        <a:pt x="14718" y="21600"/>
                      </a:lnTo>
                      <a:lnTo>
                        <a:pt x="10967" y="20214"/>
                      </a:lnTo>
                      <a:lnTo>
                        <a:pt x="7216" y="21600"/>
                      </a:lnTo>
                      <a:lnTo>
                        <a:pt x="5220" y="18090"/>
                      </a:lnTo>
                      <a:lnTo>
                        <a:pt x="1470" y="16704"/>
                      </a:lnTo>
                      <a:lnTo>
                        <a:pt x="2163" y="12712"/>
                      </a:lnTo>
                      <a:lnTo>
                        <a:pt x="167" y="9202"/>
                      </a:lnTo>
                      <a:lnTo>
                        <a:pt x="3225" y="6597"/>
                      </a:lnTo>
                      <a:lnTo>
                        <a:pt x="3918" y="2605"/>
                      </a:lnTo>
                      <a:lnTo>
                        <a:pt x="7909" y="2605"/>
                      </a:lnTo>
                      <a:lnTo>
                        <a:pt x="10967" y="0"/>
                      </a:lnTo>
                      <a:close/>
                      <a:moveTo>
                        <a:pt x="10967" y="0"/>
                      </a:moveTo>
                    </a:path>
                  </a:pathLst>
                </a:custGeom>
                <a:blipFill dpi="0" rotWithShape="0">
                  <a:blip r:embed="rId8"/>
                  <a:srcRect/>
                  <a:tile tx="0" ty="0" sx="100000" sy="100000" flip="none" algn="tl"/>
                </a:blipFill>
                <a:ln w="25400" cap="flat">
                  <a:solidFill>
                    <a:schemeClr val="tx1"/>
                  </a:solidFill>
                  <a:prstDash val="solid"/>
                  <a:miter lim="800000"/>
                  <a:headEnd type="none" w="med" len="med"/>
                  <a:tailEnd type="none" w="med" len="med"/>
                </a:ln>
              </p:spPr>
              <p:txBody>
                <a:bodyPr lIns="0" tIns="0" rIns="0" bIns="0"/>
                <a:lstStyle/>
                <a:p>
                  <a:endParaRPr lang="en-US"/>
                </a:p>
              </p:txBody>
            </p:sp>
            <p:sp>
              <p:nvSpPr>
                <p:cNvPr id="12324" name="Rectangle 50"/>
                <p:cNvSpPr>
                  <a:spLocks/>
                </p:cNvSpPr>
                <p:nvPr/>
              </p:nvSpPr>
              <p:spPr bwMode="auto">
                <a:xfrm>
                  <a:off x="46" y="236"/>
                  <a:ext cx="623"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r>
                    <a:rPr lang="en-US" altLang="x-none" sz="3600">
                      <a:solidFill>
                        <a:schemeClr val="tx1"/>
                      </a:solidFill>
                      <a:latin typeface="Piracy" charset="0"/>
                      <a:ea typeface="Piracy" charset="0"/>
                      <a:cs typeface="Piracy" charset="0"/>
                      <a:sym typeface="Piracy" charset="0"/>
                    </a:rPr>
                    <a:t>OK</a:t>
                  </a:r>
                </a:p>
              </p:txBody>
            </p:sp>
            <p:sp>
              <p:nvSpPr>
                <p:cNvPr id="12325" name="Oval 51"/>
                <p:cNvSpPr>
                  <a:spLocks/>
                </p:cNvSpPr>
                <p:nvPr/>
              </p:nvSpPr>
              <p:spPr bwMode="auto">
                <a:xfrm>
                  <a:off x="0" y="0"/>
                  <a:ext cx="179" cy="179"/>
                </a:xfrm>
                <a:prstGeom prst="ellipse">
                  <a:avLst/>
                </a:prstGeom>
                <a:solidFill>
                  <a:srgbClr val="A40800">
                    <a:alpha val="72156"/>
                  </a:srgbClr>
                </a:solidFill>
                <a:ln>
                  <a:noFill/>
                </a:ln>
                <a:extLst>
                  <a:ext uri="{91240B29-F687-4F45-9708-019B960494DF}">
                    <a14:hiddenLine xmlns:a14="http://schemas.microsoft.com/office/drawing/2010/main" w="25400">
                      <a:solidFill>
                        <a:schemeClr val="tx1">
                          <a:alpha val="72156"/>
                        </a:schemeClr>
                      </a:solidFill>
                      <a:miter lim="800000"/>
                      <a:headEnd/>
                      <a:tailEnd/>
                    </a14:hiddenLine>
                  </a:ext>
                </a:extLst>
              </p:spPr>
              <p:txBody>
                <a:bodyPr lIns="0" tIns="0" rIns="0" bIns="0"/>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eaLnBrk="1" hangingPunct="1"/>
                  <a:endParaRPr lang="x-none" altLang="x-none"/>
                </a:p>
              </p:txBody>
            </p:sp>
          </p:grpSp>
        </p:grpSp>
        <p:sp>
          <p:nvSpPr>
            <p:cNvPr id="13366" name="Line 54"/>
            <p:cNvSpPr>
              <a:spLocks noChangeShapeType="1"/>
            </p:cNvSpPr>
            <p:nvPr/>
          </p:nvSpPr>
          <p:spPr bwMode="auto">
            <a:xfrm>
              <a:off x="2912" y="563"/>
              <a:ext cx="271" cy="848"/>
            </a:xfrm>
            <a:prstGeom prst="line">
              <a:avLst/>
            </a:prstGeom>
            <a:noFill/>
            <a:ln w="127000">
              <a:solidFill>
                <a:srgbClr val="66008D"/>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3367" name="Line 55"/>
            <p:cNvSpPr>
              <a:spLocks noChangeShapeType="1"/>
            </p:cNvSpPr>
            <p:nvPr/>
          </p:nvSpPr>
          <p:spPr bwMode="auto">
            <a:xfrm>
              <a:off x="3112" y="339"/>
              <a:ext cx="536" cy="136"/>
            </a:xfrm>
            <a:prstGeom prst="line">
              <a:avLst/>
            </a:prstGeom>
            <a:noFill/>
            <a:ln w="127000">
              <a:solidFill>
                <a:srgbClr val="66008D"/>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grpSp>
      <p:sp>
        <p:nvSpPr>
          <p:cNvPr id="13369" name="AutoShape 57"/>
          <p:cNvSpPr>
            <a:spLocks/>
          </p:cNvSpPr>
          <p:nvPr/>
        </p:nvSpPr>
        <p:spPr bwMode="auto">
          <a:xfrm rot="2688155">
            <a:off x="495300" y="31750"/>
            <a:ext cx="2514600" cy="2324100"/>
          </a:xfrm>
          <a:prstGeom prst="rightArrow">
            <a:avLst>
              <a:gd name="adj1" fmla="val 32000"/>
              <a:gd name="adj2" fmla="val 24044"/>
            </a:avLst>
          </a:prstGeom>
          <a:solidFill>
            <a:srgbClr val="1F3A27"/>
          </a:solidFill>
          <a:ln w="25400" cap="flat">
            <a:solidFill>
              <a:schemeClr val="tx1"/>
            </a:solidFill>
            <a:prstDash val="solid"/>
            <a:miter lim="800000"/>
            <a:headEnd type="none" w="med" len="med"/>
            <a:tailEnd type="none" w="med" len="med"/>
          </a:ln>
        </p:spPr>
        <p:txBody>
          <a:bodyPr lIns="0" tIns="0" rIns="0" bIns="0" anchor="ctr"/>
          <a:lstStyle>
            <a:lvl1pPr>
              <a:defRPr sz="1200">
                <a:solidFill>
                  <a:schemeClr val="tx1"/>
                </a:solidFill>
                <a:latin typeface="Times New Roman" charset="0"/>
              </a:defRPr>
            </a:lvl1pPr>
            <a:lvl2pPr>
              <a:defRPr sz="1200">
                <a:solidFill>
                  <a:schemeClr val="tx1"/>
                </a:solidFill>
                <a:latin typeface="Times New Roman" charset="0"/>
              </a:defRPr>
            </a:lvl2pPr>
            <a:lvl3pPr>
              <a:defRPr sz="1200">
                <a:solidFill>
                  <a:schemeClr val="tx1"/>
                </a:solidFill>
                <a:latin typeface="Times New Roman" charset="0"/>
              </a:defRPr>
            </a:lvl3pPr>
            <a:lvl4pPr>
              <a:defRPr sz="1200">
                <a:solidFill>
                  <a:schemeClr val="tx1"/>
                </a:solidFill>
                <a:latin typeface="Times New Roman" charset="0"/>
              </a:defRPr>
            </a:lvl4pPr>
            <a:lvl5pPr>
              <a:defRPr sz="1200">
                <a:solidFill>
                  <a:schemeClr val="tx1"/>
                </a:solidFill>
                <a:latin typeface="Times New Roman" charset="0"/>
              </a:defRPr>
            </a:lvl5pPr>
            <a:lvl6pPr fontAlgn="base">
              <a:spcBef>
                <a:spcPct val="0"/>
              </a:spcBef>
              <a:spcAft>
                <a:spcPct val="0"/>
              </a:spcAft>
              <a:defRPr sz="1200">
                <a:solidFill>
                  <a:schemeClr val="tx1"/>
                </a:solidFill>
                <a:latin typeface="Times New Roman" charset="0"/>
              </a:defRPr>
            </a:lvl6pPr>
            <a:lvl7pPr fontAlgn="base">
              <a:spcBef>
                <a:spcPct val="0"/>
              </a:spcBef>
              <a:spcAft>
                <a:spcPct val="0"/>
              </a:spcAft>
              <a:defRPr sz="1200">
                <a:solidFill>
                  <a:schemeClr val="tx1"/>
                </a:solidFill>
                <a:latin typeface="Times New Roman" charset="0"/>
              </a:defRPr>
            </a:lvl7pPr>
            <a:lvl8pPr fontAlgn="base">
              <a:spcBef>
                <a:spcPct val="0"/>
              </a:spcBef>
              <a:spcAft>
                <a:spcPct val="0"/>
              </a:spcAft>
              <a:defRPr sz="1200">
                <a:solidFill>
                  <a:schemeClr val="tx1"/>
                </a:solidFill>
                <a:latin typeface="Times New Roman" charset="0"/>
              </a:defRPr>
            </a:lvl8pPr>
            <a:lvl9pPr fontAlgn="base">
              <a:spcBef>
                <a:spcPct val="0"/>
              </a:spcBef>
              <a:spcAft>
                <a:spcPct val="0"/>
              </a:spcAft>
              <a:defRPr sz="1200">
                <a:solidFill>
                  <a:schemeClr val="tx1"/>
                </a:solidFill>
                <a:latin typeface="Times New Roman" charset="0"/>
              </a:defRPr>
            </a:lvl9pPr>
          </a:lstStyle>
          <a:p>
            <a:pPr algn="ctr" eaLnBrk="1" hangingPunct="1">
              <a:defRPr/>
            </a:pPr>
            <a:r>
              <a:rPr lang="en-US" altLang="x-none" sz="2800" dirty="0" smtClean="0">
                <a:solidFill>
                  <a:srgbClr val="FFFFFF"/>
                </a:solidFill>
                <a:effectLst>
                  <a:outerShdw blurRad="38100" dist="38100" dir="2700000" algn="tl">
                    <a:srgbClr val="000000"/>
                  </a:outerShdw>
                </a:effectLst>
                <a:latin typeface="Gill Sans Italic" charset="0"/>
                <a:ea typeface="Gill Sans Italic" charset="0"/>
                <a:cs typeface="Gill Sans Italic" charset="0"/>
                <a:sym typeface="Gill Sans Italic" charset="0"/>
              </a:rPr>
              <a:t>Apply Sig</a:t>
            </a:r>
          </a:p>
        </p:txBody>
      </p:sp>
      <p:sp>
        <p:nvSpPr>
          <p:cNvPr id="13370" name="AutoShape 58"/>
          <p:cNvSpPr>
            <a:spLocks/>
          </p:cNvSpPr>
          <p:nvPr/>
        </p:nvSpPr>
        <p:spPr bwMode="auto">
          <a:xfrm rot="-2427325">
            <a:off x="4567238" y="3074988"/>
            <a:ext cx="2514600" cy="2324100"/>
          </a:xfrm>
          <a:prstGeom prst="rightArrow">
            <a:avLst>
              <a:gd name="adj1" fmla="val 32000"/>
              <a:gd name="adj2" fmla="val 24044"/>
            </a:avLst>
          </a:prstGeom>
          <a:solidFill>
            <a:srgbClr val="1F3A27"/>
          </a:solidFill>
          <a:ln w="25400" cap="flat">
            <a:solidFill>
              <a:schemeClr val="tx1"/>
            </a:solidFill>
            <a:prstDash val="solid"/>
            <a:miter lim="800000"/>
            <a:headEnd type="none" w="med" len="med"/>
            <a:tailEnd type="none" w="med" len="med"/>
          </a:ln>
        </p:spPr>
        <p:txBody>
          <a:bodyPr lIns="0" tIns="0" rIns="0" bIns="0" anchor="ctr"/>
          <a:lstStyle>
            <a:lvl1pPr>
              <a:defRPr sz="1200">
                <a:solidFill>
                  <a:schemeClr val="tx1"/>
                </a:solidFill>
                <a:latin typeface="Times New Roman" charset="0"/>
              </a:defRPr>
            </a:lvl1pPr>
            <a:lvl2pPr>
              <a:defRPr sz="1200">
                <a:solidFill>
                  <a:schemeClr val="tx1"/>
                </a:solidFill>
                <a:latin typeface="Times New Roman" charset="0"/>
              </a:defRPr>
            </a:lvl2pPr>
            <a:lvl3pPr>
              <a:defRPr sz="1200">
                <a:solidFill>
                  <a:schemeClr val="tx1"/>
                </a:solidFill>
                <a:latin typeface="Times New Roman" charset="0"/>
              </a:defRPr>
            </a:lvl3pPr>
            <a:lvl4pPr>
              <a:defRPr sz="1200">
                <a:solidFill>
                  <a:schemeClr val="tx1"/>
                </a:solidFill>
                <a:latin typeface="Times New Roman" charset="0"/>
              </a:defRPr>
            </a:lvl4pPr>
            <a:lvl5pPr>
              <a:defRPr sz="1200">
                <a:solidFill>
                  <a:schemeClr val="tx1"/>
                </a:solidFill>
                <a:latin typeface="Times New Roman" charset="0"/>
              </a:defRPr>
            </a:lvl5pPr>
            <a:lvl6pPr fontAlgn="base">
              <a:spcBef>
                <a:spcPct val="0"/>
              </a:spcBef>
              <a:spcAft>
                <a:spcPct val="0"/>
              </a:spcAft>
              <a:defRPr sz="1200">
                <a:solidFill>
                  <a:schemeClr val="tx1"/>
                </a:solidFill>
                <a:latin typeface="Times New Roman" charset="0"/>
              </a:defRPr>
            </a:lvl6pPr>
            <a:lvl7pPr fontAlgn="base">
              <a:spcBef>
                <a:spcPct val="0"/>
              </a:spcBef>
              <a:spcAft>
                <a:spcPct val="0"/>
              </a:spcAft>
              <a:defRPr sz="1200">
                <a:solidFill>
                  <a:schemeClr val="tx1"/>
                </a:solidFill>
                <a:latin typeface="Times New Roman" charset="0"/>
              </a:defRPr>
            </a:lvl7pPr>
            <a:lvl8pPr fontAlgn="base">
              <a:spcBef>
                <a:spcPct val="0"/>
              </a:spcBef>
              <a:spcAft>
                <a:spcPct val="0"/>
              </a:spcAft>
              <a:defRPr sz="1200">
                <a:solidFill>
                  <a:schemeClr val="tx1"/>
                </a:solidFill>
                <a:latin typeface="Times New Roman" charset="0"/>
              </a:defRPr>
            </a:lvl8pPr>
            <a:lvl9pPr fontAlgn="base">
              <a:spcBef>
                <a:spcPct val="0"/>
              </a:spcBef>
              <a:spcAft>
                <a:spcPct val="0"/>
              </a:spcAft>
              <a:defRPr sz="1200">
                <a:solidFill>
                  <a:schemeClr val="tx1"/>
                </a:solidFill>
                <a:latin typeface="Times New Roman" charset="0"/>
              </a:defRPr>
            </a:lvl9pPr>
          </a:lstStyle>
          <a:p>
            <a:pPr algn="ctr" eaLnBrk="1" hangingPunct="1">
              <a:defRPr/>
            </a:pPr>
            <a:r>
              <a:rPr lang="en-US" altLang="x-none" sz="2800" dirty="0" smtClean="0">
                <a:solidFill>
                  <a:srgbClr val="FFFFFF"/>
                </a:solidFill>
                <a:effectLst>
                  <a:outerShdw blurRad="38100" dist="38100" dir="2700000" algn="tl">
                    <a:srgbClr val="000000"/>
                  </a:outerShdw>
                </a:effectLst>
                <a:latin typeface="Gill Sans Italic" charset="0"/>
                <a:ea typeface="Gill Sans Italic" charset="0"/>
                <a:cs typeface="Gill Sans Italic" charset="0"/>
                <a:sym typeface="Gill Sans Italic" charset="0"/>
              </a:rPr>
              <a:t>Validate Sig</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346"/>
                                        </p:tgtEl>
                                        <p:attrNameLst>
                                          <p:attrName>style.visibility</p:attrName>
                                        </p:attrNameLst>
                                      </p:cBhvr>
                                      <p:to>
                                        <p:strVal val="visible"/>
                                      </p:to>
                                    </p:set>
                                    <p:anim calcmode="lin" valueType="num">
                                      <p:cBhvr>
                                        <p:cTn id="7" dur="500" fill="hold"/>
                                        <p:tgtEl>
                                          <p:spTgt spid="13346"/>
                                        </p:tgtEl>
                                        <p:attrNameLst>
                                          <p:attrName>ppt_w</p:attrName>
                                        </p:attrNameLst>
                                      </p:cBhvr>
                                      <p:tavLst>
                                        <p:tav tm="0">
                                          <p:val>
                                            <p:fltVal val="0"/>
                                          </p:val>
                                        </p:tav>
                                        <p:tav tm="100000">
                                          <p:val>
                                            <p:strVal val="#ppt_w"/>
                                          </p:val>
                                        </p:tav>
                                      </p:tavLst>
                                    </p:anim>
                                    <p:anim calcmode="lin" valueType="num">
                                      <p:cBhvr>
                                        <p:cTn id="8" dur="500" fill="hold"/>
                                        <p:tgtEl>
                                          <p:spTgt spid="13346"/>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 presetClass="entr" presetSubtype="0" fill="hold" nodeType="afterEffect">
                                  <p:stCondLst>
                                    <p:cond delay="0"/>
                                  </p:stCondLst>
                                  <p:childTnLst>
                                    <p:set>
                                      <p:cBhvr>
                                        <p:cTn id="11" dur="1" fill="hold">
                                          <p:stCondLst>
                                            <p:cond delay="499"/>
                                          </p:stCondLst>
                                        </p:cTn>
                                        <p:tgtEl>
                                          <p:spTgt spid="133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4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ChangeArrowheads="1"/>
          </p:cNvSpPr>
          <p:nvPr>
            <p:ph type="title"/>
          </p:nvPr>
        </p:nvSpPr>
        <p:spPr/>
        <p:txBody>
          <a:bodyPr/>
          <a:lstStyle/>
          <a:p>
            <a:pPr algn="l" eaLnBrk="1" hangingPunct="1">
              <a:defRPr/>
            </a:pPr>
            <a:r>
              <a:rPr lang="en-US" altLang="x-none" sz="4900" smtClean="0"/>
              <a:t>Trust and </a:t>
            </a:r>
            <a:br>
              <a:rPr lang="en-US" altLang="x-none" sz="4900" smtClean="0"/>
            </a:br>
            <a:r>
              <a:rPr lang="en-US" altLang="x-none" sz="4900" smtClean="0"/>
              <a:t>Confidence</a:t>
            </a:r>
          </a:p>
        </p:txBody>
      </p:sp>
      <p:sp>
        <p:nvSpPr>
          <p:cNvPr id="14338" name="Rectangle 2"/>
          <p:cNvSpPr>
            <a:spLocks noGrp="1" noChangeArrowheads="1"/>
          </p:cNvSpPr>
          <p:nvPr>
            <p:ph type="body" idx="1"/>
          </p:nvPr>
        </p:nvSpPr>
        <p:spPr>
          <a:xfrm>
            <a:off x="977900" y="2400300"/>
            <a:ext cx="7518400" cy="4013200"/>
          </a:xfrm>
        </p:spPr>
        <p:txBody>
          <a:bodyPr/>
          <a:lstStyle/>
          <a:p>
            <a:pPr eaLnBrk="1" hangingPunct="1">
              <a:defRPr/>
            </a:pPr>
            <a:r>
              <a:rPr lang="en-US" altLang="x-none" dirty="0" smtClean="0"/>
              <a:t>DNSSEC enables confidence in the DNS </a:t>
            </a:r>
          </a:p>
          <a:p>
            <a:pPr eaLnBrk="1" hangingPunct="1">
              <a:defRPr/>
            </a:pPr>
            <a:r>
              <a:rPr lang="en-US" altLang="x-none" dirty="0" smtClean="0"/>
              <a:t>It does not change the trust we put in the Registry/Registrar procedures</a:t>
            </a:r>
          </a:p>
          <a:p>
            <a:pPr lvl="1" eaLnBrk="1" hangingPunct="1">
              <a:defRPr/>
            </a:pPr>
            <a:r>
              <a:rPr lang="en-US" altLang="x-none" dirty="0" smtClean="0"/>
              <a:t>Although introduction of DNSSEC may improve some of the procedures</a:t>
            </a:r>
          </a:p>
          <a:p>
            <a:pPr lvl="1" eaLnBrk="1" hangingPunct="1">
              <a:defRPr/>
            </a:pPr>
            <a:r>
              <a:rPr lang="en-US" altLang="x-none" dirty="0" smtClean="0"/>
              <a:t>Root and TLD still need good practices</a:t>
            </a: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0738" y="1047750"/>
            <a:ext cx="144462"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nvGrpSpPr>
          <p:cNvPr id="13316" name="Group 25"/>
          <p:cNvGrpSpPr>
            <a:grpSpLocks/>
          </p:cNvGrpSpPr>
          <p:nvPr/>
        </p:nvGrpSpPr>
        <p:grpSpPr bwMode="auto">
          <a:xfrm>
            <a:off x="4994275" y="444500"/>
            <a:ext cx="4152900" cy="2384425"/>
            <a:chOff x="0" y="0"/>
            <a:chExt cx="2616" cy="1501"/>
          </a:xfrm>
        </p:grpSpPr>
        <p:pic>
          <p:nvPicPr>
            <p:cNvPr id="1331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1263"/>
              <a:ext cx="357"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32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 y="856"/>
              <a:ext cx="357"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321"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 y="147"/>
              <a:ext cx="398" cy="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32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 y="833"/>
              <a:ext cx="564" cy="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323"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8" y="669"/>
              <a:ext cx="510" cy="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324"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5" y="721"/>
              <a:ext cx="654"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3325"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2" y="82"/>
              <a:ext cx="444"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347" name="Freeform 11"/>
            <p:cNvSpPr>
              <a:spLocks/>
            </p:cNvSpPr>
            <p:nvPr/>
          </p:nvSpPr>
          <p:spPr bwMode="auto">
            <a:xfrm>
              <a:off x="0" y="243"/>
              <a:ext cx="851" cy="789"/>
            </a:xfrm>
            <a:custGeom>
              <a:avLst/>
              <a:gdLst>
                <a:gd name="T0" fmla="*/ 1 w 21194"/>
                <a:gd name="T1" fmla="*/ 0 h 20948"/>
                <a:gd name="T2" fmla="*/ 1 w 21194"/>
                <a:gd name="T3" fmla="*/ 0 h 20948"/>
                <a:gd name="T4" fmla="*/ 1 w 21194"/>
                <a:gd name="T5" fmla="*/ 0 h 20948"/>
                <a:gd name="T6" fmla="*/ 1 w 21194"/>
                <a:gd name="T7" fmla="*/ 0 h 20948"/>
                <a:gd name="T8" fmla="*/ 1 w 21194"/>
                <a:gd name="T9" fmla="*/ 0 h 20948"/>
                <a:gd name="T10" fmla="*/ 0 w 21194"/>
                <a:gd name="T11" fmla="*/ 0 h 20948"/>
                <a:gd name="T12" fmla="*/ 0 w 21194"/>
                <a:gd name="T13" fmla="*/ 0 h 20948"/>
                <a:gd name="T14" fmla="*/ 0 w 21194"/>
                <a:gd name="T15" fmla="*/ 0 h 20948"/>
                <a:gd name="T16" fmla="*/ 0 w 21194"/>
                <a:gd name="T17" fmla="*/ 0 h 20948"/>
                <a:gd name="T18" fmla="*/ 0 w 21194"/>
                <a:gd name="T19" fmla="*/ 0 h 20948"/>
                <a:gd name="T20" fmla="*/ 0 w 21194"/>
                <a:gd name="T21" fmla="*/ 0 h 20948"/>
                <a:gd name="T22" fmla="*/ 0 w 21194"/>
                <a:gd name="T23" fmla="*/ 0 h 20948"/>
                <a:gd name="T24" fmla="*/ 0 w 21194"/>
                <a:gd name="T25" fmla="*/ 0 h 20948"/>
                <a:gd name="T26" fmla="*/ 0 w 21194"/>
                <a:gd name="T27" fmla="*/ 1 h 20948"/>
                <a:gd name="T28" fmla="*/ 0 w 21194"/>
                <a:gd name="T29" fmla="*/ 1 h 20948"/>
                <a:gd name="T30" fmla="*/ 0 w 21194"/>
                <a:gd name="T31" fmla="*/ 1 h 20948"/>
                <a:gd name="T32" fmla="*/ 0 w 21194"/>
                <a:gd name="T33" fmla="*/ 1 h 20948"/>
                <a:gd name="T34" fmla="*/ 1 w 21194"/>
                <a:gd name="T35" fmla="*/ 1 h 20948"/>
                <a:gd name="T36" fmla="*/ 1 w 21194"/>
                <a:gd name="T37" fmla="*/ 1 h 20948"/>
                <a:gd name="T38" fmla="*/ 1 w 21194"/>
                <a:gd name="T39" fmla="*/ 1 h 20948"/>
                <a:gd name="T40" fmla="*/ 1 w 21194"/>
                <a:gd name="T41" fmla="*/ 1 h 20948"/>
                <a:gd name="T42" fmla="*/ 1 w 21194"/>
                <a:gd name="T43" fmla="*/ 0 h 20948"/>
                <a:gd name="T44" fmla="*/ 1 w 21194"/>
                <a:gd name="T45" fmla="*/ 0 h 20948"/>
                <a:gd name="T46" fmla="*/ 1 w 21194"/>
                <a:gd name="T47" fmla="*/ 0 h 20948"/>
                <a:gd name="T48" fmla="*/ 1 w 21194"/>
                <a:gd name="T49" fmla="*/ 0 h 209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194"/>
                <a:gd name="T76" fmla="*/ 0 h 20948"/>
                <a:gd name="T77" fmla="*/ 21194 w 21194"/>
                <a:gd name="T78" fmla="*/ 20948 h 209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8">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a:solidFill>
                    <a:schemeClr val="tx1">
                      <a:alpha val="20000"/>
                    </a:schemeClr>
                  </a:solidFill>
                  <a:miter lim="800000"/>
                  <a:headEnd/>
                  <a:tailEnd/>
                </a14:hiddenLine>
              </a:ext>
            </a:extLst>
          </p:spPr>
          <p:txBody>
            <a:bodyPr lIns="0" tIns="0" rIns="0" bIns="0" anchor="ct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pic>
          <p:nvPicPr>
            <p:cNvPr id="13327"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 y="648"/>
              <a:ext cx="242" cy="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4349" name="Freeform 13"/>
            <p:cNvSpPr>
              <a:spLocks/>
            </p:cNvSpPr>
            <p:nvPr/>
          </p:nvSpPr>
          <p:spPr bwMode="auto">
            <a:xfrm>
              <a:off x="1325" y="631"/>
              <a:ext cx="852" cy="789"/>
            </a:xfrm>
            <a:custGeom>
              <a:avLst/>
              <a:gdLst>
                <a:gd name="T0" fmla="*/ 1 w 21194"/>
                <a:gd name="T1" fmla="*/ 0 h 20948"/>
                <a:gd name="T2" fmla="*/ 1 w 21194"/>
                <a:gd name="T3" fmla="*/ 0 h 20948"/>
                <a:gd name="T4" fmla="*/ 1 w 21194"/>
                <a:gd name="T5" fmla="*/ 0 h 20948"/>
                <a:gd name="T6" fmla="*/ 1 w 21194"/>
                <a:gd name="T7" fmla="*/ 0 h 20948"/>
                <a:gd name="T8" fmla="*/ 1 w 21194"/>
                <a:gd name="T9" fmla="*/ 0 h 20948"/>
                <a:gd name="T10" fmla="*/ 0 w 21194"/>
                <a:gd name="T11" fmla="*/ 0 h 20948"/>
                <a:gd name="T12" fmla="*/ 0 w 21194"/>
                <a:gd name="T13" fmla="*/ 0 h 20948"/>
                <a:gd name="T14" fmla="*/ 0 w 21194"/>
                <a:gd name="T15" fmla="*/ 0 h 20948"/>
                <a:gd name="T16" fmla="*/ 0 w 21194"/>
                <a:gd name="T17" fmla="*/ 0 h 20948"/>
                <a:gd name="T18" fmla="*/ 0 w 21194"/>
                <a:gd name="T19" fmla="*/ 0 h 20948"/>
                <a:gd name="T20" fmla="*/ 0 w 21194"/>
                <a:gd name="T21" fmla="*/ 0 h 20948"/>
                <a:gd name="T22" fmla="*/ 0 w 21194"/>
                <a:gd name="T23" fmla="*/ 0 h 20948"/>
                <a:gd name="T24" fmla="*/ 0 w 21194"/>
                <a:gd name="T25" fmla="*/ 0 h 20948"/>
                <a:gd name="T26" fmla="*/ 0 w 21194"/>
                <a:gd name="T27" fmla="*/ 1 h 20948"/>
                <a:gd name="T28" fmla="*/ 0 w 21194"/>
                <a:gd name="T29" fmla="*/ 1 h 20948"/>
                <a:gd name="T30" fmla="*/ 0 w 21194"/>
                <a:gd name="T31" fmla="*/ 1 h 20948"/>
                <a:gd name="T32" fmla="*/ 0 w 21194"/>
                <a:gd name="T33" fmla="*/ 1 h 20948"/>
                <a:gd name="T34" fmla="*/ 1 w 21194"/>
                <a:gd name="T35" fmla="*/ 1 h 20948"/>
                <a:gd name="T36" fmla="*/ 1 w 21194"/>
                <a:gd name="T37" fmla="*/ 1 h 20948"/>
                <a:gd name="T38" fmla="*/ 1 w 21194"/>
                <a:gd name="T39" fmla="*/ 1 h 20948"/>
                <a:gd name="T40" fmla="*/ 1 w 21194"/>
                <a:gd name="T41" fmla="*/ 1 h 20948"/>
                <a:gd name="T42" fmla="*/ 1 w 21194"/>
                <a:gd name="T43" fmla="*/ 0 h 20948"/>
                <a:gd name="T44" fmla="*/ 1 w 21194"/>
                <a:gd name="T45" fmla="*/ 0 h 20948"/>
                <a:gd name="T46" fmla="*/ 1 w 21194"/>
                <a:gd name="T47" fmla="*/ 0 h 20948"/>
                <a:gd name="T48" fmla="*/ 1 w 21194"/>
                <a:gd name="T49" fmla="*/ 0 h 2094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194"/>
                <a:gd name="T76" fmla="*/ 0 h 20948"/>
                <a:gd name="T77" fmla="*/ 21194 w 21194"/>
                <a:gd name="T78" fmla="*/ 20948 h 2094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194" h="20948">
                  <a:moveTo>
                    <a:pt x="14402" y="2419"/>
                  </a:moveTo>
                  <a:cubicBezTo>
                    <a:pt x="13469" y="2281"/>
                    <a:pt x="13411" y="79"/>
                    <a:pt x="12699" y="16"/>
                  </a:cubicBezTo>
                  <a:cubicBezTo>
                    <a:pt x="12388" y="-12"/>
                    <a:pt x="12075" y="3"/>
                    <a:pt x="11763" y="16"/>
                  </a:cubicBezTo>
                  <a:cubicBezTo>
                    <a:pt x="11308" y="34"/>
                    <a:pt x="9728" y="1953"/>
                    <a:pt x="9443" y="1830"/>
                  </a:cubicBezTo>
                  <a:cubicBezTo>
                    <a:pt x="8188" y="1285"/>
                    <a:pt x="9975" y="469"/>
                    <a:pt x="8018" y="469"/>
                  </a:cubicBezTo>
                  <a:cubicBezTo>
                    <a:pt x="6060" y="469"/>
                    <a:pt x="5379" y="288"/>
                    <a:pt x="5038" y="469"/>
                  </a:cubicBezTo>
                  <a:cubicBezTo>
                    <a:pt x="4698" y="651"/>
                    <a:pt x="4528" y="1739"/>
                    <a:pt x="4272" y="2465"/>
                  </a:cubicBezTo>
                  <a:cubicBezTo>
                    <a:pt x="4017" y="3190"/>
                    <a:pt x="4102" y="3281"/>
                    <a:pt x="4017" y="3553"/>
                  </a:cubicBezTo>
                  <a:cubicBezTo>
                    <a:pt x="3932" y="3825"/>
                    <a:pt x="2400" y="3734"/>
                    <a:pt x="1634" y="3462"/>
                  </a:cubicBezTo>
                  <a:cubicBezTo>
                    <a:pt x="868" y="3190"/>
                    <a:pt x="1038" y="2918"/>
                    <a:pt x="697" y="3916"/>
                  </a:cubicBezTo>
                  <a:cubicBezTo>
                    <a:pt x="357" y="4914"/>
                    <a:pt x="-239" y="4097"/>
                    <a:pt x="101" y="6183"/>
                  </a:cubicBezTo>
                  <a:cubicBezTo>
                    <a:pt x="442" y="8270"/>
                    <a:pt x="357" y="8451"/>
                    <a:pt x="868" y="8723"/>
                  </a:cubicBezTo>
                  <a:cubicBezTo>
                    <a:pt x="1378" y="8995"/>
                    <a:pt x="1463" y="9358"/>
                    <a:pt x="1038" y="9449"/>
                  </a:cubicBezTo>
                  <a:cubicBezTo>
                    <a:pt x="612" y="9539"/>
                    <a:pt x="697" y="10719"/>
                    <a:pt x="953" y="11172"/>
                  </a:cubicBezTo>
                  <a:cubicBezTo>
                    <a:pt x="1208" y="11626"/>
                    <a:pt x="697" y="10900"/>
                    <a:pt x="1378" y="11988"/>
                  </a:cubicBezTo>
                  <a:cubicBezTo>
                    <a:pt x="2059" y="13077"/>
                    <a:pt x="3506" y="15526"/>
                    <a:pt x="3506" y="15526"/>
                  </a:cubicBezTo>
                  <a:cubicBezTo>
                    <a:pt x="3506" y="15526"/>
                    <a:pt x="2313" y="19348"/>
                    <a:pt x="3506" y="20310"/>
                  </a:cubicBezTo>
                  <a:cubicBezTo>
                    <a:pt x="5090" y="21588"/>
                    <a:pt x="7494" y="20596"/>
                    <a:pt x="9465" y="20333"/>
                  </a:cubicBezTo>
                  <a:cubicBezTo>
                    <a:pt x="11611" y="20047"/>
                    <a:pt x="14034" y="20060"/>
                    <a:pt x="15764" y="18678"/>
                  </a:cubicBezTo>
                  <a:cubicBezTo>
                    <a:pt x="17281" y="17465"/>
                    <a:pt x="18317" y="13258"/>
                    <a:pt x="18317" y="13258"/>
                  </a:cubicBezTo>
                  <a:cubicBezTo>
                    <a:pt x="18317" y="13258"/>
                    <a:pt x="20380" y="11097"/>
                    <a:pt x="20956" y="9721"/>
                  </a:cubicBezTo>
                  <a:cubicBezTo>
                    <a:pt x="21361" y="8753"/>
                    <a:pt x="21126" y="6728"/>
                    <a:pt x="21126" y="6546"/>
                  </a:cubicBezTo>
                  <a:cubicBezTo>
                    <a:pt x="21126" y="6365"/>
                    <a:pt x="21289" y="3633"/>
                    <a:pt x="20530" y="2555"/>
                  </a:cubicBezTo>
                  <a:cubicBezTo>
                    <a:pt x="19253" y="741"/>
                    <a:pt x="15934" y="2646"/>
                    <a:pt x="14402" y="2419"/>
                  </a:cubicBezTo>
                  <a:close/>
                  <a:moveTo>
                    <a:pt x="14402" y="2419"/>
                  </a:moveTo>
                </a:path>
              </a:pathLst>
            </a:custGeom>
            <a:blipFill dpi="0" rotWithShape="0">
              <a:blip r:embed="rId8">
                <a:alphaModFix amt="20000"/>
              </a:blip>
              <a:srcRect/>
              <a:tile tx="0" ty="0" sx="100000" sy="100000" flip="none" algn="tl"/>
            </a:blipFill>
            <a:ln>
              <a:noFill/>
            </a:ln>
            <a:effectLst>
              <a:outerShdw blurRad="127000" dist="76199" dir="2700000" algn="ctr" rotWithShape="0">
                <a:schemeClr val="bg2">
                  <a:alpha val="75000"/>
                </a:schemeClr>
              </a:outerShdw>
            </a:effectLst>
            <a:extLst>
              <a:ext uri="{91240B29-F687-4F45-9708-019B960494DF}">
                <a14:hiddenLine xmlns:a14="http://schemas.microsoft.com/office/drawing/2010/main" w="25400">
                  <a:solidFill>
                    <a:schemeClr val="tx1">
                      <a:alpha val="20000"/>
                    </a:schemeClr>
                  </a:solidFill>
                  <a:miter lim="800000"/>
                  <a:headEnd/>
                  <a:tailEnd/>
                </a14:hiddenLine>
              </a:ext>
            </a:extLst>
          </p:spPr>
          <p:txBody>
            <a:bodyPr lIns="0" tIns="0" rIns="0" bIns="0" anchor="ctr"/>
            <a:lstStyle>
              <a:lvl1pPr>
                <a:defRPr sz="2400">
                  <a:solidFill>
                    <a:srgbClr val="000000"/>
                  </a:solidFill>
                  <a:latin typeface="Times New Roman" charset="0"/>
                  <a:ea typeface="ヒラギノ明朝 ProN W3" charset="-128"/>
                  <a:cs typeface="ヒラギノ明朝 ProN W3" charset="-128"/>
                  <a:sym typeface="Times New Roman" charset="0"/>
                </a:defRPr>
              </a:lvl1pPr>
              <a:lvl2pPr marL="742950" indent="-285750">
                <a:defRPr sz="2400">
                  <a:solidFill>
                    <a:srgbClr val="000000"/>
                  </a:solidFill>
                  <a:latin typeface="Times New Roman" charset="0"/>
                  <a:ea typeface="ヒラギノ明朝 ProN W3" charset="-128"/>
                  <a:cs typeface="ヒラギノ明朝 ProN W3" charset="-128"/>
                  <a:sym typeface="Times New Roman" charset="0"/>
                </a:defRPr>
              </a:lvl2pPr>
              <a:lvl3pPr marL="1143000" indent="-228600">
                <a:defRPr sz="2400">
                  <a:solidFill>
                    <a:srgbClr val="000000"/>
                  </a:solidFill>
                  <a:latin typeface="Times New Roman" charset="0"/>
                  <a:ea typeface="ヒラギノ明朝 ProN W3" charset="-128"/>
                  <a:cs typeface="ヒラギノ明朝 ProN W3" charset="-128"/>
                  <a:sym typeface="Times New Roman" charset="0"/>
                </a:defRPr>
              </a:lvl3pPr>
              <a:lvl4pPr marL="1600200" indent="-228600">
                <a:defRPr sz="2400">
                  <a:solidFill>
                    <a:srgbClr val="000000"/>
                  </a:solidFill>
                  <a:latin typeface="Times New Roman" charset="0"/>
                  <a:ea typeface="ヒラギノ明朝 ProN W3" charset="-128"/>
                  <a:cs typeface="ヒラギノ明朝 ProN W3" charset="-128"/>
                  <a:sym typeface="Times New Roman" charset="0"/>
                </a:defRPr>
              </a:lvl4pPr>
              <a:lvl5pPr marL="2057400" indent="-228600">
                <a:defRPr sz="2400">
                  <a:solidFill>
                    <a:srgbClr val="000000"/>
                  </a:solidFill>
                  <a:latin typeface="Times New Roman" charset="0"/>
                  <a:ea typeface="ヒラギノ明朝 ProN W3" charset="-128"/>
                  <a:cs typeface="ヒラギノ明朝 ProN W3" charset="-128"/>
                  <a:sym typeface="Times New Roman" charset="0"/>
                </a:defRPr>
              </a:lvl5pPr>
              <a:lvl6pPr marL="25146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6pPr>
              <a:lvl7pPr marL="29718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7pPr>
              <a:lvl8pPr marL="34290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8pPr>
              <a:lvl9pPr marL="3886200" indent="-228600" eaLnBrk="0" fontAlgn="base" hangingPunct="0">
                <a:spcBef>
                  <a:spcPct val="0"/>
                </a:spcBef>
                <a:spcAft>
                  <a:spcPct val="0"/>
                </a:spcAft>
                <a:defRPr sz="2400">
                  <a:solidFill>
                    <a:srgbClr val="000000"/>
                  </a:solidFill>
                  <a:latin typeface="Times New Roman" charset="0"/>
                  <a:ea typeface="ヒラギノ明朝 ProN W3" charset="-128"/>
                  <a:cs typeface="ヒラギノ明朝 ProN W3" charset="-128"/>
                  <a:sym typeface="Times New Roman" charset="0"/>
                </a:defRPr>
              </a:lvl9pPr>
            </a:lstStyle>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a:p>
              <a:pPr algn="ctr" eaLnBrk="1" hangingPunct="1"/>
              <a:endParaRPr lang="en-US" altLang="x-none" sz="2800">
                <a:solidFill>
                  <a:srgbClr val="FFFFFF"/>
                </a:solidFill>
                <a:effectLst>
                  <a:outerShdw blurRad="38100" dist="38100" dir="2700000" algn="tl">
                    <a:srgbClr val="C0C0C0"/>
                  </a:outerShdw>
                </a:effectLst>
                <a:latin typeface="Gill Sans" charset="0"/>
                <a:ea typeface="Gill Sans" charset="0"/>
                <a:cs typeface="Gill Sans" charset="0"/>
                <a:sym typeface="Gill Sans" charset="0"/>
              </a:endParaRPr>
            </a:p>
          </p:txBody>
        </p:sp>
        <p:sp>
          <p:nvSpPr>
            <p:cNvPr id="14350" name="Freeform 14"/>
            <p:cNvSpPr>
              <a:spLocks/>
            </p:cNvSpPr>
            <p:nvPr/>
          </p:nvSpPr>
          <p:spPr bwMode="auto">
            <a:xfrm>
              <a:off x="728" y="0"/>
              <a:ext cx="170" cy="1364"/>
            </a:xfrm>
            <a:custGeom>
              <a:avLst/>
              <a:gdLst>
                <a:gd name="T0" fmla="*/ 0 w 19635"/>
                <a:gd name="T1" fmla="*/ 0 h 21600"/>
                <a:gd name="T2" fmla="*/ 0 w 19635"/>
                <a:gd name="T3" fmla="*/ 1 h 21600"/>
                <a:gd name="T4" fmla="*/ 0 w 19635"/>
                <a:gd name="T5" fmla="*/ 1 h 21600"/>
                <a:gd name="T6" fmla="*/ 0 w 19635"/>
                <a:gd name="T7" fmla="*/ 1 h 21600"/>
                <a:gd name="T8" fmla="*/ 0 w 19635"/>
                <a:gd name="T9" fmla="*/ 2 h 21600"/>
                <a:gd name="T10" fmla="*/ 0 w 19635"/>
                <a:gd name="T11" fmla="*/ 3 h 21600"/>
                <a:gd name="T12" fmla="*/ 0 w 19635"/>
                <a:gd name="T13" fmla="*/ 3 h 21600"/>
                <a:gd name="T14" fmla="*/ 0 w 19635"/>
                <a:gd name="T15" fmla="*/ 4 h 21600"/>
                <a:gd name="T16" fmla="*/ 0 w 19635"/>
                <a:gd name="T17" fmla="*/ 4 h 21600"/>
                <a:gd name="T18" fmla="*/ 0 w 19635"/>
                <a:gd name="T19" fmla="*/ 5 h 21600"/>
                <a:gd name="T20" fmla="*/ 0 w 19635"/>
                <a:gd name="T21" fmla="*/ 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635" h="21600">
                  <a:moveTo>
                    <a:pt x="16074" y="0"/>
                  </a:moveTo>
                  <a:cubicBezTo>
                    <a:pt x="16868" y="595"/>
                    <a:pt x="20219" y="1514"/>
                    <a:pt x="19545" y="2287"/>
                  </a:cubicBezTo>
                  <a:cubicBezTo>
                    <a:pt x="19015" y="2896"/>
                    <a:pt x="13803" y="3277"/>
                    <a:pt x="12702" y="3871"/>
                  </a:cubicBezTo>
                  <a:cubicBezTo>
                    <a:pt x="10421" y="5102"/>
                    <a:pt x="14690" y="5007"/>
                    <a:pt x="15678" y="5576"/>
                  </a:cubicBezTo>
                  <a:cubicBezTo>
                    <a:pt x="17959" y="6889"/>
                    <a:pt x="14805" y="7340"/>
                    <a:pt x="12901" y="8012"/>
                  </a:cubicBezTo>
                  <a:cubicBezTo>
                    <a:pt x="10969" y="8694"/>
                    <a:pt x="7743" y="8553"/>
                    <a:pt x="7347" y="10069"/>
                  </a:cubicBezTo>
                  <a:cubicBezTo>
                    <a:pt x="6950" y="11585"/>
                    <a:pt x="13297" y="12126"/>
                    <a:pt x="10520" y="12938"/>
                  </a:cubicBezTo>
                  <a:cubicBezTo>
                    <a:pt x="7743" y="13750"/>
                    <a:pt x="6950" y="14941"/>
                    <a:pt x="6156" y="15374"/>
                  </a:cubicBezTo>
                  <a:cubicBezTo>
                    <a:pt x="5363" y="15808"/>
                    <a:pt x="4173" y="17377"/>
                    <a:pt x="4966" y="17702"/>
                  </a:cubicBezTo>
                  <a:cubicBezTo>
                    <a:pt x="5760" y="18027"/>
                    <a:pt x="8537" y="18568"/>
                    <a:pt x="4173" y="19380"/>
                  </a:cubicBezTo>
                  <a:cubicBezTo>
                    <a:pt x="-191" y="20192"/>
                    <a:pt x="-1381" y="20788"/>
                    <a:pt x="1793" y="21600"/>
                  </a:cubicBezTo>
                </a:path>
              </a:pathLst>
            </a:custGeom>
            <a:noFill/>
            <a:ln w="76200" cap="flat">
              <a:solidFill>
                <a:srgbClr val="975500"/>
              </a:solidFill>
              <a:prstDash val="sysDot"/>
              <a:miter lim="800000"/>
              <a:headEnd type="none" w="med" len="med"/>
              <a:tailEnd type="none" w="med" len="med"/>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sp>
          <p:nvSpPr>
            <p:cNvPr id="14351" name="Line 15"/>
            <p:cNvSpPr>
              <a:spLocks noChangeShapeType="1"/>
            </p:cNvSpPr>
            <p:nvPr/>
          </p:nvSpPr>
          <p:spPr bwMode="auto">
            <a:xfrm rot="10800000">
              <a:off x="339" y="376"/>
              <a:ext cx="37" cy="469"/>
            </a:xfrm>
            <a:prstGeom prst="line">
              <a:avLst/>
            </a:prstGeom>
            <a:noFill/>
            <a:ln w="381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4352" name="Line 16"/>
            <p:cNvSpPr>
              <a:spLocks noChangeShapeType="1"/>
            </p:cNvSpPr>
            <p:nvPr/>
          </p:nvSpPr>
          <p:spPr bwMode="auto">
            <a:xfrm flipH="1">
              <a:off x="627" y="953"/>
              <a:ext cx="262" cy="23"/>
            </a:xfrm>
            <a:prstGeom prst="line">
              <a:avLst/>
            </a:prstGeom>
            <a:noFill/>
            <a:ln w="381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4353" name="Line 17"/>
            <p:cNvSpPr>
              <a:spLocks noChangeShapeType="1"/>
            </p:cNvSpPr>
            <p:nvPr/>
          </p:nvSpPr>
          <p:spPr bwMode="auto">
            <a:xfrm flipH="1">
              <a:off x="1088" y="678"/>
              <a:ext cx="389" cy="170"/>
            </a:xfrm>
            <a:prstGeom prst="line">
              <a:avLst/>
            </a:prstGeom>
            <a:noFill/>
            <a:ln w="381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4354" name="Line 18"/>
            <p:cNvSpPr>
              <a:spLocks noChangeShapeType="1"/>
            </p:cNvSpPr>
            <p:nvPr/>
          </p:nvSpPr>
          <p:spPr bwMode="auto">
            <a:xfrm rot="10800000" flipH="1">
              <a:off x="2191" y="353"/>
              <a:ext cx="100" cy="285"/>
            </a:xfrm>
            <a:prstGeom prst="line">
              <a:avLst/>
            </a:prstGeom>
            <a:noFill/>
            <a:ln w="381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4355" name="Line 19"/>
            <p:cNvSpPr>
              <a:spLocks noChangeShapeType="1"/>
            </p:cNvSpPr>
            <p:nvPr/>
          </p:nvSpPr>
          <p:spPr bwMode="auto">
            <a:xfrm rot="10800000" flipH="1">
              <a:off x="2217" y="487"/>
              <a:ext cx="173" cy="177"/>
            </a:xfrm>
            <a:prstGeom prst="line">
              <a:avLst/>
            </a:prstGeom>
            <a:noFill/>
            <a:ln w="381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4356" name="Line 20"/>
            <p:cNvSpPr>
              <a:spLocks noChangeShapeType="1"/>
            </p:cNvSpPr>
            <p:nvPr/>
          </p:nvSpPr>
          <p:spPr bwMode="auto">
            <a:xfrm rot="10800000" flipH="1">
              <a:off x="1638" y="895"/>
              <a:ext cx="386" cy="392"/>
            </a:xfrm>
            <a:prstGeom prst="line">
              <a:avLst/>
            </a:prstGeom>
            <a:noFill/>
            <a:ln w="381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4357" name="Line 21"/>
            <p:cNvSpPr>
              <a:spLocks noChangeShapeType="1"/>
            </p:cNvSpPr>
            <p:nvPr/>
          </p:nvSpPr>
          <p:spPr bwMode="auto">
            <a:xfrm rot="10800000" flipH="1">
              <a:off x="1652" y="918"/>
              <a:ext cx="328" cy="222"/>
            </a:xfrm>
            <a:prstGeom prst="line">
              <a:avLst/>
            </a:prstGeom>
            <a:noFill/>
            <a:ln w="381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4358" name="Line 22"/>
            <p:cNvSpPr>
              <a:spLocks noChangeShapeType="1"/>
            </p:cNvSpPr>
            <p:nvPr/>
          </p:nvSpPr>
          <p:spPr bwMode="auto">
            <a:xfrm rot="10800000" flipH="1">
              <a:off x="1618" y="894"/>
              <a:ext cx="338" cy="13"/>
            </a:xfrm>
            <a:prstGeom prst="line">
              <a:avLst/>
            </a:prstGeom>
            <a:noFill/>
            <a:ln w="381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4359" name="Line 23"/>
            <p:cNvSpPr>
              <a:spLocks noChangeShapeType="1"/>
            </p:cNvSpPr>
            <p:nvPr/>
          </p:nvSpPr>
          <p:spPr bwMode="auto">
            <a:xfrm>
              <a:off x="1686" y="767"/>
              <a:ext cx="301" cy="93"/>
            </a:xfrm>
            <a:prstGeom prst="line">
              <a:avLst/>
            </a:prstGeom>
            <a:noFill/>
            <a:ln w="38100">
              <a:solidFill>
                <a:srgbClr val="3F691E"/>
              </a:solidFill>
              <a:prstDash val="sysDot"/>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sp>
          <p:nvSpPr>
            <p:cNvPr id="14360" name="Line 24"/>
            <p:cNvSpPr>
              <a:spLocks noChangeShapeType="1"/>
            </p:cNvSpPr>
            <p:nvPr/>
          </p:nvSpPr>
          <p:spPr bwMode="auto">
            <a:xfrm rot="10800000">
              <a:off x="1088" y="1114"/>
              <a:ext cx="284" cy="226"/>
            </a:xfrm>
            <a:prstGeom prst="line">
              <a:avLst/>
            </a:prstGeom>
            <a:noFill/>
            <a:ln w="38100">
              <a:solidFill>
                <a:srgbClr val="003DCC"/>
              </a:solidFill>
              <a:miter lim="800000"/>
              <a:headEnd type="stealth" w="med" len="med"/>
              <a:tailEnd/>
            </a:ln>
            <a:effectLst>
              <a:outerShdw blurRad="127000" dist="76199" dir="2700000" algn="ctr" rotWithShape="0">
                <a:schemeClr val="bg2">
                  <a:alpha val="75000"/>
                </a:schemeClr>
              </a:outerShdw>
            </a:effectLst>
            <a:extLst>
              <a:ext uri="{909E8E84-426E-40DD-AFC4-6F175D3DCCD1}">
                <a14:hiddenFill xmlns:a14="http://schemas.microsoft.com/office/drawing/2010/main">
                  <a:noFill/>
                </a14:hiddenFill>
              </a:ext>
            </a:extLst>
          </p:spPr>
          <p:txBody>
            <a:bodyPr lIns="0" tIns="0" rIns="0" bIns="0"/>
            <a:lstStyle/>
            <a:p>
              <a:endParaRPr lang="en-US"/>
            </a:p>
          </p:txBody>
        </p:sp>
      </p:grpSp>
      <p:sp>
        <p:nvSpPr>
          <p:cNvPr id="14362" name="Rectangle 26"/>
          <p:cNvSpPr>
            <a:spLocks/>
          </p:cNvSpPr>
          <p:nvPr/>
        </p:nvSpPr>
        <p:spPr bwMode="auto">
          <a:xfrm>
            <a:off x="3546475" y="2235200"/>
            <a:ext cx="2381250" cy="5080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1200">
                <a:solidFill>
                  <a:schemeClr val="tx1"/>
                </a:solidFill>
                <a:latin typeface="Times New Roman" charset="0"/>
              </a:defRPr>
            </a:lvl1pPr>
            <a:lvl2pPr>
              <a:defRPr sz="1200">
                <a:solidFill>
                  <a:schemeClr val="tx1"/>
                </a:solidFill>
                <a:latin typeface="Times New Roman" charset="0"/>
              </a:defRPr>
            </a:lvl2pPr>
            <a:lvl3pPr>
              <a:defRPr sz="1200">
                <a:solidFill>
                  <a:schemeClr val="tx1"/>
                </a:solidFill>
                <a:latin typeface="Times New Roman" charset="0"/>
              </a:defRPr>
            </a:lvl3pPr>
            <a:lvl4pPr>
              <a:defRPr sz="1200">
                <a:solidFill>
                  <a:schemeClr val="tx1"/>
                </a:solidFill>
                <a:latin typeface="Times New Roman" charset="0"/>
              </a:defRPr>
            </a:lvl4pPr>
            <a:lvl5pPr>
              <a:defRPr sz="1200">
                <a:solidFill>
                  <a:schemeClr val="tx1"/>
                </a:solidFill>
                <a:latin typeface="Times New Roman" charset="0"/>
              </a:defRPr>
            </a:lvl5pPr>
            <a:lvl6pPr fontAlgn="base">
              <a:spcBef>
                <a:spcPct val="0"/>
              </a:spcBef>
              <a:spcAft>
                <a:spcPct val="0"/>
              </a:spcAft>
              <a:defRPr sz="1200">
                <a:solidFill>
                  <a:schemeClr val="tx1"/>
                </a:solidFill>
                <a:latin typeface="Times New Roman" charset="0"/>
              </a:defRPr>
            </a:lvl6pPr>
            <a:lvl7pPr fontAlgn="base">
              <a:spcBef>
                <a:spcPct val="0"/>
              </a:spcBef>
              <a:spcAft>
                <a:spcPct val="0"/>
              </a:spcAft>
              <a:defRPr sz="1200">
                <a:solidFill>
                  <a:schemeClr val="tx1"/>
                </a:solidFill>
                <a:latin typeface="Times New Roman" charset="0"/>
              </a:defRPr>
            </a:lvl7pPr>
            <a:lvl8pPr fontAlgn="base">
              <a:spcBef>
                <a:spcPct val="0"/>
              </a:spcBef>
              <a:spcAft>
                <a:spcPct val="0"/>
              </a:spcAft>
              <a:defRPr sz="1200">
                <a:solidFill>
                  <a:schemeClr val="tx1"/>
                </a:solidFill>
                <a:latin typeface="Times New Roman" charset="0"/>
              </a:defRPr>
            </a:lvl8pPr>
            <a:lvl9pPr fontAlgn="base">
              <a:spcBef>
                <a:spcPct val="0"/>
              </a:spcBef>
              <a:spcAft>
                <a:spcPct val="0"/>
              </a:spcAft>
              <a:defRPr sz="1200">
                <a:solidFill>
                  <a:schemeClr val="tx1"/>
                </a:solidFill>
                <a:latin typeface="Times New Roman" charset="0"/>
              </a:defRPr>
            </a:lvl9pPr>
          </a:lstStyle>
          <a:p>
            <a:pPr algn="ctr" eaLnBrk="1" hangingPunct="1">
              <a:defRPr/>
            </a:pPr>
            <a:r>
              <a:rPr lang="en-US" altLang="x-none" sz="2800" smtClean="0">
                <a:latin typeface="Gill Sans" charset="0"/>
                <a:ea typeface="Gill Sans" charset="0"/>
                <a:cs typeface="Gill Sans" charset="0"/>
                <a:sym typeface="Gill Sans" charset="0"/>
              </a:rPr>
              <a:t>Registry system</a:t>
            </a:r>
          </a:p>
        </p:txBody>
      </p:sp>
      <p:sp>
        <p:nvSpPr>
          <p:cNvPr id="14363" name="Rectangle 27"/>
          <p:cNvSpPr>
            <a:spLocks/>
          </p:cNvSpPr>
          <p:nvPr/>
        </p:nvSpPr>
        <p:spPr bwMode="auto">
          <a:xfrm>
            <a:off x="6732588" y="215900"/>
            <a:ext cx="2011362" cy="508000"/>
          </a:xfrm>
          <a:prstGeom prst="rect">
            <a:avLst/>
          </a:prstGeom>
          <a:noFill/>
          <a:ln>
            <a:noFill/>
          </a:ln>
          <a:effectLst>
            <a:outerShdw blurRad="127000" dist="761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1200">
                <a:solidFill>
                  <a:schemeClr val="tx1"/>
                </a:solidFill>
                <a:latin typeface="Times New Roman" charset="0"/>
              </a:defRPr>
            </a:lvl1pPr>
            <a:lvl2pPr>
              <a:defRPr sz="1200">
                <a:solidFill>
                  <a:schemeClr val="tx1"/>
                </a:solidFill>
                <a:latin typeface="Times New Roman" charset="0"/>
              </a:defRPr>
            </a:lvl2pPr>
            <a:lvl3pPr>
              <a:defRPr sz="1200">
                <a:solidFill>
                  <a:schemeClr val="tx1"/>
                </a:solidFill>
                <a:latin typeface="Times New Roman" charset="0"/>
              </a:defRPr>
            </a:lvl3pPr>
            <a:lvl4pPr>
              <a:defRPr sz="1200">
                <a:solidFill>
                  <a:schemeClr val="tx1"/>
                </a:solidFill>
                <a:latin typeface="Times New Roman" charset="0"/>
              </a:defRPr>
            </a:lvl4pPr>
            <a:lvl5pPr>
              <a:defRPr sz="1200">
                <a:solidFill>
                  <a:schemeClr val="tx1"/>
                </a:solidFill>
                <a:latin typeface="Times New Roman" charset="0"/>
              </a:defRPr>
            </a:lvl5pPr>
            <a:lvl6pPr fontAlgn="base">
              <a:spcBef>
                <a:spcPct val="0"/>
              </a:spcBef>
              <a:spcAft>
                <a:spcPct val="0"/>
              </a:spcAft>
              <a:defRPr sz="1200">
                <a:solidFill>
                  <a:schemeClr val="tx1"/>
                </a:solidFill>
                <a:latin typeface="Times New Roman" charset="0"/>
              </a:defRPr>
            </a:lvl6pPr>
            <a:lvl7pPr fontAlgn="base">
              <a:spcBef>
                <a:spcPct val="0"/>
              </a:spcBef>
              <a:spcAft>
                <a:spcPct val="0"/>
              </a:spcAft>
              <a:defRPr sz="1200">
                <a:solidFill>
                  <a:schemeClr val="tx1"/>
                </a:solidFill>
                <a:latin typeface="Times New Roman" charset="0"/>
              </a:defRPr>
            </a:lvl7pPr>
            <a:lvl8pPr fontAlgn="base">
              <a:spcBef>
                <a:spcPct val="0"/>
              </a:spcBef>
              <a:spcAft>
                <a:spcPct val="0"/>
              </a:spcAft>
              <a:defRPr sz="1200">
                <a:solidFill>
                  <a:schemeClr val="tx1"/>
                </a:solidFill>
                <a:latin typeface="Times New Roman" charset="0"/>
              </a:defRPr>
            </a:lvl8pPr>
            <a:lvl9pPr fontAlgn="base">
              <a:spcBef>
                <a:spcPct val="0"/>
              </a:spcBef>
              <a:spcAft>
                <a:spcPct val="0"/>
              </a:spcAft>
              <a:defRPr sz="1200">
                <a:solidFill>
                  <a:schemeClr val="tx1"/>
                </a:solidFill>
                <a:latin typeface="Times New Roman" charset="0"/>
              </a:defRPr>
            </a:lvl9pPr>
          </a:lstStyle>
          <a:p>
            <a:pPr algn="ctr" eaLnBrk="1" hangingPunct="1">
              <a:defRPr/>
            </a:pPr>
            <a:r>
              <a:rPr lang="en-US" altLang="x-none" sz="2800" smtClean="0">
                <a:latin typeface="Gill Sans" charset="0"/>
                <a:ea typeface="Gill Sans" charset="0"/>
                <a:cs typeface="Gill Sans" charset="0"/>
                <a:sym typeface="Gill Sans" charset="0"/>
              </a:rPr>
              <a:t>DNS system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ph type="title"/>
          </p:nvPr>
        </p:nvSpPr>
        <p:spPr/>
        <p:txBody>
          <a:bodyPr/>
          <a:lstStyle/>
          <a:p>
            <a:pPr eaLnBrk="1" hangingPunct="1">
              <a:defRPr/>
            </a:pPr>
            <a:r>
              <a:rPr lang="en-US" altLang="x-none" dirty="0" smtClean="0"/>
              <a:t>Mechanisms used</a:t>
            </a:r>
          </a:p>
        </p:txBody>
      </p:sp>
      <p:graphicFrame>
        <p:nvGraphicFramePr>
          <p:cNvPr id="2" name="Table 1"/>
          <p:cNvGraphicFramePr>
            <a:graphicFrameLocks noGrp="1"/>
          </p:cNvGraphicFramePr>
          <p:nvPr/>
        </p:nvGraphicFramePr>
        <p:xfrm>
          <a:off x="1447800" y="1524000"/>
          <a:ext cx="6934200" cy="4945063"/>
        </p:xfrm>
        <a:graphic>
          <a:graphicData uri="http://schemas.openxmlformats.org/drawingml/2006/table">
            <a:tbl>
              <a:tblPr/>
              <a:tblGrid>
                <a:gridCol w="717550"/>
                <a:gridCol w="2749550"/>
                <a:gridCol w="1155700"/>
                <a:gridCol w="2311400"/>
              </a:tblGrid>
              <a:tr h="569913">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2" tooltip="RSA (algorithm)"/>
                        </a:rPr>
                        <a:t>RSA</a:t>
                      </a:r>
                      <a:r>
                        <a:rPr kumimoji="0" lang="en-US" altLang="x-none" sz="1800" b="1"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a:t>
                      </a:r>
                      <a:r>
                        <a:rPr kumimoji="0" lang="en-US" altLang="x-none" sz="1800" b="1"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3" tooltip="MD5"/>
                        </a:rPr>
                        <a:t>MD5</a:t>
                      </a:r>
                      <a:endParaRPr kumimoji="0" lang="en-US" altLang="x-none" sz="1800" b="1"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1"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x-none" sz="1800" b="1"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Must Not Implement</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FFFF"/>
                    </a:solidFill>
                  </a:tcPr>
                </a:tc>
              </a:tr>
              <a:tr h="538163">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4" tooltip="Digital Signature Algorithm"/>
                        </a:rPr>
                        <a:t>DSA</a:t>
                      </a: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a:t>
                      </a: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5" tooltip="SHA-1"/>
                        </a:rPr>
                        <a:t>SHA-1</a:t>
                      </a:r>
                      <a:endPar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Optional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38163">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RSA/SHA-1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6"/>
                        </a:rPr>
                        <a:t>RFC 3110</a:t>
                      </a:r>
                      <a:endParaRPr kumimoji="0" lang="nl-NL"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Required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38163">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7</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RSASHA1-NSEC3-SHA1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7"/>
                        </a:rPr>
                        <a:t>RFC 5155</a:t>
                      </a:r>
                      <a:endParaRPr kumimoji="0" lang="nl-NL"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Recommended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38163">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r-IN"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RSA/</a:t>
                      </a:r>
                      <a:r>
                        <a:rPr kumimoji="0" lang="mr-IN"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8" tooltip="SHA-2"/>
                        </a:rPr>
                        <a:t>SHA-256</a:t>
                      </a:r>
                      <a:endParaRPr kumimoji="0" lang="mr-IN"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rowSpan="2">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9"/>
                        </a:rPr>
                        <a:t>RFC 5702</a:t>
                      </a:r>
                      <a:endParaRPr kumimoji="0" lang="fi-FI"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Recommended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38163">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mr-IN"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RSA/</a:t>
                      </a:r>
                      <a:r>
                        <a:rPr kumimoji="0" lang="mr-IN"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8" tooltip="SHA-2"/>
                        </a:rPr>
                        <a:t>SHA-512</a:t>
                      </a:r>
                      <a:endParaRPr kumimoji="0" lang="mr-IN"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Recommended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38163">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s-I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12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k-SK"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10" tooltip="GOST"/>
                        </a:rPr>
                        <a:t>GOST</a:t>
                      </a:r>
                      <a:r>
                        <a:rPr kumimoji="0" lang="sk-SK"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 </a:t>
                      </a:r>
                      <a:r>
                        <a:rPr kumimoji="0" lang="sk-SK"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11" tooltip="GOST (hash function)"/>
                        </a:rPr>
                        <a:t>R 34.10-2001</a:t>
                      </a:r>
                      <a:endParaRPr kumimoji="0" lang="sk-SK"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12"/>
                        </a:rPr>
                        <a:t>RFC 5933</a:t>
                      </a:r>
                      <a:endParaRPr kumimoji="0" lang="nl-NL"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Optional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38163">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s-I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13" tooltip="Elliptic Curve DSA"/>
                        </a:rPr>
                        <a:t>ECDSA</a:t>
                      </a: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a:t>
                      </a: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8" tooltip="SHA-2"/>
                        </a:rPr>
                        <a:t>SHA-256</a:t>
                      </a:r>
                      <a:endPar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rowSpan="2">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14"/>
                        </a:rPr>
                        <a:t>RFC 6605</a:t>
                      </a:r>
                      <a:endParaRPr kumimoji="0" lang="de-DE"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Recommended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38163">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14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ECDSA/</a:t>
                      </a: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hlinkClick r:id="rId8" tooltip="SHA-2"/>
                        </a:rPr>
                        <a:t>SHA-384</a:t>
                      </a:r>
                      <a:endPar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c vMerge="1">
                  <a:txBody>
                    <a:bodyPr/>
                    <a:lstStyle/>
                    <a:p>
                      <a:endParaRPr lang="en-US"/>
                    </a:p>
                  </a:txBody>
                  <a:tcPr/>
                </a:tc>
                <a:tc>
                  <a:txBody>
                    <a:bodyPr/>
                    <a:lstStyle>
                      <a:lvl1pPr>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1pPr>
                      <a:lvl2pPr marL="742950" indent="-28575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2pPr>
                      <a:lvl3pPr marL="11430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3pPr>
                      <a:lvl4pPr marL="16002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4pPr>
                      <a:lvl5pPr marL="2057400" indent="-228600">
                        <a:spcBef>
                          <a:spcPts val="800"/>
                        </a:spcBef>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5pPr>
                      <a:lvl6pPr marL="25146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6pPr>
                      <a:lvl7pPr marL="29718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7pPr>
                      <a:lvl8pPr marL="34290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8pPr>
                      <a:lvl9pPr marL="3886200" indent="-228600" eaLnBrk="0" fontAlgn="base" hangingPunct="0">
                        <a:spcBef>
                          <a:spcPts val="800"/>
                        </a:spcBef>
                        <a:spcAft>
                          <a:spcPct val="0"/>
                        </a:spcAft>
                        <a:buSzPct val="100000"/>
                        <a:buFont typeface="Gill Sans" charset="0"/>
                        <a:defRPr sz="2400">
                          <a:solidFill>
                            <a:schemeClr val="tx1"/>
                          </a:solidFill>
                          <a:latin typeface="Gill Sans" charset="0"/>
                          <a:ea typeface="ヒラギノ角ゴ ProN W3" charset="-128"/>
                          <a:cs typeface="ヒラギノ角ゴ ProN W3" charset="-128"/>
                          <a:sym typeface="Gill Sans" charset="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x-none" sz="1800" b="0" i="0" u="none" strike="noStrike" cap="none" normalizeH="0" baseline="0">
                          <a:ln>
                            <a:noFill/>
                          </a:ln>
                          <a:solidFill>
                            <a:schemeClr val="tx1"/>
                          </a:solidFill>
                          <a:effectLst/>
                          <a:latin typeface="Gill Sans" charset="0"/>
                          <a:ea typeface="ヒラギノ角ゴ ProN W3" charset="-128"/>
                          <a:cs typeface="ヒラギノ角ゴ ProN W3" charset="-128"/>
                          <a:sym typeface="Times New Roman" charset="0"/>
                        </a:rPr>
                        <a:t>Recommended</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ph type="title"/>
          </p:nvPr>
        </p:nvSpPr>
        <p:spPr/>
        <p:txBody>
          <a:bodyPr/>
          <a:lstStyle/>
          <a:p>
            <a:pPr eaLnBrk="1" hangingPunct="1">
              <a:defRPr/>
            </a:pPr>
            <a:r>
              <a:rPr lang="en-US" altLang="x-none" dirty="0" smtClean="0"/>
              <a:t>Three new components</a:t>
            </a:r>
          </a:p>
        </p:txBody>
      </p:sp>
      <p:sp>
        <p:nvSpPr>
          <p:cNvPr id="20482" name="Rectangle 2"/>
          <p:cNvSpPr>
            <a:spLocks noGrp="1" noChangeArrowheads="1"/>
          </p:cNvSpPr>
          <p:nvPr>
            <p:ph type="body" idx="1"/>
          </p:nvPr>
        </p:nvSpPr>
        <p:spPr/>
        <p:txBody>
          <a:bodyPr/>
          <a:lstStyle/>
          <a:p>
            <a:pPr eaLnBrk="1" hangingPunct="1">
              <a:defRPr/>
            </a:pPr>
            <a:r>
              <a:rPr lang="en-US" altLang="x-none" smtClean="0"/>
              <a:t>Private Key: kept private and stored locally</a:t>
            </a:r>
          </a:p>
          <a:p>
            <a:pPr eaLnBrk="1" hangingPunct="1">
              <a:defRPr/>
            </a:pPr>
            <a:r>
              <a:rPr lang="en-US" altLang="x-none" smtClean="0"/>
              <a:t>Public Keys: Published in the DNS as a DNSKEY Resource Record</a:t>
            </a:r>
          </a:p>
          <a:p>
            <a:pPr eaLnBrk="1" hangingPunct="1">
              <a:defRPr/>
            </a:pPr>
            <a:r>
              <a:rPr lang="en-US" altLang="x-none" smtClean="0"/>
              <a:t>Signatures: Published in the DNS as a RRSIG Resource Record</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itle &amp; Subtitle">
  <a:themeElements>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Subtitle">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B8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DFFE2"/>
      </a:accent1>
      <a:accent2>
        <a:srgbClr val="333399"/>
      </a:accent2>
      <a:accent3>
        <a:srgbClr val="FFFFFF"/>
      </a:accent3>
      <a:accent4>
        <a:srgbClr val="000000"/>
      </a:accent4>
      <a:accent5>
        <a:srgbClr val="FEFFEE"/>
      </a:accent5>
      <a:accent6>
        <a:srgbClr val="2D2D8A"/>
      </a:accent6>
      <a:hlink>
        <a:srgbClr val="009999"/>
      </a:hlink>
      <a:folHlink>
        <a:srgbClr val="99CC00"/>
      </a:folHlink>
    </a:clrScheme>
    <a:fontScheme name="Title &amp; Bullets">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B8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Blank">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B8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left">
  <a:themeElements>
    <a:clrScheme name="">
      <a:dk1>
        <a:srgbClr val="000000"/>
      </a:dk1>
      <a:lt1>
        <a:srgbClr val="FFFFFF"/>
      </a:lt1>
      <a:dk2>
        <a:srgbClr val="000000"/>
      </a:dk2>
      <a:lt2>
        <a:srgbClr val="000000"/>
      </a:lt2>
      <a:accent1>
        <a:srgbClr val="00B8FF"/>
      </a:accent1>
      <a:accent2>
        <a:srgbClr val="333399"/>
      </a:accent2>
      <a:accent3>
        <a:srgbClr val="FFFFFF"/>
      </a:accent3>
      <a:accent4>
        <a:srgbClr val="000000"/>
      </a:accent4>
      <a:accent5>
        <a:srgbClr val="AAD8FF"/>
      </a:accent5>
      <a:accent6>
        <a:srgbClr val="2D2D8A"/>
      </a:accent6>
      <a:hlink>
        <a:srgbClr val="009999"/>
      </a:hlink>
      <a:folHlink>
        <a:srgbClr val="99CC00"/>
      </a:folHlink>
    </a:clrScheme>
    <a:fontScheme name="left">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spDef>
    <a:lnDef>
      <a:spPr bwMode="auto">
        <a:xfrm>
          <a:off x="0" y="0"/>
          <a:ext cx="1" cy="1"/>
        </a:xfrm>
        <a:custGeom>
          <a:avLst/>
          <a:gdLst/>
          <a:ahLst/>
          <a:cxnLst/>
          <a:rect l="0" t="0" r="0" b="0"/>
          <a:pathLst/>
        </a:custGeom>
        <a:solidFill>
          <a:srgbClr val="00B8FF"/>
        </a:solidFill>
        <a:ln w="127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x-none" sz="2400" b="0" i="0" u="none" strike="noStrike" cap="none" normalizeH="0" baseline="0">
            <a:ln>
              <a:noFill/>
            </a:ln>
            <a:solidFill>
              <a:srgbClr val="000000"/>
            </a:solidFill>
            <a:effectLst/>
            <a:latin typeface="Times New Roman" charset="0"/>
            <a:ea typeface="ヒラギノ明朝 ProN W3" charset="-128"/>
            <a:cs typeface="ヒラギノ明朝 ProN W3" charset="-128"/>
            <a:sym typeface="Times New Roman" charset="0"/>
          </a:defRPr>
        </a:defPPr>
      </a:lstStyle>
    </a:lnDef>
  </a:objectDefaults>
  <a:extraClrSchemeLst>
    <a:extraClrScheme>
      <a:clrScheme name="lef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1244</TotalTime>
  <Pages>0</Pages>
  <Words>2132</Words>
  <Characters>0</Characters>
  <Application>Microsoft Macintosh PowerPoint</Application>
  <PresentationFormat>On-screen Show (4:3)</PresentationFormat>
  <Lines>0</Lines>
  <Paragraphs>421</Paragraphs>
  <Slides>34</Slides>
  <Notes>5</Notes>
  <HiddenSlides>1</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34</vt:i4>
      </vt:variant>
    </vt:vector>
  </HeadingPairs>
  <TitlesOfParts>
    <vt:vector size="55" baseType="lpstr">
      <vt:lpstr>Times New Roman</vt:lpstr>
      <vt:lpstr>ヒラギノ明朝 ProN W3</vt:lpstr>
      <vt:lpstr>Arial</vt:lpstr>
      <vt:lpstr>Gill Sans</vt:lpstr>
      <vt:lpstr>ヒラギノ角ゴ ProN W3</vt:lpstr>
      <vt:lpstr>Royal Pain</vt:lpstr>
      <vt:lpstr>Piracy</vt:lpstr>
      <vt:lpstr>Gill Sans Italic</vt:lpstr>
      <vt:lpstr>Courier New Bold</vt:lpstr>
      <vt:lpstr>ヒラギノ角ゴ ProN W6</vt:lpstr>
      <vt:lpstr>Courier</vt:lpstr>
      <vt:lpstr>Monaco</vt:lpstr>
      <vt:lpstr>Helvetica</vt:lpstr>
      <vt:lpstr>Courier New</vt:lpstr>
      <vt:lpstr>Times</vt:lpstr>
      <vt:lpstr>Wingdings</vt:lpstr>
      <vt:lpstr>Lucida Grande</vt:lpstr>
      <vt:lpstr>Title &amp; Subtitle</vt:lpstr>
      <vt:lpstr>Title &amp; Bullets</vt:lpstr>
      <vt:lpstr>Blank</vt:lpstr>
      <vt:lpstr>left</vt:lpstr>
      <vt:lpstr>CSE 4095</vt:lpstr>
      <vt:lpstr>DNSSEC Mechanisms</vt:lpstr>
      <vt:lpstr>PowerPoint Presentation</vt:lpstr>
      <vt:lpstr>DNSSEC protects all these end-to-end</vt:lpstr>
      <vt:lpstr>What does DNSSEC provide</vt:lpstr>
      <vt:lpstr>PowerPoint Presentation</vt:lpstr>
      <vt:lpstr>Trust and  Confidence</vt:lpstr>
      <vt:lpstr>Mechanisms used</vt:lpstr>
      <vt:lpstr>Three new components</vt:lpstr>
      <vt:lpstr>Signing is done per Zone</vt:lpstr>
      <vt:lpstr>RRs and RRSets</vt:lpstr>
      <vt:lpstr>DNSKEY RDATA</vt:lpstr>
      <vt:lpstr>RRSIG RDATA</vt:lpstr>
      <vt:lpstr>Validate Public Keys</vt:lpstr>
      <vt:lpstr>Delegating Signing Authority</vt:lpstr>
      <vt:lpstr>Locally Secured Zones</vt:lpstr>
      <vt:lpstr>Using the DNS to Distribute Keys</vt:lpstr>
      <vt:lpstr>Delegation Signer (DS)</vt:lpstr>
      <vt:lpstr>DS RDATA</vt:lpstr>
      <vt:lpstr>Key Problem</vt:lpstr>
      <vt:lpstr>More Than One Key: KSK and ZSK</vt:lpstr>
      <vt:lpstr>The Important Considerations</vt:lpstr>
      <vt:lpstr>Initial Key Exchange</vt:lpstr>
      <vt:lpstr>Walking the Chain of Trust</vt:lpstr>
      <vt:lpstr>Chain of Trust Verification, Summary</vt:lpstr>
      <vt:lpstr>Where are we</vt:lpstr>
      <vt:lpstr>Offline Signing and Denial of Existence</vt:lpstr>
      <vt:lpstr>NSEC RDATA</vt:lpstr>
      <vt:lpstr>NSEC Records</vt:lpstr>
      <vt:lpstr>NSEC Walk</vt:lpstr>
      <vt:lpstr>NSEC3</vt:lpstr>
      <vt:lpstr>New Resource Records</vt:lpstr>
      <vt:lpstr>Other Keys in the DNS</vt:lpstr>
      <vt:lpstr>DNS Sec Deployment</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An introduction to DNSSEC</dc:title>
  <dc:subject/>
  <dc:creator/>
  <cp:keywords/>
  <dc:description/>
  <cp:lastModifiedBy>Fuller, Benjamin</cp:lastModifiedBy>
  <cp:revision>29</cp:revision>
  <dcterms:modified xsi:type="dcterms:W3CDTF">2017-05-02T18:19:49Z</dcterms:modified>
</cp:coreProperties>
</file>