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91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2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9B2B2-5BE7-F34C-98F8-39E3AA369BEB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66253-5E2C-7346-94C8-0D17DC87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2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755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74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748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99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206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7295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9385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6794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298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262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793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5146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3078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3311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908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099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2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4260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117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1666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0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991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846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138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868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310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987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07C2F-471E-490C-BDD8-C36E981F2157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80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8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3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7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5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2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5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4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84E9F-0203-2245-B64D-948056AB58FE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34A6-D7FE-7F44-BE75-B7938B92F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Legality_of_bitcoin_by_country" TargetMode="Externa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hyperlink" Target="http://motherboard.vice.com/blog/this-pizza-is-worth-750000" TargetMode="External"/><Relationship Id="rId20" Type="http://schemas.openxmlformats.org/officeDocument/2006/relationships/hyperlink" Target="http://arstechnica.com/tech-policy/2013/10/how-the-feds-took-down-the-dread-pirate-roberts/" TargetMode="External"/><Relationship Id="rId21" Type="http://schemas.openxmlformats.org/officeDocument/2006/relationships/hyperlink" Target="http://pando.com/2014/01/02/with-130m-of-bitcoin-wealth-and-plans-to-sell-the-fbi-could-rattle-the-virtual-currency-cage" TargetMode="External"/><Relationship Id="rId22" Type="http://schemas.openxmlformats.org/officeDocument/2006/relationships/hyperlink" Target="https://en.bitcoin.it/wiki/Common_Vulnerabilities_and_Exposures#CVE-2010-5139" TargetMode="External"/><Relationship Id="rId23" Type="http://schemas.openxmlformats.org/officeDocument/2006/relationships/hyperlink" Target="https://bitcoin.org/en/alert/2013-03-11-chain-fork" TargetMode="External"/><Relationship Id="rId24" Type="http://schemas.openxmlformats.org/officeDocument/2006/relationships/hyperlink" Target="https://blockchain.info/tx-index/3618498/4005d6bea3a93fb72f006d23e2685b85069d270cb57d15f0c057ef2d5e3f78" TargetMode="External"/><Relationship Id="rId25" Type="http://schemas.openxmlformats.org/officeDocument/2006/relationships/hyperlink" Target="https://bitcointalk.org/index.php?topic=67634.0" TargetMode="External"/><Relationship Id="rId26" Type="http://schemas.openxmlformats.org/officeDocument/2006/relationships/hyperlink" Target="http://www.links.org/files/decentralised-currencies.pdf" TargetMode="External"/><Relationship Id="rId10" Type="http://schemas.openxmlformats.org/officeDocument/2006/relationships/hyperlink" Target="https://twitter.com/lilyallen/statuses/419942070770741249" TargetMode="External"/><Relationship Id="rId11" Type="http://schemas.openxmlformats.org/officeDocument/2006/relationships/hyperlink" Target="http://eprint.iacr.org/2013/734" TargetMode="External"/><Relationship Id="rId12" Type="http://schemas.openxmlformats.org/officeDocument/2006/relationships/hyperlink" Target="http://cseweb.ucsd.edu/~smeiklejohn/files/imc13.pdf" TargetMode="External"/><Relationship Id="rId13" Type="http://schemas.openxmlformats.org/officeDocument/2006/relationships/hyperlink" Target="http://eprint.iacr.org/2012/584" TargetMode="External"/><Relationship Id="rId14" Type="http://schemas.openxmlformats.org/officeDocument/2006/relationships/hyperlink" Target="http://zerocoin.org/" TargetMode="External"/><Relationship Id="rId15" Type="http://schemas.openxmlformats.org/officeDocument/2006/relationships/hyperlink" Target="http://www.blockchain.info/" TargetMode="External"/><Relationship Id="rId16" Type="http://schemas.openxmlformats.org/officeDocument/2006/relationships/hyperlink" Target="http://www.coinwarz.com/cryptocurrency" TargetMode="External"/><Relationship Id="rId17" Type="http://schemas.openxmlformats.org/officeDocument/2006/relationships/hyperlink" Target="http://nymag.com/daily/intelligencer/2013/12/bloomberg-anchors-christmas-bitcoin-gets-stolen.html" TargetMode="External"/><Relationship Id="rId18" Type="http://schemas.openxmlformats.org/officeDocument/2006/relationships/hyperlink" Target="http://www.forbes.com/sites/andygreenberg/2010/12/07/visa-mastercard-move-to-choke-wikileaks/" TargetMode="External"/><Relationship Id="rId19" Type="http://schemas.openxmlformats.org/officeDocument/2006/relationships/hyperlink" Target="http://exitevent.com/privacy-tor-btc-and-what-the-silk-road-crackdown-means-to-you-131112.as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s://services.brics.dk/java/courseadmin/crypto/" TargetMode="External"/><Relationship Id="rId4" Type="http://schemas.openxmlformats.org/officeDocument/2006/relationships/hyperlink" Target="https://services.brics.dk/java/courseadmin/cpt" TargetMode="External"/><Relationship Id="rId5" Type="http://schemas.openxmlformats.org/officeDocument/2006/relationships/hyperlink" Target="https://services.brics.dk/java/courseadmin/CryCom" TargetMode="External"/><Relationship Id="rId6" Type="http://schemas.openxmlformats.org/officeDocument/2006/relationships/hyperlink" Target="http://cryptome.org/jya/digicrash.htm" TargetMode="External"/><Relationship Id="rId7" Type="http://schemas.openxmlformats.org/officeDocument/2006/relationships/hyperlink" Target="http://article.gmane.org/gmane.comp.encryption.general/12588/" TargetMode="External"/><Relationship Id="rId8" Type="http://schemas.openxmlformats.org/officeDocument/2006/relationships/hyperlink" Target="http://www.mail-archive.com/cryptography@metzdowd.com/msg1014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4095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21 </a:t>
            </a:r>
            <a:r>
              <a:rPr lang="mr-IN" dirty="0" smtClean="0"/>
              <a:t>–</a:t>
            </a:r>
            <a:r>
              <a:rPr lang="en-US" dirty="0" smtClean="0"/>
              <a:t> Bitcoin Digital Money and Currency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8225" y="6493267"/>
            <a:ext cx="356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adapted from Claudio </a:t>
            </a:r>
            <a:r>
              <a:rPr lang="en-US" dirty="0" err="1" smtClean="0"/>
              <a:t>Orlandi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788345" y="2651282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ctangle 32"/>
          <p:cNvSpPr/>
          <p:nvPr/>
        </p:nvSpPr>
        <p:spPr>
          <a:xfrm>
            <a:off x="9458852" y="2879370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7</a:t>
            </a:r>
            <a:r>
              <a:rPr lang="en-US" dirty="0"/>
              <a:t>=(P</a:t>
            </a:r>
            <a:r>
              <a:rPr lang="en-US" baseline="-25000" dirty="0"/>
              <a:t>3</a:t>
            </a:r>
            <a:r>
              <a:rPr lang="en-US" dirty="0"/>
              <a:t>, i</a:t>
            </a:r>
            <a:r>
              <a:rPr lang="en-US" baseline="-25000" dirty="0"/>
              <a:t>7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20" name="Oval 19"/>
          <p:cNvSpPr/>
          <p:nvPr/>
        </p:nvSpPr>
        <p:spPr>
          <a:xfrm>
            <a:off x="7176120" y="2651282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ctangle 20"/>
          <p:cNvSpPr/>
          <p:nvPr/>
        </p:nvSpPr>
        <p:spPr>
          <a:xfrm>
            <a:off x="7846627" y="2879370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6</a:t>
            </a:r>
            <a:r>
              <a:rPr lang="en-US" dirty="0"/>
              <a:t>=(P</a:t>
            </a:r>
            <a:r>
              <a:rPr lang="en-US" baseline="-25000" dirty="0"/>
              <a:t>3</a:t>
            </a:r>
            <a:r>
              <a:rPr lang="en-US" dirty="0"/>
              <a:t>, i</a:t>
            </a:r>
            <a:r>
              <a:rPr lang="en-US" baseline="-25000" dirty="0"/>
              <a:t>6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24" name="Oval 23"/>
          <p:cNvSpPr/>
          <p:nvPr/>
        </p:nvSpPr>
        <p:spPr>
          <a:xfrm>
            <a:off x="7176120" y="3861048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ctangle 24"/>
          <p:cNvSpPr/>
          <p:nvPr/>
        </p:nvSpPr>
        <p:spPr>
          <a:xfrm>
            <a:off x="7846627" y="4089136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5</a:t>
            </a:r>
            <a:r>
              <a:rPr lang="en-US" dirty="0"/>
              <a:t>=(P</a:t>
            </a:r>
            <a:r>
              <a:rPr lang="en-US" baseline="-25000" dirty="0"/>
              <a:t>5</a:t>
            </a:r>
            <a:r>
              <a:rPr lang="en-US" dirty="0"/>
              <a:t>, i</a:t>
            </a:r>
            <a:r>
              <a:rPr lang="en-US" baseline="-25000" dirty="0"/>
              <a:t>5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22" name="Oval 21"/>
          <p:cNvSpPr/>
          <p:nvPr/>
        </p:nvSpPr>
        <p:spPr>
          <a:xfrm rot="2599037">
            <a:off x="5448366" y="3355817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 rot="19545665">
            <a:off x="5439853" y="2908326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3834103" y="3067342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217627" y="3077493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1647103" y="3295430"/>
            <a:ext cx="100811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x</a:t>
            </a:r>
            <a:r>
              <a:rPr lang="en-US" sz="1600" baseline="-25000" dirty="0"/>
              <a:t>0</a:t>
            </a:r>
            <a:r>
              <a:rPr lang="en-US" sz="1600" dirty="0"/>
              <a:t>=Start!</a:t>
            </a:r>
            <a:endParaRPr lang="da-DK" sz="1600" dirty="0"/>
          </a:p>
        </p:txBody>
      </p:sp>
      <p:sp>
        <p:nvSpPr>
          <p:cNvPr id="14" name="Rectangle 13"/>
          <p:cNvSpPr/>
          <p:nvPr/>
        </p:nvSpPr>
        <p:spPr>
          <a:xfrm>
            <a:off x="2871239" y="3295430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=(P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15" name="Rectangle 14"/>
          <p:cNvSpPr/>
          <p:nvPr/>
        </p:nvSpPr>
        <p:spPr>
          <a:xfrm>
            <a:off x="4504610" y="3295430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=(P</a:t>
            </a:r>
            <a:r>
              <a:rPr lang="en-US" baseline="-25000" dirty="0"/>
              <a:t>2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16" name="Rectangle 15"/>
          <p:cNvSpPr/>
          <p:nvPr/>
        </p:nvSpPr>
        <p:spPr>
          <a:xfrm>
            <a:off x="6260843" y="2887322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=(P</a:t>
            </a:r>
            <a:r>
              <a:rPr lang="en-US" baseline="-25000" dirty="0"/>
              <a:t>3</a:t>
            </a:r>
            <a:r>
              <a:rPr lang="en-US" dirty="0"/>
              <a:t>, i</a:t>
            </a:r>
            <a:r>
              <a:rPr lang="en-US" baseline="-25000" dirty="0"/>
              <a:t>3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18" name="Rectangle 17"/>
          <p:cNvSpPr/>
          <p:nvPr/>
        </p:nvSpPr>
        <p:spPr>
          <a:xfrm>
            <a:off x="6280707" y="4077072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  <a:r>
              <a:rPr lang="en-US" dirty="0"/>
              <a:t>=(P</a:t>
            </a:r>
            <a:r>
              <a:rPr lang="en-US" baseline="-25000" dirty="0"/>
              <a:t>4</a:t>
            </a:r>
            <a:r>
              <a:rPr lang="en-US" dirty="0"/>
              <a:t>, i</a:t>
            </a:r>
            <a:r>
              <a:rPr lang="en-US" baseline="-25000" dirty="0"/>
              <a:t>4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27" name="Multiply 26"/>
          <p:cNvSpPr/>
          <p:nvPr/>
        </p:nvSpPr>
        <p:spPr>
          <a:xfrm>
            <a:off x="6168009" y="2278490"/>
            <a:ext cx="1480851" cy="1582558"/>
          </a:xfrm>
          <a:prstGeom prst="mathMultiply">
            <a:avLst>
              <a:gd name="adj1" fmla="val 12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8" name="Group 27"/>
          <p:cNvGrpSpPr/>
          <p:nvPr/>
        </p:nvGrpSpPr>
        <p:grpSpPr>
          <a:xfrm>
            <a:off x="9117210" y="518034"/>
            <a:ext cx="1083246" cy="1182775"/>
            <a:chOff x="7593210" y="518033"/>
            <a:chExt cx="1083246" cy="1182775"/>
          </a:xfrm>
        </p:grpSpPr>
        <p:pic>
          <p:nvPicPr>
            <p:cNvPr id="2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/>
          </p:nvSpPr>
          <p:spPr>
            <a:xfrm>
              <a:off x="7593210" y="1022089"/>
              <a:ext cx="1083246" cy="678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/>
              <a:t>create </a:t>
            </a:r>
            <a:r>
              <a:rPr lang="en-US" b="0" dirty="0" smtClean="0"/>
              <a:t>money</a:t>
            </a:r>
            <a:endParaRPr lang="da-DK" dirty="0"/>
          </a:p>
        </p:txBody>
      </p:sp>
      <p:sp>
        <p:nvSpPr>
          <p:cNvPr id="34" name="Multiply 33"/>
          <p:cNvSpPr/>
          <p:nvPr/>
        </p:nvSpPr>
        <p:spPr>
          <a:xfrm>
            <a:off x="6235891" y="3494680"/>
            <a:ext cx="1480851" cy="1582558"/>
          </a:xfrm>
          <a:prstGeom prst="mathMultiply">
            <a:avLst>
              <a:gd name="adj1" fmla="val 12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Multiply 34"/>
          <p:cNvSpPr/>
          <p:nvPr/>
        </p:nvSpPr>
        <p:spPr>
          <a:xfrm>
            <a:off x="7671925" y="3475450"/>
            <a:ext cx="1480851" cy="1582558"/>
          </a:xfrm>
          <a:prstGeom prst="mathMultiply">
            <a:avLst>
              <a:gd name="adj1" fmla="val 12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Rounded Rectangle 35"/>
          <p:cNvSpPr/>
          <p:nvPr/>
        </p:nvSpPr>
        <p:spPr>
          <a:xfrm>
            <a:off x="1363418" y="5233332"/>
            <a:ext cx="4655269" cy="949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longest current chain is the one that should be worked on, can have small forks but should </a:t>
            </a:r>
            <a:r>
              <a:rPr lang="en-US" sz="2000" smtClean="0"/>
              <a:t>get winner eventually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452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 animBg="1"/>
      <p:bldP spid="20" grpId="0" animBg="1"/>
      <p:bldP spid="21" grpId="0" animBg="1"/>
      <p:bldP spid="24" grpId="0" animBg="1"/>
      <p:bldP spid="25" grpId="0" animBg="1"/>
      <p:bldP spid="22" grpId="0" animBg="1"/>
      <p:bldP spid="10" grpId="0" animBg="1"/>
      <p:bldP spid="16" grpId="0" animBg="1"/>
      <p:bldP spid="18" grpId="0" animBg="1"/>
      <p:bldP spid="27" grpId="0" animBg="1"/>
      <p:bldP spid="27" grpId="1" animBg="1"/>
      <p:bldP spid="34" grpId="0" animBg="1"/>
      <p:bldP spid="35" grpId="0" animBg="1"/>
      <p:bldP spid="3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/>
              <a:t>create </a:t>
            </a:r>
            <a:r>
              <a:rPr lang="en-US" b="0" dirty="0"/>
              <a:t>money</a:t>
            </a:r>
            <a:endParaRPr lang="da-DK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991544" y="1844825"/>
            <a:ext cx="8219256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Recap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Solve the next puzzle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get a coin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To “</a:t>
            </a:r>
            <a:r>
              <a:rPr lang="en-US" b="1" dirty="0"/>
              <a:t>solve”</a:t>
            </a:r>
            <a:r>
              <a:rPr lang="en-US" dirty="0"/>
              <a:t> puzzle </a:t>
            </a:r>
            <a:r>
              <a:rPr lang="en-US" dirty="0" err="1"/>
              <a:t>i</a:t>
            </a:r>
            <a:r>
              <a:rPr lang="en-US" dirty="0"/>
              <a:t> find x</a:t>
            </a:r>
            <a:r>
              <a:rPr lang="en-US" baseline="-25000" dirty="0"/>
              <a:t>i  </a:t>
            </a:r>
            <a:r>
              <a:rPr lang="en-US" dirty="0"/>
              <a:t>s.t  H(x</a:t>
            </a:r>
            <a:r>
              <a:rPr lang="en-US" baseline="-25000" dirty="0"/>
              <a:t>i-1</a:t>
            </a:r>
            <a:r>
              <a:rPr lang="en-US" dirty="0"/>
              <a:t>,x</a:t>
            </a:r>
            <a:r>
              <a:rPr lang="en-US" baseline="-25000" dirty="0"/>
              <a:t>i</a:t>
            </a:r>
            <a:r>
              <a:rPr lang="en-US" dirty="0"/>
              <a:t>)=0</a:t>
            </a:r>
            <a:r>
              <a:rPr lang="en-US" baseline="30000" dirty="0"/>
              <a:t>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longest chain defines “</a:t>
            </a:r>
            <a:r>
              <a:rPr lang="en-US" b="1" dirty="0"/>
              <a:t>next puzzle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name in block x</a:t>
            </a:r>
            <a:r>
              <a:rPr lang="en-US" baseline="-25000" dirty="0"/>
              <a:t>i</a:t>
            </a:r>
            <a:r>
              <a:rPr lang="en-US" dirty="0"/>
              <a:t> “</a:t>
            </a:r>
            <a:r>
              <a:rPr lang="en-US" b="1" dirty="0"/>
              <a:t>gets</a:t>
            </a:r>
            <a:r>
              <a:rPr lang="en-US" dirty="0"/>
              <a:t>” coin </a:t>
            </a:r>
            <a:r>
              <a:rPr lang="en-US" dirty="0" err="1"/>
              <a:t>i</a:t>
            </a:r>
            <a:r>
              <a:rPr lang="en-US" dirty="0"/>
              <a:t>.</a:t>
            </a:r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9117210" y="518034"/>
            <a:ext cx="1083246" cy="1182775"/>
            <a:chOff x="7593210" y="518033"/>
            <a:chExt cx="1083246" cy="1182775"/>
          </a:xfrm>
        </p:grpSpPr>
        <p:pic>
          <p:nvPicPr>
            <p:cNvPr id="6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7593210" y="1022089"/>
              <a:ext cx="1083246" cy="678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55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Part 0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a little history</a:t>
            </a:r>
          </a:p>
          <a:p>
            <a:endParaRPr lang="en-US" dirty="0" smtClean="0"/>
          </a:p>
          <a:p>
            <a:r>
              <a:rPr lang="en-US" b="1" dirty="0" smtClean="0"/>
              <a:t>Part 1</a:t>
            </a:r>
            <a:r>
              <a:rPr lang="en-US" dirty="0" smtClean="0"/>
              <a:t>: </a:t>
            </a:r>
            <a:r>
              <a:rPr lang="en-US" dirty="0" err="1" smtClean="0"/>
              <a:t>TheoryCoin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create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transfer</a:t>
            </a:r>
            <a:r>
              <a:rPr lang="en-US" dirty="0" smtClean="0"/>
              <a:t> coins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store</a:t>
            </a:r>
            <a:r>
              <a:rPr lang="en-US" dirty="0" smtClean="0"/>
              <a:t> coins</a:t>
            </a:r>
          </a:p>
          <a:p>
            <a:endParaRPr lang="en-US" dirty="0" smtClean="0"/>
          </a:p>
          <a:p>
            <a:r>
              <a:rPr lang="en-US" b="1" dirty="0" smtClean="0"/>
              <a:t>Part 2</a:t>
            </a:r>
            <a:r>
              <a:rPr lang="en-US" dirty="0" smtClean="0"/>
              <a:t>: diff(        ,        )</a:t>
            </a:r>
          </a:p>
          <a:p>
            <a:endParaRPr lang="en-US" dirty="0" smtClean="0"/>
          </a:p>
          <a:p>
            <a:r>
              <a:rPr lang="en-US" b="1" dirty="0" smtClean="0"/>
              <a:t>Part 3</a:t>
            </a:r>
            <a:r>
              <a:rPr lang="en-US" dirty="0" smtClean="0"/>
              <a:t>: Problems and issues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525" y="1340769"/>
            <a:ext cx="1516600" cy="11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239" y="4475278"/>
            <a:ext cx="647314" cy="6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4" y="5013176"/>
            <a:ext cx="1508149" cy="150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456040" y="2487036"/>
            <a:ext cx="1083246" cy="963613"/>
            <a:chOff x="7593210" y="518033"/>
            <a:chExt cx="1083246" cy="963613"/>
          </a:xfrm>
        </p:grpSpPr>
        <p:pic>
          <p:nvPicPr>
            <p:cNvPr id="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593210" y="1022089"/>
              <a:ext cx="1083246" cy="2938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43" y="4469136"/>
            <a:ext cx="864096" cy="82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104112" y="2991092"/>
            <a:ext cx="1769668" cy="963613"/>
            <a:chOff x="5724128" y="3284984"/>
            <a:chExt cx="1512168" cy="823400"/>
          </a:xfrm>
        </p:grpSpPr>
        <p:sp>
          <p:nvSpPr>
            <p:cNvPr id="4" name="Right Arrow 3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3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8979142" y="3429000"/>
            <a:ext cx="1293322" cy="1035622"/>
            <a:chOff x="7383134" y="3717031"/>
            <a:chExt cx="1293322" cy="1035622"/>
          </a:xfrm>
        </p:grpSpPr>
        <p:pic>
          <p:nvPicPr>
            <p:cNvPr id="16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134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83134" y="3717031"/>
              <a:ext cx="1293322" cy="96361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8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3209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 20"/>
          <p:cNvSpPr/>
          <p:nvPr/>
        </p:nvSpPr>
        <p:spPr>
          <a:xfrm>
            <a:off x="6312025" y="1124744"/>
            <a:ext cx="4104455" cy="1362292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ctangle 21"/>
          <p:cNvSpPr/>
          <p:nvPr/>
        </p:nvSpPr>
        <p:spPr>
          <a:xfrm>
            <a:off x="6242026" y="2276355"/>
            <a:ext cx="1297261" cy="909881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23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 smtClean="0"/>
              <a:t>transfer </a:t>
            </a:r>
            <a:r>
              <a:rPr lang="en-US" b="0" dirty="0"/>
              <a:t>money</a:t>
            </a:r>
            <a:endParaRPr lang="da-DK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7921" y="1700810"/>
            <a:ext cx="8486551" cy="23042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(Digital) Signatures</a:t>
            </a:r>
          </a:p>
          <a:p>
            <a:pPr lvl="1"/>
            <a:r>
              <a:rPr lang="en-US" dirty="0" smtClean="0"/>
              <a:t>Only you can sign</a:t>
            </a:r>
          </a:p>
          <a:p>
            <a:pPr lvl="1"/>
            <a:r>
              <a:rPr lang="en-US" dirty="0" smtClean="0"/>
              <a:t>Everyone can verify</a:t>
            </a:r>
          </a:p>
          <a:p>
            <a:pPr lvl="1"/>
            <a:r>
              <a:rPr lang="en-US" dirty="0" smtClean="0"/>
              <a:t>You cannot deny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8721819" y="340803"/>
            <a:ext cx="1769668" cy="963613"/>
            <a:chOff x="5724128" y="3284984"/>
            <a:chExt cx="1512168" cy="823400"/>
          </a:xfrm>
        </p:grpSpPr>
        <p:sp>
          <p:nvSpPr>
            <p:cNvPr id="6" name="Right Arrow 5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7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2" name="Picture 2" descr="\\ad.nfit.au.dk\NFDFS\Users\orlandi\Desktop\BLANK CHEQU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94" y="3861049"/>
            <a:ext cx="6514251" cy="295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08587" y="4702132"/>
            <a:ext cx="40430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Segoe Print" panose="02000600000000000000" pitchFamily="2" charset="0"/>
              </a:rPr>
              <a:t>Give coin 3 to Jesper</a:t>
            </a:r>
            <a:endParaRPr lang="da-DK" sz="28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2862" y="5661249"/>
            <a:ext cx="22733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solidFill>
                  <a:srgbClr val="C00000"/>
                </a:solidFill>
                <a:latin typeface="Segoe Print" panose="02000600000000000000" pitchFamily="2" charset="0"/>
              </a:rPr>
              <a:t>Claudio</a:t>
            </a:r>
            <a:endParaRPr lang="da-DK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5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/>
              <a:t>transfer </a:t>
            </a:r>
            <a:r>
              <a:rPr lang="en-US" b="0" dirty="0"/>
              <a:t>money</a:t>
            </a:r>
            <a:endParaRPr lang="da-DK" dirty="0"/>
          </a:p>
        </p:txBody>
      </p:sp>
      <p:grpSp>
        <p:nvGrpSpPr>
          <p:cNvPr id="5" name="Group 4"/>
          <p:cNvGrpSpPr/>
          <p:nvPr/>
        </p:nvGrpSpPr>
        <p:grpSpPr>
          <a:xfrm>
            <a:off x="8721819" y="340803"/>
            <a:ext cx="1769668" cy="963613"/>
            <a:chOff x="5724128" y="3284984"/>
            <a:chExt cx="1512168" cy="823400"/>
          </a:xfrm>
        </p:grpSpPr>
        <p:sp>
          <p:nvSpPr>
            <p:cNvPr id="6" name="Right Arrow 5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7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221991" y="2519656"/>
            <a:ext cx="1440160" cy="83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Gen</a:t>
            </a:r>
            <a:endParaRPr lang="da-DK" sz="2400" dirty="0"/>
          </a:p>
        </p:txBody>
      </p:sp>
      <p:sp>
        <p:nvSpPr>
          <p:cNvPr id="11" name="Rectangle 10"/>
          <p:cNvSpPr/>
          <p:nvPr/>
        </p:nvSpPr>
        <p:spPr>
          <a:xfrm>
            <a:off x="3037916" y="4103832"/>
            <a:ext cx="1440160" cy="83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Sign</a:t>
            </a:r>
            <a:endParaRPr lang="da-DK" sz="2400" dirty="0"/>
          </a:p>
        </p:txBody>
      </p:sp>
      <p:sp>
        <p:nvSpPr>
          <p:cNvPr id="12" name="Rectangle 11"/>
          <p:cNvSpPr/>
          <p:nvPr/>
        </p:nvSpPr>
        <p:spPr>
          <a:xfrm>
            <a:off x="7348697" y="4103831"/>
            <a:ext cx="1440160" cy="83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Verify</a:t>
            </a:r>
            <a:endParaRPr lang="da-DK" sz="2400" dirty="0"/>
          </a:p>
        </p:txBody>
      </p:sp>
      <p:cxnSp>
        <p:nvCxnSpPr>
          <p:cNvPr id="19" name="Straight Arrow Connector 18"/>
          <p:cNvCxnSpPr>
            <a:endCxn id="11" idx="1"/>
          </p:cNvCxnSpPr>
          <p:nvPr/>
        </p:nvCxnSpPr>
        <p:spPr>
          <a:xfrm>
            <a:off x="1524000" y="4522498"/>
            <a:ext cx="1513916" cy="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1"/>
          </p:cNvCxnSpPr>
          <p:nvPr/>
        </p:nvCxnSpPr>
        <p:spPr>
          <a:xfrm flipV="1">
            <a:off x="4478077" y="4522500"/>
            <a:ext cx="2870621" cy="133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788858" y="4522498"/>
            <a:ext cx="1879143" cy="133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20557" y="3959816"/>
            <a:ext cx="997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message</a:t>
            </a:r>
            <a:endParaRPr lang="da-DK" dirty="0"/>
          </a:p>
        </p:txBody>
      </p:sp>
      <p:sp>
        <p:nvSpPr>
          <p:cNvPr id="24" name="TextBox 23"/>
          <p:cNvSpPr txBox="1"/>
          <p:nvPr/>
        </p:nvSpPr>
        <p:spPr>
          <a:xfrm>
            <a:off x="4766108" y="3996739"/>
            <a:ext cx="19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message, signature</a:t>
            </a:r>
            <a:endParaRPr lang="da-DK" dirty="0"/>
          </a:p>
        </p:txBody>
      </p:sp>
      <p:sp>
        <p:nvSpPr>
          <p:cNvPr id="25" name="TextBox 24"/>
          <p:cNvSpPr txBox="1"/>
          <p:nvPr/>
        </p:nvSpPr>
        <p:spPr>
          <a:xfrm>
            <a:off x="8788858" y="3996739"/>
            <a:ext cx="143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accept/reject</a:t>
            </a:r>
            <a:endParaRPr lang="da-DK" dirty="0"/>
          </a:p>
        </p:txBody>
      </p:sp>
      <p:cxnSp>
        <p:nvCxnSpPr>
          <p:cNvPr id="27" name="Straight Arrow Connector 26"/>
          <p:cNvCxnSpPr>
            <a:stCxn id="3" idx="1"/>
            <a:endCxn id="11" idx="0"/>
          </p:cNvCxnSpPr>
          <p:nvPr/>
        </p:nvCxnSpPr>
        <p:spPr>
          <a:xfrm flipH="1">
            <a:off x="3757997" y="2938325"/>
            <a:ext cx="1463995" cy="11655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" idx="3"/>
            <a:endCxn id="12" idx="0"/>
          </p:cNvCxnSpPr>
          <p:nvPr/>
        </p:nvCxnSpPr>
        <p:spPr>
          <a:xfrm>
            <a:off x="6662151" y="2938324"/>
            <a:ext cx="1406626" cy="11655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95601" y="3244334"/>
            <a:ext cx="114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secret key</a:t>
            </a:r>
            <a:endParaRPr lang="da-DK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681506" y="3244334"/>
            <a:ext cx="1143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public key</a:t>
            </a:r>
            <a:endParaRPr lang="da-DK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04112" y="2679304"/>
            <a:ext cx="2309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“Your username”</a:t>
            </a:r>
            <a:endParaRPr lang="da-DK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69036" y="2679304"/>
            <a:ext cx="2116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“Your pin code”</a:t>
            </a:r>
            <a:endParaRPr lang="da-DK" sz="2400" i="1" dirty="0"/>
          </a:p>
        </p:txBody>
      </p:sp>
    </p:spTree>
    <p:extLst>
      <p:ext uri="{BB962C8B-B14F-4D97-AF65-F5344CB8AC3E}">
        <p14:creationId xmlns:p14="http://schemas.microsoft.com/office/powerpoint/2010/main" val="29485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703512" y="3645024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3</a:t>
            </a:r>
            <a:endParaRPr lang="da-DK" sz="3600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5081061" y="3645024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1</a:t>
            </a:r>
            <a:endParaRPr lang="da-DK" sz="3600" baseline="-25000" dirty="0"/>
          </a:p>
        </p:txBody>
      </p:sp>
      <p:sp>
        <p:nvSpPr>
          <p:cNvPr id="21" name="Rectangular Callout 20"/>
          <p:cNvSpPr/>
          <p:nvPr/>
        </p:nvSpPr>
        <p:spPr>
          <a:xfrm>
            <a:off x="1559497" y="2215022"/>
            <a:ext cx="4680519" cy="1141970"/>
          </a:xfrm>
          <a:prstGeom prst="wedgeRectCallout">
            <a:avLst>
              <a:gd name="adj1" fmla="val -3250"/>
              <a:gd name="adj2" fmla="val 873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m=“P3 gives coin 3 to P1”</a:t>
            </a:r>
          </a:p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s=Sig(sk3,m)</a:t>
            </a:r>
            <a:endParaRPr lang="da-DK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6600056" y="1556793"/>
            <a:ext cx="3923928" cy="2686545"/>
          </a:xfrm>
          <a:prstGeom prst="wedgeRectCallout">
            <a:avLst>
              <a:gd name="adj1" fmla="val -53627"/>
              <a:gd name="adj2" fmla="val 5928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b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Ver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(pk3,m,s) = accept</a:t>
            </a:r>
          </a:p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P3 owns coin 3</a:t>
            </a:r>
          </a:p>
          <a:p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hen</a:t>
            </a:r>
            <a:b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return accept</a:t>
            </a:r>
            <a:endParaRPr lang="da-DK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 smtClean="0"/>
              <a:t>transfer </a:t>
            </a:r>
            <a:r>
              <a:rPr lang="en-US" b="0" dirty="0"/>
              <a:t>money</a:t>
            </a:r>
            <a:endParaRPr lang="da-DK" dirty="0"/>
          </a:p>
        </p:txBody>
      </p:sp>
      <p:grpSp>
        <p:nvGrpSpPr>
          <p:cNvPr id="24" name="Group 23"/>
          <p:cNvGrpSpPr/>
          <p:nvPr/>
        </p:nvGrpSpPr>
        <p:grpSpPr>
          <a:xfrm>
            <a:off x="3215680" y="3905548"/>
            <a:ext cx="1769668" cy="963613"/>
            <a:chOff x="5724128" y="3284984"/>
            <a:chExt cx="1512168" cy="823400"/>
          </a:xfrm>
        </p:grpSpPr>
        <p:sp>
          <p:nvSpPr>
            <p:cNvPr id="25" name="Right Arrow 24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26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218" name="Picture 2" descr="\\ad.nfit.au.dk\NFDFS\Users\orlandi\Desktop\Picture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251" y="5661248"/>
            <a:ext cx="537320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8721819" y="340803"/>
            <a:ext cx="1769668" cy="963613"/>
            <a:chOff x="5724128" y="3284984"/>
            <a:chExt cx="1512168" cy="823400"/>
          </a:xfrm>
        </p:grpSpPr>
        <p:sp>
          <p:nvSpPr>
            <p:cNvPr id="32" name="Right Arrow 31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33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9216" name="Straight Arrow Connector 9215"/>
          <p:cNvCxnSpPr/>
          <p:nvPr/>
        </p:nvCxnSpPr>
        <p:spPr>
          <a:xfrm>
            <a:off x="8472264" y="3284984"/>
            <a:ext cx="792088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2564343" y="3355129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3</a:t>
            </a:r>
            <a:endParaRPr lang="da-DK" sz="3600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5519936" y="2060848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1</a:t>
            </a:r>
            <a:endParaRPr lang="da-DK" sz="36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5518188" y="5157192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2</a:t>
            </a:r>
            <a:endParaRPr lang="da-DK" sz="3600" baseline="-250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960096" y="2708918"/>
            <a:ext cx="1513916" cy="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176121" y="2239053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endParaRPr lang="da-DK" dirty="0"/>
          </a:p>
        </p:txBody>
      </p:sp>
      <p:sp>
        <p:nvSpPr>
          <p:cNvPr id="27" name="Rectangle 26"/>
          <p:cNvSpPr/>
          <p:nvPr/>
        </p:nvSpPr>
        <p:spPr>
          <a:xfrm>
            <a:off x="7176121" y="537321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endParaRPr lang="da-DK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030356" y="5849811"/>
            <a:ext cx="1513916" cy="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 smtClean="0"/>
              <a:t>transfer </a:t>
            </a:r>
            <a:r>
              <a:rPr lang="en-US" b="0" dirty="0"/>
              <a:t>money</a:t>
            </a:r>
            <a:endParaRPr lang="da-DK" dirty="0"/>
          </a:p>
        </p:txBody>
      </p:sp>
      <p:grpSp>
        <p:nvGrpSpPr>
          <p:cNvPr id="30" name="Group 29"/>
          <p:cNvGrpSpPr/>
          <p:nvPr/>
        </p:nvGrpSpPr>
        <p:grpSpPr>
          <a:xfrm>
            <a:off x="8721819" y="340803"/>
            <a:ext cx="1769668" cy="963613"/>
            <a:chOff x="5724128" y="3284984"/>
            <a:chExt cx="1512168" cy="823400"/>
          </a:xfrm>
        </p:grpSpPr>
        <p:sp>
          <p:nvSpPr>
            <p:cNvPr id="31" name="Right Arrow 30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32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/>
          <p:cNvGrpSpPr/>
          <p:nvPr/>
        </p:nvGrpSpPr>
        <p:grpSpPr>
          <a:xfrm rot="19845266">
            <a:off x="3731890" y="2718510"/>
            <a:ext cx="1769668" cy="963613"/>
            <a:chOff x="5724128" y="3284984"/>
            <a:chExt cx="1512168" cy="823400"/>
          </a:xfrm>
        </p:grpSpPr>
        <p:sp>
          <p:nvSpPr>
            <p:cNvPr id="34" name="Right Arrow 33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35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 rot="2447912">
            <a:off x="3675529" y="4596597"/>
            <a:ext cx="1769668" cy="963613"/>
            <a:chOff x="5724128" y="3284984"/>
            <a:chExt cx="1512168" cy="823400"/>
          </a:xfrm>
        </p:grpSpPr>
        <p:sp>
          <p:nvSpPr>
            <p:cNvPr id="37" name="Right Arrow 36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38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Rectangular Callout 38"/>
          <p:cNvSpPr/>
          <p:nvPr/>
        </p:nvSpPr>
        <p:spPr>
          <a:xfrm>
            <a:off x="1688846" y="1736812"/>
            <a:ext cx="3831091" cy="648073"/>
          </a:xfrm>
          <a:prstGeom prst="wedgeRectCallout">
            <a:avLst>
              <a:gd name="adj1" fmla="val 17721"/>
              <a:gd name="adj2" fmla="val 977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m1=“P3 gives coin 3 to P1”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s1=Sig(sk3,m1)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1740276" y="5985285"/>
            <a:ext cx="3777913" cy="648073"/>
          </a:xfrm>
          <a:prstGeom prst="wedgeRectCallout">
            <a:avLst>
              <a:gd name="adj1" fmla="val 23996"/>
              <a:gd name="adj2" fmla="val -1357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m2=“P3 gives coin 3 to P2”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s2=Sig(sk3,m2)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68110" y="6351711"/>
            <a:ext cx="2548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* aka </a:t>
            </a:r>
            <a:r>
              <a:rPr lang="en-US" sz="2000" b="1" i="1" dirty="0"/>
              <a:t>double spending</a:t>
            </a:r>
            <a:endParaRPr lang="en-US" sz="2000" b="1" i="1" dirty="0"/>
          </a:p>
        </p:txBody>
      </p:sp>
      <p:sp>
        <p:nvSpPr>
          <p:cNvPr id="22" name="Rounded Rectangle 21"/>
          <p:cNvSpPr/>
          <p:nvPr/>
        </p:nvSpPr>
        <p:spPr>
          <a:xfrm>
            <a:off x="7536731" y="3285413"/>
            <a:ext cx="4350469" cy="1085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Nothing to prevent P3 from producing multiple transfers, need way to ensure this </a:t>
            </a:r>
            <a:r>
              <a:rPr lang="en-US" sz="2000" smtClean="0"/>
              <a:t>is unique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18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40" grpId="0" animBg="1"/>
      <p:bldP spid="21" grpId="0"/>
      <p:bldP spid="22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1559496" y="2911555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3</a:t>
            </a:r>
            <a:endParaRPr lang="da-DK" sz="3600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349442" y="2348880"/>
            <a:ext cx="1155674" cy="1155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1</a:t>
            </a:r>
            <a:endParaRPr lang="da-DK" sz="3600" baseline="-25000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/>
              <a:t>How </a:t>
            </a:r>
            <a:r>
              <a:rPr lang="en-US" b="0" dirty="0"/>
              <a:t>to </a:t>
            </a:r>
            <a:r>
              <a:rPr lang="en-US" dirty="0" smtClean="0"/>
              <a:t>transfer </a:t>
            </a:r>
            <a:r>
              <a:rPr lang="en-US" b="0" dirty="0"/>
              <a:t>money</a:t>
            </a:r>
            <a:endParaRPr lang="da-DK" dirty="0"/>
          </a:p>
        </p:txBody>
      </p:sp>
      <p:grpSp>
        <p:nvGrpSpPr>
          <p:cNvPr id="30" name="Group 29"/>
          <p:cNvGrpSpPr/>
          <p:nvPr/>
        </p:nvGrpSpPr>
        <p:grpSpPr>
          <a:xfrm>
            <a:off x="8721819" y="340803"/>
            <a:ext cx="1769668" cy="963613"/>
            <a:chOff x="5724128" y="3284984"/>
            <a:chExt cx="1512168" cy="823400"/>
          </a:xfrm>
        </p:grpSpPr>
        <p:sp>
          <p:nvSpPr>
            <p:cNvPr id="31" name="Right Arrow 30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32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42" name="Picture 2" descr="\\ad.nfit.au.dk\NFDFS\Users\orlandi\Desktop\UNV43602_1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218" y="2663152"/>
            <a:ext cx="2195929" cy="198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57906" y="2738698"/>
            <a:ext cx="11496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(m1,s1)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(m2,s2)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(m4,s4)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5721" y="4831992"/>
            <a:ext cx="4044697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m1 = “P3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gives coin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s1 = Sig(sk3,m1)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m2 = “P3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gives coin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P2”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s2 = Sig(sk3,m2)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01722" y="307164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55640" y="2351561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rite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(m1,s1)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801722" y="4007744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855640" y="3289406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rite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(m2,s2)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690154" y="3013955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46743" y="2276873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(m1,s1)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8396710" y="3713486"/>
            <a:ext cx="1155674" cy="1155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2</a:t>
            </a:r>
            <a:endParaRPr lang="da-DK" sz="3600" baseline="-2500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6746743" y="414908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761513" y="3416419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(m2,s2)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5682044" y="2965643"/>
            <a:ext cx="2667398" cy="2330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9" idx="2"/>
          </p:cNvCxnSpPr>
          <p:nvPr/>
        </p:nvCxnSpPr>
        <p:spPr>
          <a:xfrm flipH="1">
            <a:off x="5682044" y="2926717"/>
            <a:ext cx="266739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9" idx="2"/>
          </p:cNvCxnSpPr>
          <p:nvPr/>
        </p:nvCxnSpPr>
        <p:spPr>
          <a:xfrm flipH="1" flipV="1">
            <a:off x="5682044" y="2672045"/>
            <a:ext cx="2667398" cy="2546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9606653" y="2997891"/>
            <a:ext cx="9413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9617197" y="2478486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endParaRPr lang="da-DK" b="1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9624392" y="4129303"/>
            <a:ext cx="94132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9552385" y="360989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reject</a:t>
            </a:r>
            <a:endParaRPr lang="da-DK" b="1" dirty="0">
              <a:solidFill>
                <a:srgbClr val="C0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H="1" flipV="1">
            <a:off x="5607580" y="3507234"/>
            <a:ext cx="2787950" cy="642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5607580" y="3198661"/>
            <a:ext cx="2787950" cy="915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8460407" y="3991675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4</a:t>
            </a:r>
            <a:endParaRPr lang="da-DK" sz="36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3575720" y="48709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m4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gives coin 3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P4”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s4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Sig(sk1,m4)</a:t>
            </a:r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744072" y="3230421"/>
            <a:ext cx="1440160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797990" y="2510342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rite 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(m4,s4)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746743" y="4651865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761513" y="3919204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(m4,s4)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5543884" y="3754361"/>
            <a:ext cx="2888929" cy="8238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5456484" y="3991675"/>
            <a:ext cx="2976328" cy="550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 flipV="1">
            <a:off x="5543883" y="4287267"/>
            <a:ext cx="2888930" cy="2546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 flipV="1">
            <a:off x="5456484" y="2965643"/>
            <a:ext cx="2940226" cy="15660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5456484" y="3230421"/>
            <a:ext cx="2940226" cy="1301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5456484" y="3451615"/>
            <a:ext cx="294022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58" idx="2"/>
          </p:cNvCxnSpPr>
          <p:nvPr/>
        </p:nvCxnSpPr>
        <p:spPr>
          <a:xfrm flipH="1" flipV="1">
            <a:off x="5606400" y="3935901"/>
            <a:ext cx="2790310" cy="3554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7620418" y="5251921"/>
            <a:ext cx="4350469" cy="1085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Such a solution requires a central bulletin board, how can we decentralize?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99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000"/>
                            </p:stCondLst>
                            <p:childTnLst>
                              <p:par>
                                <p:cTn id="2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500"/>
                            </p:stCondLst>
                            <p:childTnLst>
                              <p:par>
                                <p:cTn id="2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000"/>
                            </p:stCondLst>
                            <p:childTnLst>
                              <p:par>
                                <p:cTn id="2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500"/>
                            </p:stCondLst>
                            <p:childTnLst>
                              <p:par>
                                <p:cTn id="2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3000"/>
                            </p:stCondLst>
                            <p:childTnLst>
                              <p:par>
                                <p:cTn id="26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4000"/>
                            </p:stCondLst>
                            <p:childTnLst>
                              <p:par>
                                <p:cTn id="2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4500"/>
                            </p:stCondLst>
                            <p:childTnLst>
                              <p:par>
                                <p:cTn id="2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/>
      <p:bldP spid="14" grpId="1"/>
      <p:bldP spid="14" grpId="2"/>
      <p:bldP spid="52" grpId="0"/>
      <p:bldP spid="52" grpId="1"/>
      <p:bldP spid="57" grpId="0"/>
      <p:bldP spid="57" grpId="1"/>
      <p:bldP spid="58" grpId="0" animBg="1"/>
      <p:bldP spid="58" grpId="1" animBg="1"/>
      <p:bldP spid="60" grpId="0"/>
      <p:bldP spid="60" grpId="1"/>
      <p:bldP spid="73" grpId="0"/>
      <p:bldP spid="73" grpId="1"/>
      <p:bldP spid="76" grpId="0"/>
      <p:bldP spid="76" grpId="1"/>
      <p:bldP spid="33" grpId="0" animBg="1"/>
      <p:bldP spid="7" grpId="0"/>
      <p:bldP spid="36" grpId="0"/>
      <p:bldP spid="38" grpId="0"/>
      <p:bldP spid="42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Part 0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a little history</a:t>
            </a:r>
          </a:p>
          <a:p>
            <a:endParaRPr lang="en-US" dirty="0" smtClean="0"/>
          </a:p>
          <a:p>
            <a:r>
              <a:rPr lang="en-US" b="1" dirty="0" smtClean="0"/>
              <a:t>Part 1</a:t>
            </a:r>
            <a:r>
              <a:rPr lang="en-US" dirty="0" smtClean="0"/>
              <a:t>: </a:t>
            </a:r>
            <a:r>
              <a:rPr lang="en-US" dirty="0" err="1" smtClean="0"/>
              <a:t>TheoryCoin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create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transfer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store</a:t>
            </a:r>
            <a:r>
              <a:rPr lang="en-US" dirty="0" smtClean="0"/>
              <a:t> </a:t>
            </a:r>
            <a:r>
              <a:rPr lang="en-US" dirty="0" smtClean="0"/>
              <a:t>coin ownership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Part 2</a:t>
            </a:r>
            <a:r>
              <a:rPr lang="en-US" dirty="0" smtClean="0"/>
              <a:t>: diff(        ,        )</a:t>
            </a:r>
          </a:p>
          <a:p>
            <a:endParaRPr lang="en-US" dirty="0" smtClean="0"/>
          </a:p>
          <a:p>
            <a:r>
              <a:rPr lang="en-US" b="1" dirty="0" smtClean="0"/>
              <a:t>Part 3</a:t>
            </a:r>
            <a:r>
              <a:rPr lang="en-US" dirty="0" smtClean="0"/>
              <a:t>: Problems and issues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525" y="1340769"/>
            <a:ext cx="1516600" cy="11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16" y="4495498"/>
            <a:ext cx="647314" cy="6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4" y="5013176"/>
            <a:ext cx="1508149" cy="150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456040" y="2487036"/>
            <a:ext cx="1083246" cy="963613"/>
            <a:chOff x="7593210" y="518033"/>
            <a:chExt cx="1083246" cy="963613"/>
          </a:xfrm>
        </p:grpSpPr>
        <p:pic>
          <p:nvPicPr>
            <p:cNvPr id="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593210" y="1022089"/>
              <a:ext cx="1083246" cy="2938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142" y="4450668"/>
            <a:ext cx="864096" cy="82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104112" y="2991092"/>
            <a:ext cx="1769668" cy="963613"/>
            <a:chOff x="5724128" y="3284984"/>
            <a:chExt cx="1512168" cy="823400"/>
          </a:xfrm>
        </p:grpSpPr>
        <p:sp>
          <p:nvSpPr>
            <p:cNvPr id="4" name="Right Arrow 3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3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8979142" y="3429000"/>
            <a:ext cx="1293322" cy="1035622"/>
            <a:chOff x="7383134" y="3717031"/>
            <a:chExt cx="1293322" cy="1035622"/>
          </a:xfrm>
        </p:grpSpPr>
        <p:pic>
          <p:nvPicPr>
            <p:cNvPr id="16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134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83134" y="3717031"/>
              <a:ext cx="1293322" cy="96361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8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3209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 20"/>
          <p:cNvSpPr/>
          <p:nvPr/>
        </p:nvSpPr>
        <p:spPr>
          <a:xfrm>
            <a:off x="6312025" y="1124744"/>
            <a:ext cx="4104455" cy="1362292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ctangle 21"/>
          <p:cNvSpPr/>
          <p:nvPr/>
        </p:nvSpPr>
        <p:spPr>
          <a:xfrm>
            <a:off x="6272558" y="2276354"/>
            <a:ext cx="2631755" cy="1512686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50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 smtClean="0"/>
              <a:t>store </a:t>
            </a:r>
            <a:r>
              <a:rPr lang="en-US" b="0" dirty="0" smtClean="0"/>
              <a:t>money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Main Idea:</a:t>
            </a:r>
          </a:p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b="1" dirty="0" smtClean="0"/>
              <a:t>transfers</a:t>
            </a:r>
            <a:r>
              <a:rPr lang="en-US" dirty="0" smtClean="0"/>
              <a:t> in the </a:t>
            </a:r>
            <a:r>
              <a:rPr lang="en-US" b="1" dirty="0" err="1" smtClean="0"/>
              <a:t>blockchain</a:t>
            </a:r>
            <a:endParaRPr lang="da-DK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9208127" y="404664"/>
            <a:ext cx="1293322" cy="1035622"/>
            <a:chOff x="7383134" y="3717031"/>
            <a:chExt cx="1293322" cy="1035622"/>
          </a:xfrm>
        </p:grpSpPr>
        <p:pic>
          <p:nvPicPr>
            <p:cNvPr id="5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134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83134" y="3717031"/>
              <a:ext cx="1293322" cy="96361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7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3209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266" name="Picture 2" descr="\\ad.nfit.au.dk\NFDFS\Users\orlandi\Desktop\Picture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653" y="4437113"/>
            <a:ext cx="7613650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92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want out of money?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class we’ll cover properties of Bitcoin, start with a review of basic money</a:t>
            </a:r>
          </a:p>
          <a:p>
            <a:pPr lvl="1"/>
            <a:r>
              <a:rPr lang="en-US" dirty="0" smtClean="0"/>
              <a:t>Durability</a:t>
            </a:r>
          </a:p>
          <a:p>
            <a:pPr lvl="1"/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Acceptability/</a:t>
            </a:r>
            <a:r>
              <a:rPr lang="en-US" dirty="0" err="1" smtClean="0"/>
              <a:t>Fungibility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Limited Supply/Scarcity (also shouldn’t be destroyed)</a:t>
            </a:r>
          </a:p>
          <a:p>
            <a:pPr lvl="1"/>
            <a:r>
              <a:rPr lang="en-US" dirty="0" smtClean="0"/>
              <a:t>Divisibility </a:t>
            </a:r>
          </a:p>
          <a:p>
            <a:pPr lvl="1"/>
            <a:r>
              <a:rPr lang="en-US" dirty="0" smtClean="0"/>
              <a:t>Uniformity (within denomination)</a:t>
            </a:r>
          </a:p>
          <a:p>
            <a:pPr lvl="1"/>
            <a:endParaRPr lang="en-US" dirty="0"/>
          </a:p>
          <a:p>
            <a:r>
              <a:rPr lang="en-US" dirty="0" smtClean="0"/>
              <a:t>In the physical world, limited supply implies that duplication should be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38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5813582" y="5827817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Rectangle 43"/>
          <p:cNvSpPr/>
          <p:nvPr/>
        </p:nvSpPr>
        <p:spPr>
          <a:xfrm>
            <a:off x="6637724" y="5949280"/>
            <a:ext cx="2986668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x</a:t>
            </a:r>
            <a:r>
              <a:rPr lang="en-US" sz="2800" baseline="-25000" dirty="0"/>
              <a:t>4</a:t>
            </a:r>
            <a:r>
              <a:rPr lang="en-US" sz="2800" dirty="0"/>
              <a:t>=(P4, </a:t>
            </a:r>
            <a:r>
              <a:rPr lang="en-US" sz="2800" b="1" dirty="0">
                <a:solidFill>
                  <a:srgbClr val="FF0000"/>
                </a:solidFill>
              </a:rPr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m,s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2800" dirty="0"/>
              <a:t>, i</a:t>
            </a:r>
            <a:r>
              <a:rPr lang="en-US" sz="2800" baseline="-25000" dirty="0"/>
              <a:t>4</a:t>
            </a:r>
            <a:r>
              <a:rPr lang="en-US" sz="2800" dirty="0"/>
              <a:t>)</a:t>
            </a:r>
            <a:endParaRPr lang="da-DK" sz="2800" dirty="0"/>
          </a:p>
        </p:txBody>
      </p:sp>
      <p:sp>
        <p:nvSpPr>
          <p:cNvPr id="17" name="Oval 16"/>
          <p:cNvSpPr/>
          <p:nvPr/>
        </p:nvSpPr>
        <p:spPr>
          <a:xfrm>
            <a:off x="1919537" y="2420889"/>
            <a:ext cx="932839" cy="932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1</a:t>
            </a:r>
            <a:endParaRPr lang="da-DK" sz="3600" baseline="-25000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 smtClean="0"/>
              <a:t>store </a:t>
            </a:r>
            <a:r>
              <a:rPr lang="en-US" b="0" dirty="0" smtClean="0"/>
              <a:t>money</a:t>
            </a:r>
            <a:endParaRPr lang="da-DK" dirty="0"/>
          </a:p>
        </p:txBody>
      </p:sp>
      <p:grpSp>
        <p:nvGrpSpPr>
          <p:cNvPr id="20" name="Group 19"/>
          <p:cNvGrpSpPr/>
          <p:nvPr/>
        </p:nvGrpSpPr>
        <p:grpSpPr>
          <a:xfrm>
            <a:off x="9208127" y="404664"/>
            <a:ext cx="1293322" cy="1035622"/>
            <a:chOff x="7383134" y="3717031"/>
            <a:chExt cx="1293322" cy="1035622"/>
          </a:xfrm>
        </p:grpSpPr>
        <p:pic>
          <p:nvPicPr>
            <p:cNvPr id="21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134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7383134" y="3717031"/>
              <a:ext cx="1293322" cy="96361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23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3209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Oval 40"/>
          <p:cNvSpPr/>
          <p:nvPr/>
        </p:nvSpPr>
        <p:spPr>
          <a:xfrm>
            <a:off x="4957841" y="3366811"/>
            <a:ext cx="932839" cy="932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3</a:t>
            </a:r>
            <a:endParaRPr lang="da-DK" sz="3600" baseline="-25000" dirty="0"/>
          </a:p>
        </p:txBody>
      </p:sp>
      <p:sp>
        <p:nvSpPr>
          <p:cNvPr id="42" name="Oval 41"/>
          <p:cNvSpPr/>
          <p:nvPr/>
        </p:nvSpPr>
        <p:spPr>
          <a:xfrm>
            <a:off x="3359697" y="4728410"/>
            <a:ext cx="932839" cy="932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2</a:t>
            </a:r>
            <a:endParaRPr lang="da-DK" sz="3600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7752185" y="4719555"/>
            <a:ext cx="932839" cy="932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4</a:t>
            </a:r>
            <a:endParaRPr lang="da-DK" sz="3600" baseline="-25000" dirty="0"/>
          </a:p>
        </p:txBody>
      </p:sp>
      <p:pic>
        <p:nvPicPr>
          <p:cNvPr id="47" name="Picture 2" descr="\\ad.nfit.au.dk\NFDFS\Users\orlandi\Desktop\Picture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88"/>
          <a:stretch/>
        </p:blipFill>
        <p:spPr bwMode="auto">
          <a:xfrm>
            <a:off x="1775520" y="5790602"/>
            <a:ext cx="4520988" cy="85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 flipV="1">
            <a:off x="2926016" y="3068961"/>
            <a:ext cx="1884545" cy="764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366176" y="4142356"/>
            <a:ext cx="591665" cy="602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890680" y="4299650"/>
            <a:ext cx="1573473" cy="785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721092" y="4035733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m,s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a-DK" dirty="0"/>
          </a:p>
        </p:txBody>
      </p:sp>
      <p:sp>
        <p:nvSpPr>
          <p:cNvPr id="32" name="Rectangle 31"/>
          <p:cNvSpPr/>
          <p:nvPr/>
        </p:nvSpPr>
        <p:spPr>
          <a:xfrm>
            <a:off x="3492219" y="2884294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m,s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a-DK" dirty="0"/>
          </a:p>
        </p:txBody>
      </p:sp>
      <p:sp>
        <p:nvSpPr>
          <p:cNvPr id="33" name="Rectangle 32"/>
          <p:cNvSpPr/>
          <p:nvPr/>
        </p:nvSpPr>
        <p:spPr>
          <a:xfrm>
            <a:off x="5859530" y="481664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m,s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da-DK" dirty="0"/>
          </a:p>
        </p:txBody>
      </p:sp>
      <p:pic>
        <p:nvPicPr>
          <p:cNvPr id="4098" name="Picture 2" descr="\\ad.nfit.au.dk\NFDFS\Users\orlandi\Desktop\Picture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415" y="1656428"/>
            <a:ext cx="3637284" cy="295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\\ad.nfit.au.dk\NFDFS\Users\orlandi\Desktop\Picture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19" y="1342538"/>
            <a:ext cx="1150496" cy="93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\\ad.nfit.au.dk\NFDFS\Users\orlandi\Desktop\Picture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560" y="2304031"/>
            <a:ext cx="1150496" cy="93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\\ad.nfit.au.dk\NFDFS\Users\orlandi\Desktop\Picture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867" y="3568566"/>
            <a:ext cx="1150496" cy="93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519936" y="1559806"/>
            <a:ext cx="5112568" cy="30933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SolvePuzzle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(L,...){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repeat{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R =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my_name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m,s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||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T = H(L,R)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}while(T ≠ 0</a:t>
            </a:r>
            <a:r>
              <a:rPr lang="en-US" sz="23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return R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300" dirty="0"/>
          </a:p>
        </p:txBody>
      </p:sp>
      <p:sp>
        <p:nvSpPr>
          <p:cNvPr id="27" name="Rounded Rectangle 26"/>
          <p:cNvSpPr/>
          <p:nvPr/>
        </p:nvSpPr>
        <p:spPr>
          <a:xfrm>
            <a:off x="8685024" y="4795304"/>
            <a:ext cx="3344998" cy="1085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 broadcasts transaction, is not accepted </a:t>
            </a:r>
            <a:r>
              <a:rPr lang="en-US" sz="2000" smtClean="0"/>
              <a:t>until incorporated into block chain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721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4" grpId="0" animBg="1"/>
      <p:bldP spid="31" grpId="0"/>
      <p:bldP spid="31" grpId="1"/>
      <p:bldP spid="32" grpId="0"/>
      <p:bldP spid="32" grpId="1"/>
      <p:bldP spid="33" grpId="0"/>
      <p:bldP spid="33" grpId="1"/>
      <p:bldP spid="18" grpId="0" build="p" animBg="1"/>
      <p:bldP spid="2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8788345" y="2651282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ctangle 32"/>
          <p:cNvSpPr/>
          <p:nvPr/>
        </p:nvSpPr>
        <p:spPr>
          <a:xfrm>
            <a:off x="9458852" y="2879370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7</a:t>
            </a:r>
            <a:r>
              <a:rPr lang="en-US" dirty="0"/>
              <a:t>=(P</a:t>
            </a:r>
            <a:r>
              <a:rPr lang="en-US" baseline="-25000" dirty="0"/>
              <a:t>3</a:t>
            </a:r>
            <a:r>
              <a:rPr lang="en-US" dirty="0"/>
              <a:t>, i</a:t>
            </a:r>
            <a:r>
              <a:rPr lang="en-US" baseline="-25000" dirty="0"/>
              <a:t>7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20" name="Oval 19"/>
          <p:cNvSpPr/>
          <p:nvPr/>
        </p:nvSpPr>
        <p:spPr>
          <a:xfrm>
            <a:off x="7176120" y="2651282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ctangle 20"/>
          <p:cNvSpPr/>
          <p:nvPr/>
        </p:nvSpPr>
        <p:spPr>
          <a:xfrm>
            <a:off x="7846627" y="2879370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6</a:t>
            </a:r>
            <a:r>
              <a:rPr lang="en-US" dirty="0"/>
              <a:t>=(P</a:t>
            </a:r>
            <a:r>
              <a:rPr lang="en-US" baseline="-25000" dirty="0"/>
              <a:t>3</a:t>
            </a:r>
            <a:r>
              <a:rPr lang="en-US" dirty="0"/>
              <a:t>, i</a:t>
            </a:r>
            <a:r>
              <a:rPr lang="en-US" baseline="-25000" dirty="0"/>
              <a:t>6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24" name="Oval 23"/>
          <p:cNvSpPr/>
          <p:nvPr/>
        </p:nvSpPr>
        <p:spPr>
          <a:xfrm>
            <a:off x="7176120" y="3861048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ctangle 24"/>
          <p:cNvSpPr/>
          <p:nvPr/>
        </p:nvSpPr>
        <p:spPr>
          <a:xfrm>
            <a:off x="7846627" y="4089136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5</a:t>
            </a:r>
            <a:r>
              <a:rPr lang="en-US" dirty="0"/>
              <a:t>=(P</a:t>
            </a:r>
            <a:r>
              <a:rPr lang="en-US" baseline="-25000" dirty="0"/>
              <a:t>5</a:t>
            </a:r>
            <a:r>
              <a:rPr lang="en-US" dirty="0"/>
              <a:t>, i</a:t>
            </a:r>
            <a:r>
              <a:rPr lang="en-US" baseline="-25000" dirty="0"/>
              <a:t>5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22" name="Oval 21"/>
          <p:cNvSpPr/>
          <p:nvPr/>
        </p:nvSpPr>
        <p:spPr>
          <a:xfrm rot="2599037">
            <a:off x="5448366" y="3355817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 rot="19545665">
            <a:off x="5439853" y="2908326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3834103" y="3067342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2217627" y="3077493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1647103" y="3295430"/>
            <a:ext cx="100811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x</a:t>
            </a:r>
            <a:r>
              <a:rPr lang="en-US" sz="1600" baseline="-25000" dirty="0"/>
              <a:t>0</a:t>
            </a:r>
            <a:r>
              <a:rPr lang="en-US" sz="1600" dirty="0"/>
              <a:t>=Start!</a:t>
            </a:r>
            <a:endParaRPr lang="da-DK" sz="1600" dirty="0"/>
          </a:p>
        </p:txBody>
      </p:sp>
      <p:sp>
        <p:nvSpPr>
          <p:cNvPr id="14" name="Rectangle 13"/>
          <p:cNvSpPr/>
          <p:nvPr/>
        </p:nvSpPr>
        <p:spPr>
          <a:xfrm>
            <a:off x="2871239" y="3295430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=(P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15" name="Rectangle 14"/>
          <p:cNvSpPr/>
          <p:nvPr/>
        </p:nvSpPr>
        <p:spPr>
          <a:xfrm>
            <a:off x="4504610" y="3295430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=(P</a:t>
            </a:r>
            <a:r>
              <a:rPr lang="en-US" baseline="-25000" dirty="0"/>
              <a:t>2</a:t>
            </a:r>
            <a:r>
              <a:rPr lang="en-US" dirty="0"/>
              <a:t>, i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16" name="Rectangle 15"/>
          <p:cNvSpPr/>
          <p:nvPr/>
        </p:nvSpPr>
        <p:spPr>
          <a:xfrm>
            <a:off x="6260843" y="2887322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=(P</a:t>
            </a:r>
            <a:r>
              <a:rPr lang="en-US" baseline="-25000" dirty="0"/>
              <a:t>3</a:t>
            </a:r>
            <a:r>
              <a:rPr lang="en-US" dirty="0"/>
              <a:t>, i</a:t>
            </a:r>
            <a:r>
              <a:rPr lang="en-US" baseline="-25000" dirty="0"/>
              <a:t>3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18" name="Rectangle 17"/>
          <p:cNvSpPr/>
          <p:nvPr/>
        </p:nvSpPr>
        <p:spPr>
          <a:xfrm>
            <a:off x="6280707" y="4077072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4</a:t>
            </a:r>
            <a:r>
              <a:rPr lang="en-US" dirty="0"/>
              <a:t>=(P</a:t>
            </a:r>
            <a:r>
              <a:rPr lang="en-US" baseline="-25000" dirty="0"/>
              <a:t>4</a:t>
            </a:r>
            <a:r>
              <a:rPr lang="en-US" dirty="0"/>
              <a:t>, i</a:t>
            </a:r>
            <a:r>
              <a:rPr lang="en-US" baseline="-25000" dirty="0"/>
              <a:t>4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27" name="Multiply 26"/>
          <p:cNvSpPr/>
          <p:nvPr/>
        </p:nvSpPr>
        <p:spPr>
          <a:xfrm>
            <a:off x="6168009" y="2278490"/>
            <a:ext cx="1480851" cy="1582558"/>
          </a:xfrm>
          <a:prstGeom prst="mathMultiply">
            <a:avLst>
              <a:gd name="adj1" fmla="val 12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8" name="Group 27"/>
          <p:cNvGrpSpPr/>
          <p:nvPr/>
        </p:nvGrpSpPr>
        <p:grpSpPr>
          <a:xfrm>
            <a:off x="9117210" y="518034"/>
            <a:ext cx="1083246" cy="1182775"/>
            <a:chOff x="7593210" y="518033"/>
            <a:chExt cx="1083246" cy="1182775"/>
          </a:xfrm>
        </p:grpSpPr>
        <p:pic>
          <p:nvPicPr>
            <p:cNvPr id="2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/>
          </p:nvSpPr>
          <p:spPr>
            <a:xfrm>
              <a:off x="7593210" y="1022089"/>
              <a:ext cx="1083246" cy="678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270903" y="19667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Preventing </a:t>
            </a:r>
            <a:r>
              <a:rPr lang="en-US" smtClean="0"/>
              <a:t>double spending</a:t>
            </a:r>
            <a:endParaRPr lang="da-DK" dirty="0"/>
          </a:p>
        </p:txBody>
      </p:sp>
      <p:sp>
        <p:nvSpPr>
          <p:cNvPr id="34" name="Multiply 33"/>
          <p:cNvSpPr/>
          <p:nvPr/>
        </p:nvSpPr>
        <p:spPr>
          <a:xfrm>
            <a:off x="6235891" y="3494680"/>
            <a:ext cx="1480851" cy="1582558"/>
          </a:xfrm>
          <a:prstGeom prst="mathMultiply">
            <a:avLst>
              <a:gd name="adj1" fmla="val 12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Multiply 34"/>
          <p:cNvSpPr/>
          <p:nvPr/>
        </p:nvSpPr>
        <p:spPr>
          <a:xfrm>
            <a:off x="7671925" y="3475450"/>
            <a:ext cx="1480851" cy="1582558"/>
          </a:xfrm>
          <a:prstGeom prst="mathMultiply">
            <a:avLst>
              <a:gd name="adj1" fmla="val 123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Rounded Rectangle 35"/>
          <p:cNvSpPr/>
          <p:nvPr/>
        </p:nvSpPr>
        <p:spPr>
          <a:xfrm>
            <a:off x="533417" y="4534601"/>
            <a:ext cx="4655269" cy="949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Wait to accept </a:t>
            </a:r>
            <a:r>
              <a:rPr lang="en-US" sz="2000" smtClean="0"/>
              <a:t>until transaction is several blocks back in the chain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336502" y="1254667"/>
            <a:ext cx="4655269" cy="949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receiver wants to be sure that transaction is part of the “final” </a:t>
            </a:r>
            <a:r>
              <a:rPr lang="en-US" sz="2000" dirty="0" err="1" smtClean="0"/>
              <a:t>blockchain</a:t>
            </a:r>
            <a:r>
              <a:rPr lang="en-US" sz="2000" dirty="0" smtClean="0"/>
              <a:t> and cannot be undone</a:t>
            </a:r>
            <a:endParaRPr lang="en-US" sz="2000" dirty="0"/>
          </a:p>
        </p:txBody>
      </p:sp>
      <p:sp>
        <p:nvSpPr>
          <p:cNvPr id="37" name="Rounded Rectangle 36"/>
          <p:cNvSpPr/>
          <p:nvPr/>
        </p:nvSpPr>
        <p:spPr>
          <a:xfrm>
            <a:off x="5872762" y="5153387"/>
            <a:ext cx="5281817" cy="1548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Adversary’s ability to rewrite blocks decreases exponentially with number of blocks </a:t>
            </a:r>
            <a:br>
              <a:rPr lang="en-US" sz="2000" dirty="0" smtClean="0"/>
            </a:br>
            <a:r>
              <a:rPr lang="en-US" sz="2000" b="1" dirty="0" smtClean="0"/>
              <a:t>IF </a:t>
            </a:r>
            <a:r>
              <a:rPr lang="en-US" sz="2000" dirty="0" smtClean="0"/>
              <a:t>they control less than 50% of processing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224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 animBg="1"/>
      <p:bldP spid="20" grpId="0" animBg="1"/>
      <p:bldP spid="21" grpId="0" animBg="1"/>
      <p:bldP spid="24" grpId="0" animBg="1"/>
      <p:bldP spid="25" grpId="0" animBg="1"/>
      <p:bldP spid="22" grpId="0" animBg="1"/>
      <p:bldP spid="10" grpId="0" animBg="1"/>
      <p:bldP spid="16" grpId="0" animBg="1"/>
      <p:bldP spid="18" grpId="0" animBg="1"/>
      <p:bldP spid="27" grpId="0" animBg="1"/>
      <p:bldP spid="27" grpId="1" animBg="1"/>
      <p:bldP spid="34" grpId="0" animBg="1"/>
      <p:bldP spid="35" grpId="0" animBg="1"/>
      <p:bldP spid="36" grpId="0" build="allAtOnce" animBg="1"/>
      <p:bldP spid="26" grpId="0" build="allAtOnce" animBg="1"/>
      <p:bldP spid="3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Part 0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a little history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Part 1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TheoryCoin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create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transfer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store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endParaRPr lang="en-US" dirty="0" smtClean="0"/>
          </a:p>
          <a:p>
            <a:r>
              <a:rPr lang="en-US" b="1" dirty="0" smtClean="0"/>
              <a:t>Part 2</a:t>
            </a:r>
            <a:r>
              <a:rPr lang="en-US" dirty="0" smtClean="0"/>
              <a:t>: diff(        ,        )</a:t>
            </a:r>
          </a:p>
          <a:p>
            <a:endParaRPr lang="en-US" dirty="0" smtClean="0"/>
          </a:p>
          <a:p>
            <a:r>
              <a:rPr lang="en-US" b="1" dirty="0" smtClean="0"/>
              <a:t>Part 3</a:t>
            </a:r>
            <a:r>
              <a:rPr lang="en-US" dirty="0" smtClean="0"/>
              <a:t>: Problems and issues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525" y="1340769"/>
            <a:ext cx="1516600" cy="11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768" y="4487635"/>
            <a:ext cx="647314" cy="6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4" y="5013176"/>
            <a:ext cx="1508149" cy="150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456040" y="2487036"/>
            <a:ext cx="1083246" cy="963613"/>
            <a:chOff x="7593210" y="518033"/>
            <a:chExt cx="1083246" cy="963613"/>
          </a:xfrm>
        </p:grpSpPr>
        <p:pic>
          <p:nvPicPr>
            <p:cNvPr id="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593210" y="1022089"/>
              <a:ext cx="1083246" cy="2938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654" y="4450668"/>
            <a:ext cx="864096" cy="82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104112" y="2991092"/>
            <a:ext cx="1769668" cy="963613"/>
            <a:chOff x="5724128" y="3284984"/>
            <a:chExt cx="1512168" cy="823400"/>
          </a:xfrm>
        </p:grpSpPr>
        <p:sp>
          <p:nvSpPr>
            <p:cNvPr id="4" name="Right Arrow 3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3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8979142" y="3429000"/>
            <a:ext cx="1293322" cy="1035622"/>
            <a:chOff x="7383134" y="3717031"/>
            <a:chExt cx="1293322" cy="1035622"/>
          </a:xfrm>
        </p:grpSpPr>
        <p:pic>
          <p:nvPicPr>
            <p:cNvPr id="16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134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83134" y="3717031"/>
              <a:ext cx="1293322" cy="96361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8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3209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Rectangle 22"/>
          <p:cNvSpPr/>
          <p:nvPr/>
        </p:nvSpPr>
        <p:spPr>
          <a:xfrm>
            <a:off x="6312025" y="1124744"/>
            <a:ext cx="4104455" cy="3413967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34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diff</a:t>
            </a:r>
            <a:r>
              <a:rPr lang="en-US" sz="4000" dirty="0"/>
              <a:t>(      ,      )</a:t>
            </a:r>
            <a:br>
              <a:rPr lang="en-US" sz="4000" dirty="0"/>
            </a:br>
            <a:r>
              <a:rPr lang="en-US" sz="3200" dirty="0"/>
              <a:t>How </a:t>
            </a:r>
            <a:r>
              <a:rPr lang="en-US" sz="3200" dirty="0"/>
              <a:t>is money created </a:t>
            </a:r>
            <a:r>
              <a:rPr lang="en-US" sz="3200" dirty="0"/>
              <a:t>in </a:t>
            </a:r>
            <a:r>
              <a:rPr lang="en-US" sz="3200" dirty="0" err="1"/>
              <a:t>Bitcoin</a:t>
            </a:r>
            <a:r>
              <a:rPr lang="en-US" sz="3200" dirty="0"/>
              <a:t>?</a:t>
            </a:r>
            <a:endParaRPr lang="da-D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16833"/>
            <a:ext cx="7715200" cy="420933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New block </a:t>
            </a:r>
            <a:r>
              <a:rPr lang="en-US" b="1" dirty="0" smtClean="0"/>
              <a:t>every ~10 </a:t>
            </a:r>
            <a:r>
              <a:rPr lang="en-US" b="1" dirty="0" err="1" smtClean="0"/>
              <a:t>mins</a:t>
            </a:r>
            <a:endParaRPr lang="en-US" b="1" dirty="0" smtClean="0"/>
          </a:p>
          <a:p>
            <a:pPr lvl="1">
              <a:lnSpc>
                <a:spcPct val="160000"/>
              </a:lnSpc>
            </a:pPr>
            <a:r>
              <a:rPr lang="en-US" b="1" dirty="0" smtClean="0"/>
              <a:t>d</a:t>
            </a:r>
            <a:r>
              <a:rPr lang="en-US" dirty="0" smtClean="0"/>
              <a:t> adjusted every ~2000 blocks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H </a:t>
            </a:r>
            <a:r>
              <a:rPr lang="da-DK" dirty="0" smtClean="0"/>
              <a:t>= </a:t>
            </a:r>
            <a:r>
              <a:rPr lang="en-US" b="1" dirty="0" smtClean="0"/>
              <a:t>2-SHA2</a:t>
            </a:r>
          </a:p>
          <a:p>
            <a:pPr>
              <a:lnSpc>
                <a:spcPct val="160000"/>
              </a:lnSpc>
            </a:pPr>
            <a:endParaRPr lang="en-US" dirty="0"/>
          </a:p>
          <a:p>
            <a:pPr>
              <a:lnSpc>
                <a:spcPct val="160000"/>
              </a:lnSpc>
            </a:pPr>
            <a:r>
              <a:rPr lang="en-US" dirty="0" smtClean="0"/>
              <a:t>Initial reward: </a:t>
            </a:r>
            <a:r>
              <a:rPr lang="en-US" b="1" dirty="0" smtClean="0"/>
              <a:t>50 BTC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Halved every ~4 years (now </a:t>
            </a:r>
            <a:r>
              <a:rPr lang="en-US" b="1" dirty="0" smtClean="0"/>
              <a:t>6 </a:t>
            </a:r>
            <a:r>
              <a:rPr lang="en-US" b="1" dirty="0" smtClean="0"/>
              <a:t>BTC</a:t>
            </a:r>
            <a:r>
              <a:rPr lang="en-US" dirty="0" smtClean="0"/>
              <a:t>)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http://</a:t>
            </a:r>
            <a:r>
              <a:rPr lang="en-US" dirty="0" err="1"/>
              <a:t>www.bitcoinblockhalf.com</a:t>
            </a:r>
            <a:r>
              <a:rPr lang="en-US" dirty="0"/>
              <a:t>/</a:t>
            </a:r>
            <a:endParaRPr lang="da-DK" dirty="0"/>
          </a:p>
        </p:txBody>
      </p:sp>
      <p:pic>
        <p:nvPicPr>
          <p:cNvPr id="4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970" y="443183"/>
            <a:ext cx="740049" cy="7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60" y="365125"/>
            <a:ext cx="940458" cy="89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\\ad.nfit.au.dk\NFDFS\Users\orlandi\Desktop\Picture7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3" y="2060848"/>
            <a:ext cx="2971619" cy="301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diff</a:t>
            </a:r>
            <a:r>
              <a:rPr lang="en-US" sz="4000" dirty="0"/>
              <a:t>(      ,      )</a:t>
            </a:r>
            <a:br>
              <a:rPr lang="en-US" sz="4000" dirty="0"/>
            </a:br>
            <a:r>
              <a:rPr lang="en-US" sz="3200" dirty="0"/>
              <a:t>How is money </a:t>
            </a:r>
            <a:r>
              <a:rPr lang="en-US" sz="3200" dirty="0"/>
              <a:t>transferred in </a:t>
            </a:r>
            <a:r>
              <a:rPr lang="en-US" sz="3200" dirty="0" err="1"/>
              <a:t>Bitcoin</a:t>
            </a:r>
            <a:r>
              <a:rPr lang="en-US" sz="3200" dirty="0"/>
              <a:t>?</a:t>
            </a:r>
            <a:endParaRPr lang="da-DK" sz="3200" dirty="0"/>
          </a:p>
        </p:txBody>
      </p:sp>
      <p:pic>
        <p:nvPicPr>
          <p:cNvPr id="4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8" y="405448"/>
            <a:ext cx="740049" cy="7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720" y="444188"/>
            <a:ext cx="940458" cy="89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7176121" y="4409366"/>
            <a:ext cx="3491880" cy="81983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P1 gives 14 to P1</a:t>
            </a:r>
            <a:endParaRPr lang="da-DK" dirty="0"/>
          </a:p>
        </p:txBody>
      </p:sp>
      <p:sp>
        <p:nvSpPr>
          <p:cNvPr id="21" name="Right Arrow 20"/>
          <p:cNvSpPr/>
          <p:nvPr/>
        </p:nvSpPr>
        <p:spPr>
          <a:xfrm>
            <a:off x="7176121" y="5273462"/>
            <a:ext cx="3491879" cy="81983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Transaction fee 1</a:t>
            </a:r>
            <a:endParaRPr lang="da-DK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981200" y="1916833"/>
            <a:ext cx="77152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P1 wants to give 60 to P2</a:t>
            </a:r>
            <a:endParaRPr lang="en-US" b="1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487488" y="3309758"/>
            <a:ext cx="15257262" cy="2567514"/>
            <a:chOff x="-36512" y="3309758"/>
            <a:chExt cx="15257262" cy="2567514"/>
          </a:xfrm>
        </p:grpSpPr>
        <p:pic>
          <p:nvPicPr>
            <p:cNvPr id="18" name="Picture 2" descr="\\ad.nfit.au.dk\NFDFS\Users\orlandi\Desktop\image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080" y="3789040"/>
              <a:ext cx="1800000" cy="18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ight Arrow 14"/>
            <p:cNvSpPr/>
            <p:nvPr/>
          </p:nvSpPr>
          <p:spPr>
            <a:xfrm>
              <a:off x="-36512" y="3833302"/>
              <a:ext cx="3240360" cy="81983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... gives 50 to P1</a:t>
              </a:r>
              <a:endParaRPr lang="da-DK" dirty="0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-36512" y="4725144"/>
              <a:ext cx="3240360" cy="81983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… gives 25 to P1</a:t>
              </a:r>
              <a:endParaRPr lang="da-DK" dirty="0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5652120" y="3430037"/>
              <a:ext cx="3491880" cy="81983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P1 gives 60 to P2</a:t>
              </a:r>
              <a:endParaRPr lang="da-DK" dirty="0"/>
            </a:p>
          </p:txBody>
        </p:sp>
        <p:pic>
          <p:nvPicPr>
            <p:cNvPr id="12" name="Picture 2" descr="\\ad.nfit.au.dk\NFDFS\Users\orlandi\Desktop\image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57592" y="3430037"/>
              <a:ext cx="1800000" cy="18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ight Arrow 12"/>
            <p:cNvSpPr/>
            <p:nvPr/>
          </p:nvSpPr>
          <p:spPr>
            <a:xfrm>
              <a:off x="11728870" y="3309758"/>
              <a:ext cx="3491880" cy="81983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P2 gives  42 to P3</a:t>
              </a:r>
              <a:endParaRPr lang="da-DK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11728870" y="4129592"/>
              <a:ext cx="3491880" cy="81983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P2 gives  17 to P2</a:t>
              </a:r>
              <a:endParaRPr lang="da-DK" dirty="0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11728871" y="5057438"/>
              <a:ext cx="3491879" cy="81983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Transaction fee 1</a:t>
              </a:r>
              <a:endParaRPr lang="da-DK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544092" y="6180262"/>
            <a:ext cx="4809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Transaction fee is given to </a:t>
            </a:r>
            <a:r>
              <a:rPr lang="en-US"/>
              <a:t>miner </a:t>
            </a:r>
            <a:br>
              <a:rPr lang="en-US"/>
            </a:br>
            <a:r>
              <a:rPr lang="en-US"/>
              <a:t>(</a:t>
            </a:r>
            <a:r>
              <a:rPr lang="en-US" dirty="0"/>
              <a:t>will be </a:t>
            </a:r>
            <a:r>
              <a:rPr lang="en-US"/>
              <a:t>only incentive when 21 million produced)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3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66875 -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37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diff</a:t>
            </a:r>
            <a:r>
              <a:rPr lang="en-US" sz="4000" dirty="0"/>
              <a:t>(      ,      )</a:t>
            </a:r>
            <a:br>
              <a:rPr lang="en-US" sz="4000" dirty="0"/>
            </a:br>
            <a:r>
              <a:rPr lang="en-US" sz="3200" dirty="0"/>
              <a:t>How is money </a:t>
            </a:r>
            <a:r>
              <a:rPr lang="en-US" sz="3200" dirty="0"/>
              <a:t>stored in </a:t>
            </a:r>
            <a:r>
              <a:rPr lang="en-US" sz="3200" dirty="0" err="1"/>
              <a:t>Bitcoin</a:t>
            </a:r>
            <a:r>
              <a:rPr lang="en-US" sz="3200" dirty="0"/>
              <a:t>?</a:t>
            </a:r>
            <a:endParaRPr lang="da-DK" sz="3200" dirty="0"/>
          </a:p>
        </p:txBody>
      </p:sp>
      <p:pic>
        <p:nvPicPr>
          <p:cNvPr id="4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161" y="491966"/>
            <a:ext cx="740049" cy="74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76" y="413908"/>
            <a:ext cx="940458" cy="89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Transaction in </a:t>
            </a:r>
            <a:r>
              <a:rPr lang="en-US" sz="2400" b="1" dirty="0"/>
              <a:t>orphaned blocks</a:t>
            </a:r>
            <a:r>
              <a:rPr lang="en-US" sz="2400" dirty="0"/>
              <a:t> are invalid</a:t>
            </a:r>
            <a:endParaRPr lang="da-DK" sz="2400" dirty="0"/>
          </a:p>
          <a:p>
            <a:pPr lvl="1"/>
            <a:r>
              <a:rPr lang="en-US" sz="2000" b="1" dirty="0"/>
              <a:t>Wait 6 blocks </a:t>
            </a:r>
            <a:r>
              <a:rPr lang="en-US" sz="2000" dirty="0"/>
              <a:t>(</a:t>
            </a:r>
            <a:r>
              <a:rPr lang="en-US" sz="2000" dirty="0"/>
              <a:t>~</a:t>
            </a:r>
            <a:r>
              <a:rPr lang="en-US" sz="2000" dirty="0"/>
              <a:t>1 hour) before accepting transaction. </a:t>
            </a:r>
            <a:endParaRPr lang="en-US" sz="2000" dirty="0" smtClean="0"/>
          </a:p>
          <a:p>
            <a:pPr lvl="2"/>
            <a:r>
              <a:rPr lang="en-US" sz="1600" dirty="0" smtClean="0"/>
              <a:t>What are the consequences of this?</a:t>
            </a:r>
            <a:endParaRPr lang="en-US" sz="1600" dirty="0"/>
          </a:p>
          <a:p>
            <a:pPr lvl="1"/>
            <a:r>
              <a:rPr lang="en-US" sz="2000" b="1" dirty="0"/>
              <a:t>Checkpoints</a:t>
            </a:r>
            <a:r>
              <a:rPr lang="en-US" sz="2000" dirty="0"/>
              <a:t> to prevent complete history rollback.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All</a:t>
            </a:r>
            <a:r>
              <a:rPr lang="en-US" dirty="0"/>
              <a:t> </a:t>
            </a:r>
            <a:r>
              <a:rPr lang="en-US" b="1" dirty="0"/>
              <a:t>transaction</a:t>
            </a:r>
            <a:r>
              <a:rPr lang="en-US" dirty="0"/>
              <a:t> are </a:t>
            </a:r>
            <a:r>
              <a:rPr lang="en-US" dirty="0"/>
              <a:t>stored </a:t>
            </a:r>
            <a:r>
              <a:rPr lang="en-US" dirty="0"/>
              <a:t>in the </a:t>
            </a:r>
            <a:r>
              <a:rPr lang="en-US" dirty="0" err="1"/>
              <a:t>blockchain</a:t>
            </a:r>
            <a:endParaRPr lang="en-US" dirty="0"/>
          </a:p>
          <a:p>
            <a:pPr lvl="1"/>
            <a:r>
              <a:rPr lang="en-US" dirty="0"/>
              <a:t>(Currently ~14 GB)</a:t>
            </a:r>
          </a:p>
          <a:p>
            <a:pPr lvl="1"/>
            <a:endParaRPr lang="en-US" sz="2000" dirty="0"/>
          </a:p>
        </p:txBody>
      </p:sp>
      <p:pic>
        <p:nvPicPr>
          <p:cNvPr id="1026" name="Picture 2" descr="\\ad.nfit.au.dk\NFDFS\Users\orlandi\Desktop\Picture1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105"/>
          <a:stretch/>
        </p:blipFill>
        <p:spPr bwMode="auto">
          <a:xfrm>
            <a:off x="2280834" y="3320360"/>
            <a:ext cx="6063684" cy="17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Part 0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a little history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Part 1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TheoryCoin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create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transfer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pPr lvl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bg1">
                    <a:lumMod val="85000"/>
                  </a:schemeClr>
                </a:solidFill>
              </a:rPr>
              <a:t>store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coins</a:t>
            </a: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Part 2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diff(        ,        )</a:t>
            </a:r>
          </a:p>
          <a:p>
            <a:endParaRPr lang="en-US" dirty="0" smtClean="0"/>
          </a:p>
          <a:p>
            <a:r>
              <a:rPr lang="en-US" b="1" dirty="0" smtClean="0"/>
              <a:t>Part 3</a:t>
            </a:r>
            <a:r>
              <a:rPr lang="en-US" dirty="0" smtClean="0"/>
              <a:t>: Problems and issues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525" y="1340769"/>
            <a:ext cx="1516600" cy="11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1" y="4417835"/>
            <a:ext cx="647314" cy="6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4" y="5013176"/>
            <a:ext cx="1508149" cy="150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456040" y="2487036"/>
            <a:ext cx="1083246" cy="963613"/>
            <a:chOff x="7593210" y="518033"/>
            <a:chExt cx="1083246" cy="963613"/>
          </a:xfrm>
        </p:grpSpPr>
        <p:pic>
          <p:nvPicPr>
            <p:cNvPr id="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593210" y="1022089"/>
              <a:ext cx="1083246" cy="2938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392" y="4392613"/>
            <a:ext cx="864096" cy="82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104112" y="2991092"/>
            <a:ext cx="1769668" cy="963613"/>
            <a:chOff x="5724128" y="3284984"/>
            <a:chExt cx="1512168" cy="823400"/>
          </a:xfrm>
        </p:grpSpPr>
        <p:sp>
          <p:nvSpPr>
            <p:cNvPr id="4" name="Right Arrow 3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3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8979142" y="3429000"/>
            <a:ext cx="1293322" cy="1035622"/>
            <a:chOff x="7383134" y="3717031"/>
            <a:chExt cx="1293322" cy="1035622"/>
          </a:xfrm>
        </p:grpSpPr>
        <p:pic>
          <p:nvPicPr>
            <p:cNvPr id="16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134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83134" y="3717031"/>
              <a:ext cx="1293322" cy="96361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8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3209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2586388" y="4120873"/>
            <a:ext cx="1800200" cy="944276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ctangle 21"/>
          <p:cNvSpPr/>
          <p:nvPr/>
        </p:nvSpPr>
        <p:spPr>
          <a:xfrm>
            <a:off x="6312025" y="1124744"/>
            <a:ext cx="4104455" cy="3413967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26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840" y="2263034"/>
            <a:ext cx="6382014" cy="4214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Anonymity?</a:t>
            </a:r>
            <a:endParaRPr lang="da-DK" sz="3200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981200" y="1412776"/>
            <a:ext cx="8435280" cy="4824536"/>
          </a:xfrm>
        </p:spPr>
        <p:txBody>
          <a:bodyPr>
            <a:normAutofit/>
          </a:bodyPr>
          <a:lstStyle/>
          <a:p>
            <a:r>
              <a:rPr lang="en-US" sz="2400" b="1" dirty="0"/>
              <a:t>Problem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Every transaction ever made is </a:t>
            </a:r>
            <a:r>
              <a:rPr lang="en-US" sz="2000" b="1" dirty="0"/>
              <a:t>recorded forever</a:t>
            </a:r>
          </a:p>
        </p:txBody>
      </p:sp>
      <p:pic>
        <p:nvPicPr>
          <p:cNvPr id="8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5" y="-7475"/>
            <a:ext cx="1756333" cy="175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981200" y="2204864"/>
            <a:ext cx="569897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Solution</a:t>
            </a:r>
            <a:r>
              <a:rPr lang="en-US" sz="2400" dirty="0"/>
              <a:t>?</a:t>
            </a:r>
          </a:p>
          <a:p>
            <a:pPr lvl="1"/>
            <a:r>
              <a:rPr lang="en-US" sz="2000" dirty="0"/>
              <a:t>Use </a:t>
            </a:r>
            <a:r>
              <a:rPr lang="en-US" sz="2000" b="1" dirty="0"/>
              <a:t>new identity </a:t>
            </a:r>
            <a:r>
              <a:rPr lang="en-US" sz="2000" dirty="0"/>
              <a:t>for each </a:t>
            </a:r>
            <a:r>
              <a:rPr lang="en-US" sz="2000" dirty="0" smtClean="0"/>
              <a:t>transaction</a:t>
            </a:r>
          </a:p>
          <a:p>
            <a:pPr lvl="1"/>
            <a:r>
              <a:rPr lang="en-US" sz="2000" dirty="0" smtClean="0"/>
              <a:t>How to transfer bitcoins between identities?</a:t>
            </a:r>
            <a:endParaRPr lang="en-US" sz="2000" dirty="0"/>
          </a:p>
          <a:p>
            <a:r>
              <a:rPr lang="en-US" sz="2400" b="1" dirty="0"/>
              <a:t>But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Heuristics allow to </a:t>
            </a:r>
            <a:r>
              <a:rPr lang="en-US" sz="2000" b="1" dirty="0"/>
              <a:t>cluster</a:t>
            </a:r>
            <a:r>
              <a:rPr lang="en-US" sz="2000" dirty="0"/>
              <a:t> identities</a:t>
            </a:r>
          </a:p>
          <a:p>
            <a:pPr lvl="1"/>
            <a:endParaRPr lang="en-US" sz="2000" dirty="0"/>
          </a:p>
          <a:p>
            <a:r>
              <a:rPr lang="en-US" sz="2400" b="1" dirty="0"/>
              <a:t>Anonymous alternatives:</a:t>
            </a:r>
          </a:p>
          <a:p>
            <a:pPr lvl="1"/>
            <a:r>
              <a:rPr lang="en-US" sz="2000" dirty="0" err="1"/>
              <a:t>Zerocoin</a:t>
            </a:r>
            <a:r>
              <a:rPr lang="en-US" sz="2000" dirty="0"/>
              <a:t>, </a:t>
            </a:r>
            <a:r>
              <a:rPr lang="en-US" sz="2000" dirty="0" err="1"/>
              <a:t>Zerocash</a:t>
            </a:r>
            <a:r>
              <a:rPr lang="en-US" sz="2000" dirty="0"/>
              <a:t>…</a:t>
            </a:r>
          </a:p>
          <a:p>
            <a:endParaRPr lang="en-US" sz="2400" i="1" dirty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715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851104" cy="1066130"/>
          </a:xfrm>
        </p:spPr>
        <p:txBody>
          <a:bodyPr>
            <a:noAutofit/>
          </a:bodyPr>
          <a:lstStyle/>
          <a:p>
            <a:r>
              <a:rPr lang="da-DK" sz="3600" dirty="0"/>
              <a:t>Users?</a:t>
            </a:r>
            <a:br>
              <a:rPr lang="da-DK" sz="3600" dirty="0"/>
            </a:br>
            <a:r>
              <a:rPr lang="da-DK" sz="3600" i="1" dirty="0"/>
              <a:t>(and </a:t>
            </a:r>
            <a:r>
              <a:rPr lang="da-DK" sz="3600" i="1" dirty="0" err="1"/>
              <a:t>their</a:t>
            </a:r>
            <a:r>
              <a:rPr lang="da-DK" sz="3600" i="1" dirty="0"/>
              <a:t> </a:t>
            </a:r>
            <a:r>
              <a:rPr lang="da-DK" sz="3600" i="1" dirty="0" err="1"/>
              <a:t>devices</a:t>
            </a:r>
            <a:r>
              <a:rPr lang="da-DK" sz="3600" i="1" dirty="0"/>
              <a:t>)</a:t>
            </a:r>
            <a:endParaRPr lang="da-D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48858"/>
            <a:ext cx="8229600" cy="4992510"/>
          </a:xfrm>
        </p:spPr>
        <p:txBody>
          <a:bodyPr>
            <a:normAutofit/>
          </a:bodyPr>
          <a:lstStyle/>
          <a:p>
            <a:r>
              <a:rPr lang="en-US" dirty="0" smtClean="0"/>
              <a:t>Unfortunate property of DSA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address</a:t>
            </a:r>
          </a:p>
          <a:p>
            <a:pPr marL="0" indent="0" algn="ctr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1HKywxiL4JziqXrzLKhmB6a74ma6kxbSDj</a:t>
            </a:r>
          </a:p>
          <a:p>
            <a:pPr marL="0" indent="0">
              <a:buNone/>
            </a:pPr>
            <a:r>
              <a:rPr lang="en-US" dirty="0" smtClean="0"/>
              <a:t>  probably stole </a:t>
            </a:r>
            <a:r>
              <a:rPr lang="en-US" dirty="0" smtClean="0"/>
              <a:t>around $48,000</a:t>
            </a:r>
            <a:r>
              <a:rPr lang="en-US" dirty="0" smtClean="0"/>
              <a:t> </a:t>
            </a:r>
            <a:r>
              <a:rPr lang="en-US" dirty="0" smtClean="0"/>
              <a:t>this way</a:t>
            </a:r>
          </a:p>
          <a:p>
            <a:pPr marL="0" indent="0">
              <a:buNone/>
            </a:pPr>
            <a:r>
              <a:rPr lang="en-US" sz="2200" dirty="0"/>
              <a:t>(due to bug in Android Java based random generator)</a:t>
            </a:r>
            <a:endParaRPr lang="da-DK" sz="2200" dirty="0"/>
          </a:p>
        </p:txBody>
      </p:sp>
      <p:pic>
        <p:nvPicPr>
          <p:cNvPr id="4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5" y="-7475"/>
            <a:ext cx="1756333" cy="175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47928" y="2821578"/>
            <a:ext cx="1872208" cy="11114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Extractor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3359697" y="2553936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Sig(sk,m1,</a:t>
            </a:r>
            <a:r>
              <a:rPr lang="en-US" sz="2400" b="1" i="1" dirty="0"/>
              <a:t>r</a:t>
            </a:r>
            <a:r>
              <a:rPr lang="en-US" sz="2400" dirty="0"/>
              <a:t>)</a:t>
            </a:r>
            <a:endParaRPr lang="da-DK" sz="2400" dirty="0"/>
          </a:p>
        </p:txBody>
      </p:sp>
      <p:sp>
        <p:nvSpPr>
          <p:cNvPr id="10" name="Rectangle 9"/>
          <p:cNvSpPr/>
          <p:nvPr/>
        </p:nvSpPr>
        <p:spPr>
          <a:xfrm>
            <a:off x="3359697" y="3244399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Sig(sk,m2,</a:t>
            </a:r>
            <a:r>
              <a:rPr lang="en-US" sz="2400" b="1" i="1" dirty="0"/>
              <a:t>r</a:t>
            </a:r>
            <a:r>
              <a:rPr lang="en-US" sz="2400" dirty="0"/>
              <a:t>)</a:t>
            </a:r>
            <a:endParaRPr lang="da-DK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3672" y="320368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43672" y="3778071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20136" y="3392145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953303" y="2954625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906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/>
      <p:bldP spid="10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211144" cy="1143000"/>
          </a:xfrm>
        </p:spPr>
        <p:txBody>
          <a:bodyPr>
            <a:normAutofit/>
          </a:bodyPr>
          <a:lstStyle/>
          <a:p>
            <a:r>
              <a:rPr lang="da-DK" dirty="0" err="1" smtClean="0"/>
              <a:t>Programmable</a:t>
            </a:r>
            <a:r>
              <a:rPr lang="da-DK" dirty="0" smtClean="0"/>
              <a:t> </a:t>
            </a:r>
            <a:r>
              <a:rPr lang="da-DK" dirty="0" err="1" smtClean="0"/>
              <a:t>money</a:t>
            </a:r>
            <a:r>
              <a:rPr lang="da-DK" dirty="0" smtClean="0"/>
              <a:t>?</a:t>
            </a:r>
            <a:endParaRPr lang="da-DK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Bitcoin</a:t>
            </a:r>
            <a:r>
              <a:rPr lang="en-US" i="1" dirty="0" smtClean="0"/>
              <a:t> </a:t>
            </a:r>
            <a:r>
              <a:rPr lang="en-US" i="1" dirty="0"/>
              <a:t>uses a </a:t>
            </a:r>
            <a:r>
              <a:rPr lang="en-US" b="1" i="1" dirty="0"/>
              <a:t>scripting system </a:t>
            </a:r>
            <a:r>
              <a:rPr lang="en-US" i="1" dirty="0"/>
              <a:t>for transactions. Forth-like, Script is simple, stack-based, and processed from left to right. </a:t>
            </a:r>
            <a:r>
              <a:rPr lang="en-US" b="1" i="1" dirty="0"/>
              <a:t>It is purposefully not Turing-complete, with no loops</a:t>
            </a:r>
            <a:r>
              <a:rPr lang="en-US" i="1" dirty="0" smtClean="0"/>
              <a:t>.”</a:t>
            </a:r>
          </a:p>
          <a:p>
            <a:pPr marL="0" indent="0">
              <a:lnSpc>
                <a:spcPct val="170000"/>
              </a:lnSpc>
              <a:buNone/>
            </a:pPr>
            <a:endParaRPr lang="en-US" dirty="0" smtClean="0"/>
          </a:p>
          <a:p>
            <a:pPr marL="0" indent="0" algn="ctr">
              <a:lnSpc>
                <a:spcPct val="170000"/>
              </a:lnSpc>
              <a:buNone/>
            </a:pPr>
            <a:r>
              <a:rPr lang="en-US" sz="2900" i="1" dirty="0"/>
              <a:t>E.g., “P1 gives 1 BTC to P2 if at least </a:t>
            </a:r>
            <a:br>
              <a:rPr lang="en-US" sz="2900" i="1" dirty="0"/>
            </a:br>
            <a:r>
              <a:rPr lang="en-US" sz="2900" i="1" dirty="0"/>
              <a:t>2 out of (P1,P2,P3) sign this transaction”</a:t>
            </a:r>
          </a:p>
          <a:p>
            <a:pPr lvl="1">
              <a:lnSpc>
                <a:spcPct val="170000"/>
              </a:lnSpc>
            </a:pPr>
            <a:endParaRPr lang="en-US" dirty="0" smtClean="0"/>
          </a:p>
          <a:p>
            <a:pPr marL="0" indent="0" algn="r">
              <a:lnSpc>
                <a:spcPct val="170000"/>
              </a:lnSpc>
              <a:buNone/>
            </a:pPr>
            <a:r>
              <a:rPr lang="en-US" b="1" dirty="0" smtClean="0"/>
              <a:t>Functionality</a:t>
            </a:r>
            <a:r>
              <a:rPr lang="en-US" dirty="0" smtClean="0"/>
              <a:t>: more than money? </a:t>
            </a:r>
          </a:p>
          <a:p>
            <a:pPr marL="0" indent="0" algn="r">
              <a:lnSpc>
                <a:spcPct val="170000"/>
              </a:lnSpc>
              <a:buNone/>
            </a:pPr>
            <a:r>
              <a:rPr lang="en-US" b="1" dirty="0" smtClean="0"/>
              <a:t>Security</a:t>
            </a:r>
            <a:r>
              <a:rPr lang="en-US" dirty="0" smtClean="0"/>
              <a:t>: malware payments?</a:t>
            </a:r>
            <a:endParaRPr lang="en-US" dirty="0"/>
          </a:p>
        </p:txBody>
      </p:sp>
      <p:pic>
        <p:nvPicPr>
          <p:cNvPr id="4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5" y="-7475"/>
            <a:ext cx="1756333" cy="175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6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Spending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should not be able to spend the same money twice</a:t>
            </a:r>
          </a:p>
          <a:p>
            <a:r>
              <a:rPr lang="en-US" dirty="0" smtClean="0"/>
              <a:t>In the physical world this is accomplished by physically transferring the good</a:t>
            </a:r>
          </a:p>
          <a:p>
            <a:r>
              <a:rPr lang="en-US" dirty="0" smtClean="0"/>
              <a:t>In most electronic systems there is a central ledger that transactions are recorded on, same money can’t be spend twice</a:t>
            </a:r>
          </a:p>
          <a:p>
            <a:pPr lvl="1"/>
            <a:r>
              <a:rPr lang="en-US" dirty="0" smtClean="0"/>
              <a:t>Requires central authority</a:t>
            </a:r>
          </a:p>
          <a:p>
            <a:pPr lvl="1"/>
            <a:r>
              <a:rPr lang="en-US" dirty="0" smtClean="0"/>
              <a:t>Traditional credit cards </a:t>
            </a:r>
            <a:r>
              <a:rPr lang="mr-IN" dirty="0" smtClean="0"/>
              <a:t>–</a:t>
            </a:r>
            <a:r>
              <a:rPr lang="en-US" dirty="0" smtClean="0"/>
              <a:t> end of day verification</a:t>
            </a:r>
          </a:p>
          <a:p>
            <a:pPr lvl="1"/>
            <a:r>
              <a:rPr lang="en-US" dirty="0" smtClean="0"/>
              <a:t>Chip &amp; PIN/Chip &amp; Sign </a:t>
            </a:r>
            <a:r>
              <a:rPr lang="mr-IN" dirty="0" smtClean="0"/>
              <a:t>–</a:t>
            </a:r>
            <a:r>
              <a:rPr lang="en-US" dirty="0" smtClean="0"/>
              <a:t>online verification </a:t>
            </a:r>
          </a:p>
          <a:p>
            <a:r>
              <a:rPr lang="en-US" dirty="0" smtClean="0"/>
              <a:t>Is it possible to prevent this behavior without having a central authority?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15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211144" cy="1143000"/>
          </a:xfrm>
        </p:spPr>
        <p:txBody>
          <a:bodyPr>
            <a:normAutofit/>
          </a:bodyPr>
          <a:lstStyle/>
          <a:p>
            <a:r>
              <a:rPr lang="da-DK" dirty="0" smtClean="0"/>
              <a:t>Mining pools</a:t>
            </a:r>
            <a:endParaRPr lang="da-DK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2204865"/>
            <a:ext cx="7704856" cy="3921299"/>
          </a:xfrm>
        </p:spPr>
        <p:txBody>
          <a:bodyPr>
            <a:normAutofit/>
          </a:bodyPr>
          <a:lstStyle/>
          <a:p>
            <a:r>
              <a:rPr lang="en-US" b="1" dirty="0"/>
              <a:t>Solving puzzles (mining) is hard!</a:t>
            </a:r>
          </a:p>
          <a:p>
            <a:pPr lvl="1"/>
            <a:r>
              <a:rPr lang="en-US" dirty="0"/>
              <a:t>Miners join pools and share work/reward</a:t>
            </a:r>
            <a:endParaRPr lang="en-US" sz="2800" dirty="0"/>
          </a:p>
          <a:p>
            <a:endParaRPr lang="en-US" b="1" dirty="0"/>
          </a:p>
          <a:p>
            <a:r>
              <a:rPr lang="en-US" b="1" dirty="0"/>
              <a:t>How to optimally split work?</a:t>
            </a:r>
          </a:p>
          <a:p>
            <a:endParaRPr lang="en-US" b="1" dirty="0"/>
          </a:p>
          <a:p>
            <a:r>
              <a:rPr lang="en-US" b="1" dirty="0"/>
              <a:t>Mechanism design?</a:t>
            </a:r>
          </a:p>
          <a:p>
            <a:pPr lvl="1"/>
            <a:r>
              <a:rPr lang="en-US" dirty="0"/>
              <a:t>rational miner?</a:t>
            </a:r>
          </a:p>
          <a:p>
            <a:pPr lvl="1"/>
            <a:r>
              <a:rPr lang="en-US" dirty="0"/>
              <a:t>how to allocate reward?</a:t>
            </a:r>
            <a:endParaRPr lang="en-US" dirty="0"/>
          </a:p>
        </p:txBody>
      </p:sp>
      <p:pic>
        <p:nvPicPr>
          <p:cNvPr id="4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5" y="-7475"/>
            <a:ext cx="1756333" cy="175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4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countries claim exclusive right to produce money</a:t>
            </a:r>
          </a:p>
          <a:p>
            <a:r>
              <a:rPr lang="en-US" dirty="0" smtClean="0"/>
              <a:t>Bitcoin may become a problem as government may lose out on taxes</a:t>
            </a:r>
          </a:p>
          <a:p>
            <a:r>
              <a:rPr lang="en-US" dirty="0" smtClean="0">
                <a:hlinkClick r:id="rId2"/>
              </a:rPr>
              <a:t>https://en.wikipedia.org/wiki/Legality_of_bitcoin_by_country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the US currently considered a commodity (similar to gold, silver, etc.)</a:t>
            </a:r>
          </a:p>
          <a:p>
            <a:pPr lvl="1"/>
            <a:r>
              <a:rPr lang="en-US" dirty="0" smtClean="0"/>
              <a:t>Mining is subject to self employment tax</a:t>
            </a:r>
          </a:p>
          <a:p>
            <a:pPr lvl="1"/>
            <a:r>
              <a:rPr lang="en-US" dirty="0" smtClean="0"/>
              <a:t>Some states are trying to regulate</a:t>
            </a:r>
          </a:p>
          <a:p>
            <a:pPr lvl="1"/>
            <a:r>
              <a:rPr lang="en-US" dirty="0" smtClean="0"/>
              <a:t>Legal status still very much </a:t>
            </a:r>
            <a:r>
              <a:rPr lang="en-US" smtClean="0"/>
              <a:t>in the air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67028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/>
              <a:t>Sources:</a:t>
            </a:r>
          </a:p>
          <a:p>
            <a:r>
              <a:rPr lang="en-US" sz="900" b="1" dirty="0"/>
              <a:t>Learn </a:t>
            </a:r>
            <a:r>
              <a:rPr lang="en-US" sz="900" b="1" dirty="0"/>
              <a:t>about signatures/</a:t>
            </a:r>
            <a:r>
              <a:rPr lang="en-US" sz="900" b="1" dirty="0" err="1"/>
              <a:t>ecash</a:t>
            </a:r>
            <a:r>
              <a:rPr lang="en-US" sz="900" b="1" dirty="0"/>
              <a:t>/cryptography at </a:t>
            </a:r>
            <a:r>
              <a:rPr lang="en-US" sz="900" b="1" dirty="0" err="1"/>
              <a:t>csaudk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u="sng" dirty="0">
                <a:hlinkClick r:id="rId3"/>
              </a:rPr>
              <a:t>https://services.brics.dk/java/courseadmin/crypto/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u="sng" dirty="0">
                <a:hlinkClick r:id="rId4"/>
              </a:rPr>
              <a:t>https://services.brics.dk/java/courseadmin/cpt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u="sng" dirty="0">
                <a:hlinkClick r:id="rId5"/>
              </a:rPr>
              <a:t>https://services.brics.dk/java/courseadmin/CryCom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Story of </a:t>
            </a:r>
            <a:r>
              <a:rPr lang="en-US" sz="900" b="1" dirty="0" err="1"/>
              <a:t>Chaum</a:t>
            </a:r>
            <a:r>
              <a:rPr lang="en-US" sz="900" b="1" dirty="0"/>
              <a:t> and </a:t>
            </a:r>
            <a:r>
              <a:rPr lang="en-US" sz="900" b="1" dirty="0" err="1"/>
              <a:t>DigiCash</a:t>
            </a:r>
            <a:r>
              <a:rPr lang="en-US" sz="900" b="1" dirty="0"/>
              <a:t> (to be taken with a grain of salt)</a:t>
            </a:r>
            <a:br>
              <a:rPr lang="en-US" sz="900" b="1" dirty="0"/>
            </a:br>
            <a:r>
              <a:rPr lang="en-US" sz="900" u="sng" dirty="0">
                <a:hlinkClick r:id="rId6"/>
              </a:rPr>
              <a:t>http://cryptome.org/jya/digicrash.htm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 err="1"/>
              <a:t>Bitcoin</a:t>
            </a:r>
            <a:r>
              <a:rPr lang="en-US" sz="900" b="1" dirty="0"/>
              <a:t> paper and announcement</a:t>
            </a:r>
            <a:br>
              <a:rPr lang="en-US" sz="900" b="1" dirty="0"/>
            </a:br>
            <a:r>
              <a:rPr lang="en-US" sz="900" u="sng" dirty="0">
                <a:hlinkClick r:id="rId7"/>
              </a:rPr>
              <a:t>http://article.gmane.org/gmane.comp.encryption.general/12588/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u="sng" dirty="0">
                <a:hlinkClick r:id="rId8"/>
              </a:rPr>
              <a:t>http://www.mail-archive.com/cryptography@metzdowd.com/msg10142.html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This pizza cost 750,000 </a:t>
            </a:r>
            <a:r>
              <a:rPr lang="en-US" sz="900" b="1" dirty="0" err="1"/>
              <a:t>usd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u="sng" dirty="0">
                <a:hlinkClick r:id="rId9"/>
              </a:rPr>
              <a:t>http://motherboard.vice.com/blog/this-pizza-is-worth-750000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Lily Allen turns down </a:t>
            </a:r>
            <a:r>
              <a:rPr lang="en-US" sz="900" b="1" dirty="0" err="1"/>
              <a:t>btcs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u="sng" dirty="0">
                <a:hlinkClick r:id="rId10"/>
              </a:rPr>
              <a:t>https://twitter.com/lilyallen/statuses/419942070770741249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Signature attack</a:t>
            </a:r>
            <a:br>
              <a:rPr lang="en-US" sz="900" b="1" dirty="0"/>
            </a:br>
            <a:r>
              <a:rPr lang="en-US" sz="900" u="sng" dirty="0">
                <a:hlinkClick r:id="rId11"/>
              </a:rPr>
              <a:t>http://eprint.iacr.org/2013/734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 err="1"/>
              <a:t>Deanonymizing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u="sng" dirty="0">
                <a:hlinkClick r:id="rId12"/>
              </a:rPr>
              <a:t>http://cseweb.ucsd.edu/~smeiklejohn/files/imc13.pdf</a:t>
            </a:r>
            <a:r>
              <a:rPr lang="en-US" sz="900" dirty="0"/>
              <a:t>  </a:t>
            </a:r>
            <a:br>
              <a:rPr lang="en-US" sz="900" dirty="0"/>
            </a:br>
            <a:r>
              <a:rPr lang="en-US" sz="900" u="sng" dirty="0">
                <a:hlinkClick r:id="rId13"/>
              </a:rPr>
              <a:t>http://eprint.iacr.org/2012/584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 err="1"/>
              <a:t>Zerocoin</a:t>
            </a:r>
            <a:r>
              <a:rPr lang="en-US" sz="900" b="1" dirty="0"/>
              <a:t>/</a:t>
            </a:r>
            <a:r>
              <a:rPr lang="en-US" sz="900" b="1" dirty="0" err="1"/>
              <a:t>Zerocash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u="sng" dirty="0">
                <a:hlinkClick r:id="rId14"/>
              </a:rPr>
              <a:t>http://zerocoin.org/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Graphs, stats </a:t>
            </a:r>
            <a:r>
              <a:rPr lang="en-US" sz="900" b="1" dirty="0" err="1"/>
              <a:t>etc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u="sng" dirty="0">
                <a:hlinkClick r:id="rId15"/>
              </a:rPr>
              <a:t>www.blockchain.info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Comparison with </a:t>
            </a:r>
            <a:r>
              <a:rPr lang="en-US" sz="900" b="1" dirty="0" err="1"/>
              <a:t>Altcoins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u="sng" dirty="0">
                <a:hlinkClick r:id="rId16"/>
              </a:rPr>
              <a:t>http://www.coinwarz.com/cryptocurrency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 err="1"/>
              <a:t>Bitcoin</a:t>
            </a:r>
            <a:r>
              <a:rPr lang="en-US" sz="900" b="1" dirty="0"/>
              <a:t> stolen from TV</a:t>
            </a:r>
            <a:br>
              <a:rPr lang="en-US" sz="900" b="1" dirty="0"/>
            </a:br>
            <a:r>
              <a:rPr lang="en-US" sz="900" u="sng" dirty="0">
                <a:hlinkClick r:id="rId17"/>
              </a:rPr>
              <a:t>http://nymag.com/daily/intelligencer/2013/12/bloomberg-anchors-christmas-bitcoin-gets-stolen.html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it-IT" sz="900" b="1" dirty="0"/>
              <a:t>Visa/Mastercard vs Wikileaks</a:t>
            </a:r>
            <a:br>
              <a:rPr lang="it-IT" sz="900" b="1" dirty="0"/>
            </a:br>
            <a:r>
              <a:rPr lang="it-IT" sz="900" u="sng" dirty="0">
                <a:hlinkClick r:id="rId18"/>
              </a:rPr>
              <a:t>http://www.forbes.com/sites/andygreenberg/2010/12/07/visa-mastercard-move-to-choke-wikileaks/</a:t>
            </a:r>
            <a:r>
              <a:rPr lang="it-IT" sz="900" dirty="0"/>
              <a:t> </a:t>
            </a:r>
            <a:endParaRPr lang="da-DK" sz="900" dirty="0"/>
          </a:p>
          <a:p>
            <a:r>
              <a:rPr lang="en-US" sz="900" b="1" dirty="0"/>
              <a:t>Not in the talk, but very interesting:</a:t>
            </a:r>
            <a:endParaRPr lang="da-DK" sz="900" dirty="0"/>
          </a:p>
          <a:p>
            <a:r>
              <a:rPr lang="en-US" sz="900" b="1" dirty="0" err="1"/>
              <a:t>Silkroad</a:t>
            </a:r>
            <a:r>
              <a:rPr lang="en-US" sz="900" b="1" dirty="0"/>
              <a:t> essentials</a:t>
            </a:r>
            <a:br>
              <a:rPr lang="en-US" sz="900" b="1" dirty="0"/>
            </a:br>
            <a:r>
              <a:rPr lang="en-US" sz="900" u="sng" dirty="0">
                <a:hlinkClick r:id="rId19"/>
              </a:rPr>
              <a:t>http://exitevent.com/privacy-tor-btc-and-what-the-silk-road-crackdown-means-to-you-131112.asp</a:t>
            </a:r>
            <a:r>
              <a:rPr lang="en-US" sz="900" dirty="0"/>
              <a:t> </a:t>
            </a:r>
            <a:r>
              <a:rPr lang="en-US" sz="900" u="sng" dirty="0">
                <a:hlinkClick r:id="rId20"/>
              </a:rPr>
              <a:t>http://arstechnica.com/tech-policy/2013/10/how-the-feds-took-down-the-dread-pirate-roberts/</a:t>
            </a:r>
            <a:r>
              <a:rPr lang="en-US" sz="900" dirty="0"/>
              <a:t> </a:t>
            </a:r>
            <a:r>
              <a:rPr lang="en-US" sz="900" u="sng" dirty="0">
                <a:hlinkClick r:id="rId21"/>
              </a:rPr>
              <a:t>http://pando.com/2014/01/02/with-130m-of-bitcoin-wealth-and-plans-to-sell-the-fbi-could-rattle-the-virtual-currency-cage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The value overflow bug</a:t>
            </a:r>
            <a:br>
              <a:rPr lang="en-US" sz="900" b="1" dirty="0"/>
            </a:br>
            <a:r>
              <a:rPr lang="en-US" sz="900" u="sng" dirty="0">
                <a:hlinkClick r:id="rId22"/>
              </a:rPr>
              <a:t>https://en.bitcoin.it/wiki/Common_Vulnerabilities_and_Exposures#CVE-2010-5139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The March 2013 chain fork</a:t>
            </a:r>
            <a:br>
              <a:rPr lang="en-US" sz="900" b="1" dirty="0"/>
            </a:br>
            <a:r>
              <a:rPr lang="en-US" sz="900" u="sng" dirty="0">
                <a:hlinkClick r:id="rId23"/>
              </a:rPr>
              <a:t>https://bitcoin.org/en/alert/2013-03-11-chain-fork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Buggy transaction, </a:t>
            </a:r>
            <a:r>
              <a:rPr lang="en-US" sz="900" b="1" dirty="0" err="1"/>
              <a:t>mistery</a:t>
            </a:r>
            <a:r>
              <a:rPr lang="en-US" sz="900" b="1" dirty="0"/>
              <a:t> miner</a:t>
            </a:r>
            <a:br>
              <a:rPr lang="en-US" sz="900" b="1" dirty="0"/>
            </a:br>
            <a:r>
              <a:rPr lang="en-US" sz="900" u="sng" dirty="0">
                <a:hlinkClick r:id="rId24"/>
              </a:rPr>
              <a:t>https://blockchain.info/tx-index/3618498/4005d6bea3a93fb72f006d23e2685b85069d270cb57d15f0c057ef2d5e3f78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u="sng" dirty="0">
                <a:hlinkClick r:id="rId25"/>
              </a:rPr>
              <a:t>https://bitcointalk.org/index.php?topic=67634.0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b="1" dirty="0"/>
              <a:t>The problem with “</a:t>
            </a:r>
            <a:r>
              <a:rPr lang="en-US" sz="900" b="1" dirty="0" err="1"/>
              <a:t>checkpointed</a:t>
            </a:r>
            <a:r>
              <a:rPr lang="en-US" sz="900" b="1" dirty="0"/>
              <a:t>” </a:t>
            </a:r>
            <a:r>
              <a:rPr lang="en-US" sz="900" b="1" dirty="0" err="1"/>
              <a:t>bitcoin</a:t>
            </a: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u="sng" dirty="0">
                <a:hlinkClick r:id="rId26"/>
              </a:rPr>
              <a:t>http://www.links.org/files/decentralised-currencies.pdf</a:t>
            </a:r>
            <a:r>
              <a:rPr lang="en-US" sz="900" dirty="0"/>
              <a:t> </a:t>
            </a:r>
            <a:endParaRPr lang="da-DK" sz="900" dirty="0"/>
          </a:p>
          <a:p>
            <a:r>
              <a:rPr lang="en-US" sz="900" dirty="0"/>
              <a:t>This presentation contains copyrighted images the use of which has not always been specifically authorized by the copyright owner. I am making the material available for educational purposes only and I believe this constitutes a 'fair use'. 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025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Part 0</a:t>
            </a:r>
            <a:r>
              <a:rPr lang="en-US" dirty="0" smtClean="0"/>
              <a:t>: a little history</a:t>
            </a:r>
          </a:p>
          <a:p>
            <a:endParaRPr lang="en-US" dirty="0" smtClean="0"/>
          </a:p>
          <a:p>
            <a:r>
              <a:rPr lang="en-US" b="1" dirty="0" smtClean="0"/>
              <a:t>Part 1</a:t>
            </a:r>
            <a:r>
              <a:rPr lang="en-US" dirty="0" smtClean="0"/>
              <a:t>: </a:t>
            </a:r>
            <a:r>
              <a:rPr lang="en-US" dirty="0" err="1" smtClean="0"/>
              <a:t>TheoryCoin</a:t>
            </a:r>
            <a:endParaRPr lang="en-US" dirty="0"/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create</a:t>
            </a:r>
            <a:r>
              <a:rPr lang="en-US" dirty="0" smtClean="0"/>
              <a:t> coins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transfer</a:t>
            </a:r>
            <a:r>
              <a:rPr lang="en-US" dirty="0" smtClean="0"/>
              <a:t> coins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store</a:t>
            </a:r>
            <a:r>
              <a:rPr lang="en-US" dirty="0" smtClean="0"/>
              <a:t> coins</a:t>
            </a:r>
          </a:p>
          <a:p>
            <a:endParaRPr lang="en-US" dirty="0" smtClean="0"/>
          </a:p>
          <a:p>
            <a:r>
              <a:rPr lang="en-US" b="1" dirty="0" smtClean="0"/>
              <a:t>Part 2</a:t>
            </a:r>
            <a:r>
              <a:rPr lang="en-US" dirty="0" smtClean="0"/>
              <a:t>: diff(        ,        )</a:t>
            </a:r>
          </a:p>
          <a:p>
            <a:endParaRPr lang="en-US" dirty="0" smtClean="0"/>
          </a:p>
          <a:p>
            <a:r>
              <a:rPr lang="en-US" b="1" dirty="0" smtClean="0"/>
              <a:t>Part 3</a:t>
            </a:r>
            <a:r>
              <a:rPr lang="en-US" dirty="0" smtClean="0"/>
              <a:t>: Problems and issues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525" y="1340769"/>
            <a:ext cx="1516600" cy="11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800" y="4402887"/>
            <a:ext cx="647314" cy="6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4" y="5013176"/>
            <a:ext cx="1508149" cy="150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456040" y="2487036"/>
            <a:ext cx="1083246" cy="963613"/>
            <a:chOff x="7593210" y="518033"/>
            <a:chExt cx="1083246" cy="963613"/>
          </a:xfrm>
        </p:grpSpPr>
        <p:pic>
          <p:nvPicPr>
            <p:cNvPr id="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593210" y="1022089"/>
              <a:ext cx="1083246" cy="2938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823" y="4392613"/>
            <a:ext cx="864096" cy="82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104112" y="2991092"/>
            <a:ext cx="1769668" cy="963613"/>
            <a:chOff x="5724128" y="3284984"/>
            <a:chExt cx="1512168" cy="823400"/>
          </a:xfrm>
        </p:grpSpPr>
        <p:sp>
          <p:nvSpPr>
            <p:cNvPr id="4" name="Right Arrow 3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3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8979142" y="3429000"/>
            <a:ext cx="1293322" cy="1035622"/>
            <a:chOff x="7383134" y="3717031"/>
            <a:chExt cx="1293322" cy="1035622"/>
          </a:xfrm>
        </p:grpSpPr>
        <p:pic>
          <p:nvPicPr>
            <p:cNvPr id="16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134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83134" y="3717031"/>
              <a:ext cx="1293322" cy="96361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8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3209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77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advent of </a:t>
            </a:r>
            <a:r>
              <a:rPr lang="en-US" dirty="0" err="1" smtClean="0"/>
              <a:t>Bitcoin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60242"/>
            <a:ext cx="8363272" cy="4133055"/>
          </a:xfrm>
        </p:spPr>
        <p:txBody>
          <a:bodyPr>
            <a:noAutofit/>
          </a:bodyPr>
          <a:lstStyle/>
          <a:p>
            <a:r>
              <a:rPr lang="en-US" sz="2400" dirty="0"/>
              <a:t>2009: </a:t>
            </a:r>
            <a:r>
              <a:rPr lang="en-US" sz="2400" b="1" dirty="0" err="1"/>
              <a:t>Bitcoin</a:t>
            </a:r>
            <a:r>
              <a:rPr lang="en-US" sz="2400" b="1" dirty="0"/>
              <a:t> announced</a:t>
            </a:r>
            <a:r>
              <a:rPr lang="en-US" sz="2400" dirty="0"/>
              <a:t> by Satoshi </a:t>
            </a:r>
            <a:r>
              <a:rPr lang="en-US" sz="2400" dirty="0" err="1"/>
              <a:t>Nakamoto</a:t>
            </a:r>
            <a:endParaRPr lang="en-US" sz="2400" dirty="0"/>
          </a:p>
          <a:p>
            <a:pPr lvl="1"/>
            <a:r>
              <a:rPr lang="en-US" sz="2000" dirty="0"/>
              <a:t>Pseudonym for person or group of person</a:t>
            </a:r>
          </a:p>
          <a:p>
            <a:endParaRPr lang="en-US" sz="2400" dirty="0"/>
          </a:p>
          <a:p>
            <a:r>
              <a:rPr lang="en-US" sz="2400" dirty="0"/>
              <a:t>2009-2011: slow start…</a:t>
            </a:r>
          </a:p>
          <a:p>
            <a:endParaRPr lang="en-US" sz="2400" dirty="0"/>
          </a:p>
          <a:p>
            <a:r>
              <a:rPr lang="en-US" sz="2400" dirty="0"/>
              <a:t>2011-2013: Silk Road and Dread Pirate Roberts</a:t>
            </a:r>
          </a:p>
          <a:p>
            <a:endParaRPr lang="en-US" sz="2400" dirty="0"/>
          </a:p>
          <a:p>
            <a:r>
              <a:rPr lang="en-US" sz="2400" dirty="0"/>
              <a:t>End 2013: </a:t>
            </a:r>
            <a:r>
              <a:rPr lang="en-US" sz="2400" b="1" dirty="0" err="1"/>
              <a:t>Bitcoin</a:t>
            </a:r>
            <a:r>
              <a:rPr lang="en-US" sz="2400" b="1" dirty="0"/>
              <a:t> price skyrockets </a:t>
            </a:r>
          </a:p>
          <a:p>
            <a:pPr lvl="1"/>
            <a:r>
              <a:rPr lang="en-US" sz="2000" dirty="0"/>
              <a:t>and the world notices!</a:t>
            </a:r>
          </a:p>
          <a:p>
            <a:pPr marL="0" indent="0">
              <a:buNone/>
            </a:pPr>
            <a:endParaRPr lang="en-US" sz="2400" dirty="0"/>
          </a:p>
          <a:p>
            <a:endParaRPr lang="da-DK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71904" y="5733256"/>
            <a:ext cx="383472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Part 0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a little history</a:t>
            </a:r>
          </a:p>
          <a:p>
            <a:endParaRPr lang="en-US" dirty="0" smtClean="0"/>
          </a:p>
          <a:p>
            <a:r>
              <a:rPr lang="en-US" b="1" dirty="0" smtClean="0"/>
              <a:t>Part 1</a:t>
            </a:r>
            <a:r>
              <a:rPr lang="en-US" dirty="0" smtClean="0"/>
              <a:t>: </a:t>
            </a:r>
            <a:r>
              <a:rPr lang="en-US" dirty="0" err="1" smtClean="0"/>
              <a:t>TheoryCoin</a:t>
            </a:r>
            <a:endParaRPr lang="en-US" dirty="0"/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create</a:t>
            </a:r>
            <a:r>
              <a:rPr lang="en-US" dirty="0" smtClean="0"/>
              <a:t> coins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transfer</a:t>
            </a:r>
            <a:r>
              <a:rPr lang="en-US" dirty="0" smtClean="0"/>
              <a:t> coins</a:t>
            </a:r>
          </a:p>
          <a:p>
            <a:pPr lvl="1"/>
            <a:r>
              <a:rPr lang="en-US" dirty="0" smtClean="0"/>
              <a:t>How to </a:t>
            </a:r>
            <a:r>
              <a:rPr lang="en-US" b="1" i="1" dirty="0" smtClean="0"/>
              <a:t>store</a:t>
            </a:r>
            <a:r>
              <a:rPr lang="en-US" dirty="0" smtClean="0"/>
              <a:t> coins</a:t>
            </a:r>
          </a:p>
          <a:p>
            <a:endParaRPr lang="en-US" dirty="0" smtClean="0"/>
          </a:p>
          <a:p>
            <a:r>
              <a:rPr lang="en-US" b="1" dirty="0" smtClean="0"/>
              <a:t>Part 2</a:t>
            </a:r>
            <a:r>
              <a:rPr lang="en-US" dirty="0" smtClean="0"/>
              <a:t>: diff(        ,        )</a:t>
            </a:r>
          </a:p>
          <a:p>
            <a:endParaRPr lang="en-US" dirty="0" smtClean="0"/>
          </a:p>
          <a:p>
            <a:r>
              <a:rPr lang="en-US" b="1" dirty="0" smtClean="0"/>
              <a:t>Part 3</a:t>
            </a:r>
            <a:r>
              <a:rPr lang="en-US" dirty="0" smtClean="0"/>
              <a:t>: Problems and issues</a:t>
            </a: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\\ad.nfit.au.dk\NFDFS\Users\orlandi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525" y="1340769"/>
            <a:ext cx="1516600" cy="114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ad.nfit.au.dk\NFDFS\Users\orlandi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374" y="4417223"/>
            <a:ext cx="647314" cy="64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254" y="5013176"/>
            <a:ext cx="1508149" cy="1508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456040" y="2487036"/>
            <a:ext cx="1083246" cy="963613"/>
            <a:chOff x="7593210" y="518033"/>
            <a:chExt cx="1083246" cy="963613"/>
          </a:xfrm>
        </p:grpSpPr>
        <p:pic>
          <p:nvPicPr>
            <p:cNvPr id="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7593210" y="1022089"/>
              <a:ext cx="1083246" cy="2938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920" y="4392613"/>
            <a:ext cx="864096" cy="82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104112" y="2991092"/>
            <a:ext cx="1769668" cy="963613"/>
            <a:chOff x="5724128" y="3284984"/>
            <a:chExt cx="1512168" cy="823400"/>
          </a:xfrm>
        </p:grpSpPr>
        <p:sp>
          <p:nvSpPr>
            <p:cNvPr id="4" name="Right Arrow 3"/>
            <p:cNvSpPr/>
            <p:nvPr/>
          </p:nvSpPr>
          <p:spPr>
            <a:xfrm>
              <a:off x="5724128" y="3451733"/>
              <a:ext cx="1512168" cy="3865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3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286" y="3284984"/>
              <a:ext cx="864096" cy="82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/>
          <p:cNvGrpSpPr/>
          <p:nvPr/>
        </p:nvGrpSpPr>
        <p:grpSpPr>
          <a:xfrm>
            <a:off x="8979142" y="3429000"/>
            <a:ext cx="1293322" cy="1035622"/>
            <a:chOff x="7383134" y="3717031"/>
            <a:chExt cx="1293322" cy="1035622"/>
          </a:xfrm>
        </p:grpSpPr>
        <p:pic>
          <p:nvPicPr>
            <p:cNvPr id="16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3134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83134" y="3717031"/>
              <a:ext cx="1293322" cy="963613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8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3209" y="3789040"/>
              <a:ext cx="1011239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 20"/>
          <p:cNvSpPr/>
          <p:nvPr/>
        </p:nvSpPr>
        <p:spPr>
          <a:xfrm>
            <a:off x="6312025" y="1124744"/>
            <a:ext cx="4104455" cy="1362292"/>
          </a:xfrm>
          <a:prstGeom prst="rect">
            <a:avLst/>
          </a:prstGeom>
          <a:solidFill>
            <a:srgbClr val="FFFFFF">
              <a:alpha val="9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82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TheoryCoin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b="0" dirty="0" smtClean="0"/>
              <a:t>How to </a:t>
            </a:r>
            <a:r>
              <a:rPr lang="en-US" dirty="0" smtClean="0"/>
              <a:t>create </a:t>
            </a:r>
            <a:r>
              <a:rPr lang="en-US" b="0" dirty="0" smtClean="0"/>
              <a:t>money</a:t>
            </a:r>
            <a:endParaRPr lang="da-DK" b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95600" y="2204865"/>
            <a:ext cx="7056784" cy="3921299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Everyone </a:t>
            </a:r>
            <a:br>
              <a:rPr lang="en-US" dirty="0" smtClean="0"/>
            </a:br>
            <a:r>
              <a:rPr lang="en-US" b="1" dirty="0" smtClean="0"/>
              <a:t>tries to solve</a:t>
            </a:r>
            <a:r>
              <a:rPr lang="en-US" dirty="0" smtClean="0"/>
              <a:t> a puzzle</a:t>
            </a:r>
            <a:endParaRPr lang="en-US" dirty="0"/>
          </a:p>
          <a:p>
            <a:pPr marL="514350" indent="-514350" algn="ctr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first one </a:t>
            </a:r>
            <a:r>
              <a:rPr lang="en-US" dirty="0" smtClean="0"/>
              <a:t>to solve </a:t>
            </a:r>
            <a:br>
              <a:rPr lang="en-US" dirty="0" smtClean="0"/>
            </a:br>
            <a:r>
              <a:rPr lang="en-US" dirty="0" smtClean="0"/>
              <a:t>the puzzle  </a:t>
            </a:r>
            <a:r>
              <a:rPr lang="en-US" b="1" dirty="0" smtClean="0"/>
              <a:t>gets 1 TC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The solution of </a:t>
            </a:r>
            <a:r>
              <a:rPr lang="en-US" b="1" dirty="0" smtClean="0"/>
              <a:t>puzzle </a:t>
            </a:r>
            <a:r>
              <a:rPr lang="en-US" b="1" i="1" dirty="0" err="1" smtClean="0"/>
              <a:t>i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defines puzzle </a:t>
            </a:r>
            <a:r>
              <a:rPr lang="en-US" b="1" i="1" dirty="0" smtClean="0"/>
              <a:t>i+1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9117210" y="518034"/>
            <a:ext cx="1083246" cy="1182775"/>
            <a:chOff x="7593210" y="518033"/>
            <a:chExt cx="1083246" cy="1182775"/>
          </a:xfrm>
        </p:grpSpPr>
        <p:pic>
          <p:nvPicPr>
            <p:cNvPr id="7170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593210" y="1022089"/>
              <a:ext cx="1083246" cy="678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7" name="Picture 3" descr="\\ad.nfit.au.dk\NFDFS\Users\orlandi\Desktop\sudoku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131" y="2204864"/>
            <a:ext cx="1790240" cy="179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ad.nfit.au.dk\NFDFS\Users\orlandi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3771927"/>
            <a:ext cx="1656184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68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/>
              <a:t>create </a:t>
            </a:r>
            <a:r>
              <a:rPr lang="en-US" b="0" dirty="0"/>
              <a:t>money</a:t>
            </a:r>
            <a:endParaRPr lang="da-DK" dirty="0"/>
          </a:p>
        </p:txBody>
      </p:sp>
      <p:sp>
        <p:nvSpPr>
          <p:cNvPr id="5" name="Flowchart: Manual Operation 4"/>
          <p:cNvSpPr/>
          <p:nvPr/>
        </p:nvSpPr>
        <p:spPr>
          <a:xfrm>
            <a:off x="1919536" y="2924944"/>
            <a:ext cx="3312368" cy="1728192"/>
          </a:xfrm>
          <a:prstGeom prst="flowChartManualOper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5400" b="1" dirty="0"/>
              <a:t>H</a:t>
            </a:r>
            <a:endParaRPr lang="da-DK" sz="5400" b="1" dirty="0"/>
          </a:p>
        </p:txBody>
      </p:sp>
      <p:sp>
        <p:nvSpPr>
          <p:cNvPr id="6" name="Rectangle 5"/>
          <p:cNvSpPr/>
          <p:nvPr/>
        </p:nvSpPr>
        <p:spPr>
          <a:xfrm>
            <a:off x="1919536" y="2132856"/>
            <a:ext cx="1440160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 </a:t>
            </a:r>
            <a:r>
              <a:rPr lang="da-DK" dirty="0"/>
              <a:t>∈ </a:t>
            </a:r>
            <a:r>
              <a:rPr lang="en-US" dirty="0"/>
              <a:t>{0,1}*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3791744" y="2132856"/>
            <a:ext cx="1440160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 </a:t>
            </a:r>
            <a:r>
              <a:rPr lang="da-DK" dirty="0"/>
              <a:t>∈ </a:t>
            </a:r>
            <a:r>
              <a:rPr lang="en-US" dirty="0"/>
              <a:t>{0,1}*</a:t>
            </a:r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2567608" y="5013176"/>
            <a:ext cx="187220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 </a:t>
            </a:r>
            <a:r>
              <a:rPr lang="da-DK" dirty="0"/>
              <a:t>∈ </a:t>
            </a:r>
            <a:r>
              <a:rPr lang="en-US" dirty="0"/>
              <a:t>{0,1}</a:t>
            </a:r>
            <a:r>
              <a:rPr lang="en-US" baseline="30000" dirty="0"/>
              <a:t>d</a:t>
            </a:r>
            <a:endParaRPr lang="da-DK" baseline="30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951984" y="2060848"/>
            <a:ext cx="4536504" cy="37444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SolvePuzzle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(L){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repeat{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R =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my_name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|| </a:t>
            </a:r>
            <a:r>
              <a:rPr lang="en-US" sz="2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 T = H(L,R)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 }while(T ≠ 0</a:t>
            </a:r>
            <a:r>
              <a:rPr lang="en-US" sz="23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 return R</a:t>
            </a:r>
          </a:p>
          <a:p>
            <a:pPr marL="0" indent="0">
              <a:buNone/>
            </a:pPr>
            <a:r>
              <a:rPr lang="en-US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300" dirty="0"/>
          </a:p>
        </p:txBody>
      </p:sp>
      <p:sp>
        <p:nvSpPr>
          <p:cNvPr id="3" name="Rectangle 2"/>
          <p:cNvSpPr/>
          <p:nvPr/>
        </p:nvSpPr>
        <p:spPr>
          <a:xfrm>
            <a:off x="1991544" y="5661248"/>
            <a:ext cx="322210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/>
              <a:t>The puzzle: </a:t>
            </a:r>
            <a:br>
              <a:rPr lang="en-US" b="1" dirty="0"/>
            </a:br>
            <a:r>
              <a:rPr lang="en-US" dirty="0"/>
              <a:t>given L, find </a:t>
            </a:r>
            <a:r>
              <a:rPr lang="en-US" dirty="0"/>
              <a:t>R </a:t>
            </a:r>
            <a:endParaRPr lang="en-US" dirty="0"/>
          </a:p>
          <a:p>
            <a:pPr algn="ctr"/>
            <a:r>
              <a:rPr lang="en-US" dirty="0"/>
              <a:t>such </a:t>
            </a:r>
            <a:r>
              <a:rPr lang="en-US" dirty="0"/>
              <a:t>that T=0</a:t>
            </a:r>
            <a:r>
              <a:rPr lang="en-US" baseline="30000" dirty="0"/>
              <a:t>d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117210" y="518034"/>
            <a:ext cx="1083246" cy="1182775"/>
            <a:chOff x="7593210" y="518033"/>
            <a:chExt cx="1083246" cy="1182775"/>
          </a:xfrm>
        </p:grpSpPr>
        <p:pic>
          <p:nvPicPr>
            <p:cNvPr id="11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7593210" y="1022089"/>
              <a:ext cx="1083246" cy="678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1991544" y="2968878"/>
            <a:ext cx="320682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i="1" dirty="0">
                <a:solidFill>
                  <a:schemeClr val="bg1"/>
                </a:solidFill>
              </a:rPr>
              <a:t>(a random </a:t>
            </a:r>
            <a:r>
              <a:rPr lang="en-US" sz="2300" i="1" dirty="0">
                <a:solidFill>
                  <a:schemeClr val="bg1"/>
                </a:solidFill>
              </a:rPr>
              <a:t>function</a:t>
            </a:r>
            <a:r>
              <a:rPr lang="en-US" sz="2300" i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60097" y="6237312"/>
            <a:ext cx="3176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* aka </a:t>
            </a:r>
            <a:r>
              <a:rPr lang="en-US" sz="2800" b="1" i="1" dirty="0"/>
              <a:t>Proof-of-Work</a:t>
            </a:r>
            <a:endParaRPr lang="en-US" sz="28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96009" y="14281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400800" y="1150706"/>
            <a:ext cx="4643919" cy="739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How long does this puzzle take to solve?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010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3" grpId="0" animBg="1"/>
      <p:bldP spid="14" grpId="0"/>
      <p:bldP spid="16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5663952" y="2420888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Oval 14"/>
          <p:cNvSpPr/>
          <p:nvPr/>
        </p:nvSpPr>
        <p:spPr>
          <a:xfrm>
            <a:off x="4106536" y="2408824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2490060" y="2418975"/>
            <a:ext cx="1157668" cy="792088"/>
          </a:xfrm>
          <a:prstGeom prst="ellipse">
            <a:avLst/>
          </a:prstGeom>
          <a:noFill/>
          <a:ln w="3175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TheoryCoin</a:t>
            </a:r>
            <a:r>
              <a:rPr lang="en-US" dirty="0"/>
              <a:t>: </a:t>
            </a:r>
            <a:r>
              <a:rPr lang="en-US" dirty="0" smtClean="0"/>
              <a:t>(coins to </a:t>
            </a:r>
            <a:r>
              <a:rPr lang="en-US" dirty="0" err="1" smtClean="0"/>
              <a:t>ppl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How to </a:t>
            </a:r>
            <a:r>
              <a:rPr lang="en-US" dirty="0"/>
              <a:t>create </a:t>
            </a:r>
            <a:r>
              <a:rPr lang="en-US" b="0" dirty="0"/>
              <a:t>money</a:t>
            </a:r>
            <a:endParaRPr lang="da-DK" dirty="0"/>
          </a:p>
        </p:txBody>
      </p:sp>
      <p:sp>
        <p:nvSpPr>
          <p:cNvPr id="5" name="Flowchart: Manual Operation 4"/>
          <p:cNvSpPr/>
          <p:nvPr/>
        </p:nvSpPr>
        <p:spPr>
          <a:xfrm>
            <a:off x="1919536" y="3429000"/>
            <a:ext cx="2520280" cy="1368152"/>
          </a:xfrm>
          <a:prstGeom prst="flowChartManualOper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H</a:t>
            </a:r>
            <a:endParaRPr lang="da-DK" sz="7200" dirty="0"/>
          </a:p>
        </p:txBody>
      </p:sp>
      <p:sp>
        <p:nvSpPr>
          <p:cNvPr id="6" name="Rectangle 5"/>
          <p:cNvSpPr/>
          <p:nvPr/>
        </p:nvSpPr>
        <p:spPr>
          <a:xfrm>
            <a:off x="1919536" y="2636912"/>
            <a:ext cx="100811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x</a:t>
            </a:r>
            <a:r>
              <a:rPr lang="en-US" sz="1400" baseline="-25000" dirty="0"/>
              <a:t>0</a:t>
            </a:r>
            <a:r>
              <a:rPr lang="en-US" sz="1400" dirty="0"/>
              <a:t> = Start!</a:t>
            </a:r>
            <a:endParaRPr lang="da-DK" sz="1400" dirty="0"/>
          </a:p>
        </p:txBody>
      </p:sp>
      <p:sp>
        <p:nvSpPr>
          <p:cNvPr id="7" name="Rectangle 6"/>
          <p:cNvSpPr/>
          <p:nvPr/>
        </p:nvSpPr>
        <p:spPr>
          <a:xfrm>
            <a:off x="3143672" y="2636912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 </a:t>
            </a:r>
            <a:r>
              <a:rPr lang="en-US" dirty="0"/>
              <a:t>=(P</a:t>
            </a:r>
            <a:r>
              <a:rPr lang="en-US" baseline="-25000" dirty="0"/>
              <a:t>1</a:t>
            </a:r>
            <a:r>
              <a:rPr lang="en-US" dirty="0"/>
              <a:t>, i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8" name="Rectangle 7"/>
          <p:cNvSpPr/>
          <p:nvPr/>
        </p:nvSpPr>
        <p:spPr>
          <a:xfrm>
            <a:off x="2450352" y="4941168"/>
            <a:ext cx="148540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000…000</a:t>
            </a:r>
            <a:endParaRPr lang="da-DK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4777043" y="2636912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=(P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/>
              <a:t>i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12" name="Flowchart: Manual Operation 11"/>
          <p:cNvSpPr/>
          <p:nvPr/>
        </p:nvSpPr>
        <p:spPr>
          <a:xfrm>
            <a:off x="3575720" y="3429000"/>
            <a:ext cx="2520280" cy="1368152"/>
          </a:xfrm>
          <a:prstGeom prst="flowChartManualOper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H</a:t>
            </a:r>
            <a:endParaRPr lang="da-DK" sz="7200" dirty="0"/>
          </a:p>
        </p:txBody>
      </p:sp>
      <p:sp>
        <p:nvSpPr>
          <p:cNvPr id="13" name="Rectangle 12"/>
          <p:cNvSpPr/>
          <p:nvPr/>
        </p:nvSpPr>
        <p:spPr>
          <a:xfrm>
            <a:off x="4106536" y="4941168"/>
            <a:ext cx="148540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000…000</a:t>
            </a:r>
            <a:endParaRPr lang="da-DK" baseline="30000" dirty="0"/>
          </a:p>
        </p:txBody>
      </p:sp>
      <p:sp>
        <p:nvSpPr>
          <p:cNvPr id="16" name="Rectangle 15"/>
          <p:cNvSpPr/>
          <p:nvPr/>
        </p:nvSpPr>
        <p:spPr>
          <a:xfrm>
            <a:off x="6384032" y="2636912"/>
            <a:ext cx="136815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=(P</a:t>
            </a:r>
            <a:r>
              <a:rPr lang="en-US" baseline="-25000" dirty="0"/>
              <a:t>3</a:t>
            </a:r>
            <a:r>
              <a:rPr lang="en-US" dirty="0"/>
              <a:t>, i</a:t>
            </a:r>
            <a:r>
              <a:rPr lang="en-US" baseline="-25000" dirty="0"/>
              <a:t>3</a:t>
            </a:r>
            <a:r>
              <a:rPr lang="en-US" dirty="0"/>
              <a:t>)</a:t>
            </a:r>
            <a:endParaRPr lang="da-DK" dirty="0"/>
          </a:p>
        </p:txBody>
      </p:sp>
      <p:sp>
        <p:nvSpPr>
          <p:cNvPr id="18" name="Flowchart: Manual Operation 17"/>
          <p:cNvSpPr/>
          <p:nvPr/>
        </p:nvSpPr>
        <p:spPr>
          <a:xfrm>
            <a:off x="4933166" y="3429000"/>
            <a:ext cx="2520280" cy="1368152"/>
          </a:xfrm>
          <a:prstGeom prst="flowChartManualOper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H</a:t>
            </a:r>
            <a:endParaRPr lang="da-DK" sz="7200" dirty="0"/>
          </a:p>
        </p:txBody>
      </p:sp>
      <p:sp>
        <p:nvSpPr>
          <p:cNvPr id="19" name="Rectangle 18"/>
          <p:cNvSpPr/>
          <p:nvPr/>
        </p:nvSpPr>
        <p:spPr>
          <a:xfrm>
            <a:off x="5463982" y="4941168"/>
            <a:ext cx="148540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000…000</a:t>
            </a:r>
            <a:endParaRPr lang="da-DK" baseline="30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896200" y="2804868"/>
            <a:ext cx="1584176" cy="0"/>
          </a:xfrm>
          <a:prstGeom prst="line">
            <a:avLst/>
          </a:prstGeom>
          <a:ln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17210" y="518034"/>
            <a:ext cx="1083246" cy="1182775"/>
            <a:chOff x="7593210" y="518033"/>
            <a:chExt cx="1083246" cy="1182775"/>
          </a:xfrm>
        </p:grpSpPr>
        <p:pic>
          <p:nvPicPr>
            <p:cNvPr id="25" name="Picture 2" descr="\\ad.nfit.au.dk\NFDFS\Users\orlandi\Desktop\Picture1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518033"/>
              <a:ext cx="1011238" cy="963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25"/>
            <p:cNvSpPr/>
            <p:nvPr/>
          </p:nvSpPr>
          <p:spPr>
            <a:xfrm>
              <a:off x="7593210" y="1022089"/>
              <a:ext cx="1083246" cy="678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593210" y="1022089"/>
              <a:ext cx="108324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9467825" y="5661248"/>
            <a:ext cx="10801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3</a:t>
            </a:r>
            <a:endParaRPr lang="da-DK" sz="3600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7532961" y="5301208"/>
            <a:ext cx="1155674" cy="1155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1</a:t>
            </a:r>
            <a:endParaRPr lang="da-DK" sz="3600" baseline="-25000" dirty="0"/>
          </a:p>
        </p:txBody>
      </p:sp>
      <p:sp>
        <p:nvSpPr>
          <p:cNvPr id="28" name="Oval 27"/>
          <p:cNvSpPr/>
          <p:nvPr/>
        </p:nvSpPr>
        <p:spPr>
          <a:xfrm>
            <a:off x="8917931" y="3805288"/>
            <a:ext cx="1155674" cy="1155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</a:t>
            </a:r>
            <a:r>
              <a:rPr lang="en-US" sz="3600" baseline="-25000" dirty="0"/>
              <a:t>2</a:t>
            </a:r>
            <a:endParaRPr lang="da-DK" sz="3600" baseline="-250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557892" y="4941168"/>
            <a:ext cx="539469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8827625" y="6093295"/>
            <a:ext cx="574790" cy="107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1629991"/>
            <a:ext cx="2479750" cy="201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2053"/>
          <p:cNvSpPr/>
          <p:nvPr/>
        </p:nvSpPr>
        <p:spPr>
          <a:xfrm>
            <a:off x="8447393" y="4612486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endParaRPr lang="da-DK" dirty="0"/>
          </a:p>
        </p:txBody>
      </p:sp>
      <p:sp>
        <p:nvSpPr>
          <p:cNvPr id="39" name="Rectangle 38"/>
          <p:cNvSpPr/>
          <p:nvPr/>
        </p:nvSpPr>
        <p:spPr>
          <a:xfrm>
            <a:off x="8907244" y="5574081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endParaRPr lang="da-DK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8854400" y="5067146"/>
            <a:ext cx="381268" cy="5447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844179" y="5103629"/>
            <a:ext cx="163706" cy="4704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599793" y="4898479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  <a:endParaRPr lang="da-DK" dirty="0"/>
          </a:p>
        </p:txBody>
      </p:sp>
      <p:sp>
        <p:nvSpPr>
          <p:cNvPr id="49" name="Rectangle 48"/>
          <p:cNvSpPr/>
          <p:nvPr/>
        </p:nvSpPr>
        <p:spPr>
          <a:xfrm>
            <a:off x="10010340" y="4993384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  <a:endParaRPr lang="da-DK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8789910" y="6201309"/>
            <a:ext cx="652459" cy="1678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10007886" y="4960963"/>
            <a:ext cx="192570" cy="498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120336" y="5694379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3</a:t>
            </a:r>
            <a:endParaRPr lang="da-DK" dirty="0"/>
          </a:p>
        </p:txBody>
      </p:sp>
      <p:sp>
        <p:nvSpPr>
          <p:cNvPr id="53" name="Rectangle 52"/>
          <p:cNvSpPr/>
          <p:nvPr/>
        </p:nvSpPr>
        <p:spPr>
          <a:xfrm>
            <a:off x="10167713" y="4776297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x3</a:t>
            </a:r>
            <a:endParaRPr lang="da-DK" dirty="0"/>
          </a:p>
        </p:txBody>
      </p:sp>
      <p:pic>
        <p:nvPicPr>
          <p:cNvPr id="57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988841"/>
            <a:ext cx="541366" cy="51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080" y="1988841"/>
            <a:ext cx="541366" cy="51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\\ad.nfit.au.dk\NFDFS\Users\orlandi\Desktop\Picture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436" y="1988840"/>
            <a:ext cx="541366" cy="51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1677605" y="6221499"/>
            <a:ext cx="3200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* aka </a:t>
            </a:r>
            <a:r>
              <a:rPr lang="en-US" sz="2800" b="1" i="1" dirty="0"/>
              <a:t>the </a:t>
            </a:r>
            <a:r>
              <a:rPr lang="en-US" sz="2800" b="1" i="1" dirty="0" err="1"/>
              <a:t>blockchain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64292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0" grpId="0" animBg="1"/>
      <p:bldP spid="5" grpId="0" animBg="1"/>
      <p:bldP spid="5" grpId="1" animBg="1"/>
      <p:bldP spid="7" grpId="0" animBg="1"/>
      <p:bldP spid="8" grpId="0" animBg="1"/>
      <p:bldP spid="8" grpId="1" animBg="1"/>
      <p:bldP spid="11" grpId="0" animBg="1"/>
      <p:bldP spid="12" grpId="0" animBg="1"/>
      <p:bldP spid="12" grpId="1" animBg="1"/>
      <p:bldP spid="13" grpId="0" animBg="1"/>
      <p:bldP spid="13" grpId="1" animBg="1"/>
      <p:bldP spid="16" grpId="0" animBg="1"/>
      <p:bldP spid="18" grpId="0" animBg="1"/>
      <p:bldP spid="19" grpId="0" animBg="1"/>
      <p:bldP spid="2054" grpId="0"/>
      <p:bldP spid="2054" grpId="1"/>
      <p:bldP spid="39" grpId="0"/>
      <p:bldP spid="39" grpId="1"/>
      <p:bldP spid="48" grpId="0"/>
      <p:bldP spid="48" grpId="1"/>
      <p:bldP spid="49" grpId="0"/>
      <p:bldP spid="49" grpId="1"/>
      <p:bldP spid="52" grpId="0"/>
      <p:bldP spid="53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1361</Words>
  <Application>Microsoft Macintosh PowerPoint</Application>
  <PresentationFormat>Widescreen</PresentationFormat>
  <Paragraphs>395</Paragraphs>
  <Slides>32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Calibri</vt:lpstr>
      <vt:lpstr>Calibri Light</vt:lpstr>
      <vt:lpstr>Courier New</vt:lpstr>
      <vt:lpstr>Mangal</vt:lpstr>
      <vt:lpstr>Segoe Print</vt:lpstr>
      <vt:lpstr>Wingdings</vt:lpstr>
      <vt:lpstr>Arial</vt:lpstr>
      <vt:lpstr>Office Theme</vt:lpstr>
      <vt:lpstr>CSE 4095</vt:lpstr>
      <vt:lpstr>What do we want out of money?</vt:lpstr>
      <vt:lpstr>Double Spending </vt:lpstr>
      <vt:lpstr>Outline</vt:lpstr>
      <vt:lpstr>The advent of Bitcoin</vt:lpstr>
      <vt:lpstr>Outline</vt:lpstr>
      <vt:lpstr>TheoryCoin:  How to create money</vt:lpstr>
      <vt:lpstr>TheoryCoin:  How to create money</vt:lpstr>
      <vt:lpstr>TheoryCoin: (coins to ppl) How to create money</vt:lpstr>
      <vt:lpstr>TheoryCoin:  How to create money</vt:lpstr>
      <vt:lpstr>TheoryCoin:  How to create money</vt:lpstr>
      <vt:lpstr>Outline</vt:lpstr>
      <vt:lpstr>TheoryCoin:  How to transfer money</vt:lpstr>
      <vt:lpstr>TheoryCoin:  How to transfer money</vt:lpstr>
      <vt:lpstr>TheoryCoin:  How to transfer money</vt:lpstr>
      <vt:lpstr>TheoryCoin:  How to transfer money</vt:lpstr>
      <vt:lpstr>TheoryCoin:  How to transfer money</vt:lpstr>
      <vt:lpstr>Outline</vt:lpstr>
      <vt:lpstr>TheoryCoin:  How to store money</vt:lpstr>
      <vt:lpstr>TheoryCoin:  How to store money</vt:lpstr>
      <vt:lpstr>Preventing double spending</vt:lpstr>
      <vt:lpstr>Outline</vt:lpstr>
      <vt:lpstr>diff(      ,      ) How is money created in Bitcoin?</vt:lpstr>
      <vt:lpstr>diff(      ,      ) How is money transferred in Bitcoin?</vt:lpstr>
      <vt:lpstr>diff(      ,      ) How is money stored in Bitcoin?</vt:lpstr>
      <vt:lpstr>Outline</vt:lpstr>
      <vt:lpstr>Anonymity?</vt:lpstr>
      <vt:lpstr>Users? (and their devices)</vt:lpstr>
      <vt:lpstr>Programmable money?</vt:lpstr>
      <vt:lpstr>Mining pools</vt:lpstr>
      <vt:lpstr>Legality?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4095</dc:title>
  <dc:creator>Fuller, Benjamin</dc:creator>
  <cp:lastModifiedBy>Fuller, Benjamin</cp:lastModifiedBy>
  <cp:revision>16</cp:revision>
  <dcterms:created xsi:type="dcterms:W3CDTF">2017-04-05T13:58:16Z</dcterms:created>
  <dcterms:modified xsi:type="dcterms:W3CDTF">2017-04-05T15:12:35Z</dcterms:modified>
</cp:coreProperties>
</file>