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691" r:id="rId2"/>
    <p:sldId id="962" r:id="rId3"/>
    <p:sldId id="940" r:id="rId4"/>
    <p:sldId id="941" r:id="rId5"/>
    <p:sldId id="942" r:id="rId6"/>
    <p:sldId id="943" r:id="rId7"/>
    <p:sldId id="944" r:id="rId8"/>
    <p:sldId id="945" r:id="rId9"/>
    <p:sldId id="946" r:id="rId10"/>
    <p:sldId id="995" r:id="rId11"/>
    <p:sldId id="947" r:id="rId12"/>
    <p:sldId id="979" r:id="rId13"/>
    <p:sldId id="992" r:id="rId14"/>
    <p:sldId id="993" r:id="rId15"/>
    <p:sldId id="963" r:id="rId16"/>
    <p:sldId id="965" r:id="rId17"/>
    <p:sldId id="996" r:id="rId18"/>
    <p:sldId id="966" r:id="rId19"/>
    <p:sldId id="967" r:id="rId20"/>
    <p:sldId id="968" r:id="rId21"/>
    <p:sldId id="969" r:id="rId22"/>
    <p:sldId id="970" r:id="rId23"/>
    <p:sldId id="971" r:id="rId24"/>
    <p:sldId id="972" r:id="rId25"/>
    <p:sldId id="980" r:id="rId26"/>
    <p:sldId id="981" r:id="rId27"/>
    <p:sldId id="982" r:id="rId28"/>
    <p:sldId id="983" r:id="rId29"/>
    <p:sldId id="973" r:id="rId30"/>
    <p:sldId id="974" r:id="rId31"/>
    <p:sldId id="975" r:id="rId32"/>
    <p:sldId id="976" r:id="rId33"/>
    <p:sldId id="977" r:id="rId34"/>
    <p:sldId id="978" r:id="rId35"/>
    <p:sldId id="984" r:id="rId36"/>
    <p:sldId id="985" r:id="rId37"/>
    <p:sldId id="987" r:id="rId38"/>
    <p:sldId id="988" r:id="rId39"/>
    <p:sldId id="989" r:id="rId40"/>
    <p:sldId id="990" r:id="rId41"/>
    <p:sldId id="991" r:id="rId42"/>
    <p:sldId id="961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99"/>
    <a:srgbClr val="CC0000"/>
    <a:srgbClr val="00CCFF"/>
    <a:srgbClr val="0099CC"/>
    <a:srgbClr val="FF0000"/>
    <a:srgbClr val="FFFF00"/>
    <a:srgbClr val="DDDDDD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0" autoAdjust="0"/>
    <p:restoredTop sz="79630" autoAdjust="0"/>
  </p:normalViewPr>
  <p:slideViewPr>
    <p:cSldViewPr snapToGrid="0">
      <p:cViewPr varScale="1">
        <p:scale>
          <a:sx n="54" d="100"/>
          <a:sy n="54" d="100"/>
        </p:scale>
        <p:origin x="-164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8241DEC-1CCB-43A3-B6E9-A34B30A0AA29}" type="datetimeFigureOut">
              <a:rPr lang="en-US"/>
              <a:pPr/>
              <a:t>4/17/2017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44FB692-FE1F-43CE-8216-5F1BF056D8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05A07B66-39F7-4BB0-84A0-2C18C170D7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01017-ADF1-4404-92FB-B874094C14F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DBF67-5FC4-A744-8EB8-388534BFD42B}" type="slidenum">
              <a:rPr lang="en-AU">
                <a:latin typeface="Arial" pitchFamily="1" charset="0"/>
              </a:rPr>
              <a:pPr/>
              <a:t>11</a:t>
            </a:fld>
            <a:endParaRPr lang="en-AU">
              <a:latin typeface="Arial" pitchFamily="1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Flooding attacks take a variety of forms, based on which network protocol is being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 to implement the attack. In all cases the intent is generally to overload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capacity on some link to a server. The attack may alternatively aim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overload the server’s ability to handle and respond to this traffic. These attacks flood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network link to the server with a torrent of malicious packets competing with,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usually overwhelming, valid traffic flowing to the server. In response to the congestion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causes in some routers on the path to the targeted server, many packets will be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dropped. Valid traffic has a low probability of surviving discard caused by this flood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hence of accessing the server. This results in the server’s ability to respond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connection requests being either severely degraded or failing entirely.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Virtually any type of network packet can be used in a flooding attack. It simply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needs to be of a type that is permitted to flow over the links toward the targeted system,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 that it can consume all available capacity on some link to the target server. Indeed,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larger the packet, the more effective is the attack. Common flooding attacks 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any of the ICMP, UDP, or TCP SYN packet types. It is even possible to flood with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some other IP packet type. However, as these are less common and their usage more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targeted, it is easier to filter for them and hence hinder or block such attacks.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ping flood using ICMP echo request packets we discuss in Section 7.1 is a classic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example of an ICMP flooding attack. This type of ICMP packet was chosen since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traditionally network administrators allowed such packets into their networks, 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ping is a useful network diagnostic tool. More recently, many organizations have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restricted the ability of these packets to pass through their firewalls. In response,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attackers have started using other ICMP packet types. Since some of these should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handled to allow the correct operation of TCP/IP, they are much more likely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allowed through an organization’s firewall. Filtering some of these critical ICMP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 types would degrade or break normal TCP/IP network behavior. ICMP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destination unreachable and time exceeded packets are examples of such critical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 types.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 attacker can generate large volumes of one of these packet types. Because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packets include part of some notional erroneous packet that supposedly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caused the error being reported, they can be made comparatively large, increasing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their effectiveness in flooding the link.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 alternative to using ICMP packets is to use UDP packets directed to some port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number, and hence potential service, on the target system. A common choice was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 directed at the diagnostic echo service, commonly enabled on many server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by default. If the server had this service running, it would respond with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UDP packet back to the claimed source containing the original packet data contents.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If the service is not running, then the packet is discarded, and possibly 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ICMP destination unreachable packet is returned to the sender. By then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already achieved its goal of occupying capacity on the link to the server. Just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about any UDP port number can be used for this end. Any packets generated 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response only serve to increase the load on the server and its network links.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Spoofed source addresses are normally used if the attack is generated using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single source system, for the same reasons as with ICMP attacks. If multiple systems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are used for the attack, often the real addresses of the compromised, zombie,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are used. When multiple systems are used, the consequences of both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reflected flow of packets and the ability to identify the attacker are reduced.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attack could also use TCP data packets, which would be rejected by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 as not belonging to any known connection. But again, by this time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already succeeded in flooding the links to the server.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All of these flooding attack variants are limited in the total volume of traffic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can be generated if just a single system is used to launch the attack. The 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a single system also means the attacker is easier to trace. For these reasons,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variety of more sophisticated attacks, involving multiple attacking systems, have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been developed. By using multiple systems, the attacker can significantly scale up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volume of traffic that can be generated. Each of these systems need not be particularly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powerful or on a high-capacity link. But what they don’t have individually,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they more than compensate for in large numbers. Also, by directing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through intermediaries, the attacker is further distanced from the target and significantly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harder to locate and identify. 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DBF67-5FC4-A744-8EB8-388534BFD42B}" type="slidenum">
              <a:rPr lang="en-AU">
                <a:latin typeface="Arial" pitchFamily="1" charset="0"/>
              </a:rPr>
              <a:pPr/>
              <a:t>12</a:t>
            </a:fld>
            <a:endParaRPr lang="en-AU">
              <a:latin typeface="Arial" pitchFamily="1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0FA56-D4E7-482A-8529-D66EA730C09F}" type="slidenum">
              <a:rPr lang="en-US" sz="1400">
                <a:ea typeface="ＭＳ Ｐゴシック" pitchFamily="34" charset="-128"/>
              </a:rPr>
              <a:pPr/>
              <a:t>13</a:t>
            </a:fld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A36E7-1DCE-4110-98BA-9EDCCEDFAB32}" type="slidenum">
              <a:rPr lang="en-US" sz="1400">
                <a:ea typeface="ＭＳ Ｐゴシック" pitchFamily="34" charset="-128"/>
              </a:rPr>
              <a:pPr/>
              <a:t>14</a:t>
            </a:fld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DBF67-5FC4-A744-8EB8-388534BFD42B}" type="slidenum">
              <a:rPr lang="en-AU">
                <a:latin typeface="Arial" pitchFamily="1" charset="0"/>
              </a:rPr>
              <a:pPr/>
              <a:t>15</a:t>
            </a:fld>
            <a:endParaRPr lang="en-AU">
              <a:latin typeface="Arial" pitchFamily="1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DBF67-5FC4-A744-8EB8-388534BFD42B}" type="slidenum">
              <a:rPr lang="en-AU">
                <a:latin typeface="Arial" pitchFamily="1" charset="0"/>
              </a:rPr>
              <a:pPr/>
              <a:t>16</a:t>
            </a:fld>
            <a:endParaRPr lang="en-AU">
              <a:latin typeface="Arial" pitchFamily="1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DBF67-5FC4-A744-8EB8-388534BFD42B}" type="slidenum">
              <a:rPr lang="en-AU">
                <a:latin typeface="Arial" pitchFamily="1" charset="0"/>
              </a:rPr>
              <a:pPr/>
              <a:t>17</a:t>
            </a:fld>
            <a:endParaRPr lang="en-AU">
              <a:latin typeface="Arial" pitchFamily="1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DBF67-5FC4-A744-8EB8-388534BFD42B}" type="slidenum">
              <a:rPr lang="en-AU">
                <a:latin typeface="Arial" pitchFamily="1" charset="0"/>
              </a:rPr>
              <a:pPr/>
              <a:t>18</a:t>
            </a:fld>
            <a:endParaRPr lang="en-AU">
              <a:latin typeface="Arial" pitchFamily="1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07B66-39F7-4BB0-84A0-2C18C170D70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/>
              <a:pPr/>
              <a:t>42</a:t>
            </a:fld>
            <a:endParaRPr lang="en-AU" dirty="0"/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</a:t>
            </a:r>
            <a:r>
              <a:rPr lang="en-US" dirty="0" smtClean="0">
                <a:latin typeface="Times New Roman" pitchFamily="-107" charset="0"/>
              </a:rPr>
              <a:t> 7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2FFC2-87E4-BF43-886D-AAFE1DDA4A3F}" type="slidenum">
              <a:rPr lang="en-AU">
                <a:latin typeface="Arial" pitchFamily="1" charset="0"/>
              </a:rPr>
              <a:pPr/>
              <a:t>2</a:t>
            </a:fld>
            <a:endParaRPr lang="en-AU">
              <a:latin typeface="Arial" pitchFamily="1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Denial of service is a form of attack on the availability of some service. In the context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computer and communications security, the focus is generally on network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services that are attacked over their network connection. We distinguish this form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attack on availability from other attacks, such as the classic acts of god, that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cause damage or destruction of IT infrastructure and consequent loss of service.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NIST Computer Security Incident Handling Guide [SCAR08] defines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denial-of-service (</a:t>
            </a:r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) attack as follows: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denial of service (</a:t>
            </a:r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) is an action that prevents or impairs the authorized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 of networks, systems, or applications by exhausting resources such as central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processing units (CPU), memory, bandwidth, and disk space.</a:t>
            </a:r>
            <a:endParaRPr lang="en-US" b="0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47647-1F97-D74F-B5BC-ECC129FEE83D}" type="slidenum">
              <a:rPr lang="en-AU">
                <a:latin typeface="Arial" pitchFamily="1" charset="0"/>
              </a:rPr>
              <a:pPr/>
              <a:t>3</a:t>
            </a:fld>
            <a:endParaRPr lang="en-AU">
              <a:latin typeface="Arial" pitchFamily="1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From this definition, you can see that there are several categories of resources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could be attacked: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Network bandwidth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System resources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Application resources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Network bandwidth relates to the capacity of the network links connecting a server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the wider Internet. For most organizations, this is their connection to their Internet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service provider (ISP), as shown in the example network in Figure 7.1. Usually this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connection will have a lower capacity than the links within and between ISP routers.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means it is possible for more traffic to arrive at the ISP’s routers over these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higher-capacity links than can be carried over the link to the organization. In this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circumstance, the router must discard some packets, delivering only as many as can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 handled by the link. In normal network operation such high loads might occur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a popular server experiencing traffic from a large number of legitimate users. A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portion of these users will experience a degraded or nonexistent service as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consequence. This is expected behavior for an overloaded TCP/IP network link.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a </a:t>
            </a:r>
            <a:r>
              <a:rPr lang="en-US" sz="130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DoS</a:t>
            </a:r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attack, the vast majority of traffic directed at the target server is malicious,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generated either directly or indirectly by the attacker. This traffic overwhelms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any legitimate traffic, effectively denying legitimate users access to the server. Some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recent high volume attacks have even been directed at the ISP network supporting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target organization, aiming to disrupt its connections to other networks. A number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recent </a:t>
            </a:r>
            <a:r>
              <a:rPr lang="en-US" sz="130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DDoS</a:t>
            </a:r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attacks are listed in [AROR11], with comments on their growth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volume and impact.</a:t>
            </a:r>
          </a:p>
          <a:p>
            <a:endParaRPr lang="en-US" sz="130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</a:t>
            </a:r>
            <a:r>
              <a:rPr lang="en-US" sz="130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DoS</a:t>
            </a:r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 targeting system resources typically aims to overload or crash its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network handling software. Rather than consuming bandwidth with large volumes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traffic, specific types of packets are sent that consume the limited resources available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the system. These include temporary buffers used to hold arriving packets,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tables of open connections, and similar memory data structures. The SYN spoofing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attack, which we discuss next, is of this type. It targets the table of TCP connections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the server.</a:t>
            </a:r>
          </a:p>
          <a:p>
            <a:endParaRPr lang="en-US" sz="130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Another form of system resource attack uses packets whose structure triggers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bug in the system’s network handling software, causing it to crash. This means the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system can no longer communicate over the network until this software is reloaded,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generally by rebooting the target system. This is known as a poison packet . The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classic ping of death  and teardrop  attacks, directed at older Windows 9x systems,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were of this form. These targeted bugs in the Windows network code that handled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ICMP (Internet Control Message Protocol) echo request packets and packet fragmentation,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respectively.</a:t>
            </a:r>
          </a:p>
          <a:p>
            <a:endParaRPr lang="en-US" sz="130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attack on a specific application, such as a Web server, typically involves a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number of valid requests, each of which consumes significant resources. This then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limits the ability of the server to respond to requests from other users. For example,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Web server might include the ability to make database queries. If a large,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costly query can be constructed, then an attacker could generate a large number of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that severely load the server. This limits its ability to respond to valid requests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from other users. This type of attack is known as a </a:t>
            </a:r>
            <a:r>
              <a:rPr lang="en-US" sz="130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cyberslam</a:t>
            </a:r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. [KAND05] discusses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attacks of this kind, and suggests some possible countermeasures. Another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alternative is to construct a request that triggers a bug in the server program, causing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it to crash. This means the server is no longer able to respond to requests until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it is restarted.</a:t>
            </a:r>
          </a:p>
          <a:p>
            <a:endParaRPr lang="en-US" sz="130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30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DoS</a:t>
            </a:r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attacks may also be characterized by how many systems are used to direct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traffic at the target system. Originally only one, or a small number of source systems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directly under the attacker’s control, was used. This is all that is required to send the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packets needed for any attack targeting a bug in a server’s network handling code or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some application. Attacks requiring high traffic volumes are more commonly sent</a:t>
            </a: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from multiple systems at the same time, using distributed or amplified forms of </a:t>
            </a:r>
            <a:r>
              <a:rPr lang="en-US" sz="130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DoS</a:t>
            </a:r>
            <a:endParaRPr lang="en-US" sz="130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3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attacks. We discuss these later in this chapter.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2262D-8D86-5F44-8DD4-6433B4BFFB91}" type="slidenum">
              <a:rPr lang="en-AU">
                <a:latin typeface="Arial" pitchFamily="1" charset="0"/>
              </a:rPr>
              <a:pPr/>
              <a:t>4</a:t>
            </a:fld>
            <a:endParaRPr lang="en-AU">
              <a:latin typeface="Arial" pitchFamily="1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Figure 7.1</a:t>
            </a:r>
          </a:p>
          <a:p>
            <a:pPr eaLnBrk="1" hangingPunct="1"/>
            <a:r>
              <a:rPr lang="en-US" smtClean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Example Network to Illustrate DoS Attacks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AC9DD-9F02-EA4A-8AB7-2665E5E009F2}" type="slidenum">
              <a:rPr lang="en-AU">
                <a:latin typeface="Arial" pitchFamily="1" charset="0"/>
              </a:rPr>
              <a:pPr/>
              <a:t>5</a:t>
            </a:fld>
            <a:endParaRPr lang="en-AU">
              <a:latin typeface="Arial" pitchFamily="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simplest classical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is a flooding attack on an organization. The aim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this attack is to overwhelm the capacity of the network connection to the target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organization. If the attacker has access to a system with a higher-capacity network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connection, then this system can likely generate a higher volume of traffic than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lower-capacity target connection can handle. For example, in the network shown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Figure 7.1 , the attacker might use the large company’s Web server to target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medium-sized company with a lower-capacity network connection. The attack might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as simple as using a flooding ping command directed at the Web server in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target company. This traffic can be handled by the higher-capacity links on the path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between them, until the final router in the Internet cloud is reached. At this point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some packets must be discarded, with the remainder consuming most of the capacity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 the link to the medium-sized company. Other valid traffic will have little chance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surviving discard as the router responds to the resulting congestion on this link.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this classic ping flood attack, the source of the attack is clearly identified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since its address is used as the source address in the ICMP echo request packets.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two disadvantages from the attacker’s perspective. First, the source of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explicitly identified, increasing the chance that the attacker can be identified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legal action taken in response. Second, the targeted system will attempt to respond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packets being sent. In the case of any ICMP echo request packets received by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server, it would respond to each with an ICMP echo response packet directed back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the sender. This effectively reflects the attack back at the source system. Since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source system has a higher network bandwidth, it is more likely to survive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reflected attack. However, its network performance will be noticeably affected, again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increasing the chances of the attack being detected and action taken in response. For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both of these reasons the attacker would like to hide the identity of the source system.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means that any such attack packets need to use a falsified, or spoofed, address.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0C902-7B5F-3B41-83E3-DF5D8A20041F}" type="slidenum">
              <a:rPr lang="en-AU">
                <a:latin typeface="Arial" pitchFamily="1" charset="0"/>
              </a:rPr>
              <a:pPr/>
              <a:t>6</a:t>
            </a:fld>
            <a:endParaRPr lang="en-AU">
              <a:latin typeface="Arial" pitchFamily="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common characteristic of packets used in many types of </a:t>
            </a:r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 is the use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forged source addresses. This is known as source address spoofing. Given sufficiently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privileged access to the network handling code on a computer system, it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easy to create packets with a forged source address (and indeed any other attribute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is desired). This type of access is usually via the </a:t>
            </a:r>
            <a:r>
              <a:rPr lang="en-US" b="0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raw socket interface on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many operating systems. This interface was provided for custom network testing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research into network protocols. It is not needed for normal network operation.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However, for reasons of historical compatibility and inertia, this interface has been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maintained in many current operating systems. Having this standard interface available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greatly eases the task of any attacker trying to generate packets with forged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attributes. Otherwise an attacker would most likely need to install a custom device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driver on the source system to obtain this level of access to the network, which is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much more error prone and dependent on operating system version.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Given raw access to the network interface, the attacker now generates large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volumes of packets. These would all have the target system as the destination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 but would use randomly selected, usually different, source addresses for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each packet. Consider the flooding ping example from the previous section. These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custom ICMP echo request packets would flow over the same path from the source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toward the target system. The same congestion would result in the router connected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the final, lower capacity link. However, the ICMP echo response packets, generated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response to those packets reaching the target system, would no longer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reflected back to the source system. Rather they would be scattered across the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Internet to all the various forged source addresses. Some of these addresses might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correspond to real systems. These might respond with some form of error packet,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since they were not expecting to see the response packet received. This only adds to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flood of traffic directed at the target system. Some of the addresses may not be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 or may not reachable. For these, ICMP destination unreachable packets might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sent back. Or these packets might simply be discarded. Any response packets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returned only add to the flood of traffic directed at the target system.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Also, the use of packets with forged source addresses means the attacking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 is much harder to identify. The attack packets seem to have originated at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addresses scattered across the Internet. Hence, just inspecting each packet’s header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not sufficient to identify its source. Rather the flow of packets of some specific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form through the routers along the path from the source to the target system must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identified. This requires the cooperation of the network engineers managing all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routers and is a much harder task than simply reading off the source address.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is not a task that can be automatically requested by the packet recipients. Rather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usually requires the network engineers to specifically query flow information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from their routers. This is a manual process that takes time and effort to organize.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is worth considering why such easy forgery of source addresses is allowed on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Internet. It dates back to the development of TCP/IP, which occurred in a generally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cooperative, trusting environment. TCP/IP simply does not include the ability,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by default, to ensure that the source address in a packet really does correspond with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of the originating system. It is possible to impose filtering on routers to ensure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(or at least that source network address is valid). However, this filtering needs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be imposed as close to the originating system as possible, where the knowledge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valid source addresses is as accurate as possible. In general, this should occur at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point where an organization’s network connects to the wider Internet, at the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borders of the ISP’s providing this connection. Despite this being a long-standing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security recommendation to combat problems such as </a:t>
            </a:r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attacks, many ISPs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 not implement such filtering. As a consequence, attacks using spoofed-source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continue to occur frequently.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There is a useful side effect of this scattering of response packets to some</a:t>
            </a:r>
          </a:p>
          <a:p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origi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nal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flow of spoofed-source packets. Security researchers, such as those with the</a:t>
            </a:r>
          </a:p>
          <a:p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Honeynet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Project, have taken blocks of unused IP addresses, advertised routes to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them, and then collected details of any packets sent to these addresses. Since no real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use these addresses, no legitimate packets should be directed to them. Any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received might simply be corrupted. It is much more likely, though, that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they are the direct or indirect result of network attacks. The ICMP echo response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generated in response to a ping flood using randomly spoofed source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addresses is a good example. This is known as backscatter traffic . Monitoring the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type of packets gives valuable information on the type and scale of attacks being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used, as described by [MOOR06], for example. This information is being used to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develop responses to the attacks being seen.</a:t>
            </a:r>
            <a:endParaRPr lang="en-US" b="0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460B1-ED13-DB42-B9DD-3144F6804D1E}" type="slidenum">
              <a:rPr lang="en-AU">
                <a:latin typeface="Arial" pitchFamily="1" charset="0"/>
              </a:rPr>
              <a:pPr/>
              <a:t>7</a:t>
            </a:fld>
            <a:endParaRPr lang="en-AU">
              <a:latin typeface="Arial" pitchFamily="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Along with the basic flooding attack, the other common classic DoS attack is the</a:t>
            </a:r>
          </a:p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 spoofing attack. This attacks the ability of a network server to respond to TCP</a:t>
            </a:r>
          </a:p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 requests by overflowing the tables used to manage such connections.</a:t>
            </a:r>
          </a:p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means future connection requests from legitimate users fail, denying them</a:t>
            </a:r>
          </a:p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access to the server. It is thus an attack on system resources, specifically the network</a:t>
            </a:r>
          </a:p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handling code in the operating system.</a:t>
            </a:r>
            <a:endParaRPr lang="en-US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F50A4-B6E3-5847-BD34-B2FA59EEE481}" type="slidenum">
              <a:rPr lang="en-AU">
                <a:latin typeface="Arial" pitchFamily="1" charset="0"/>
              </a:rPr>
              <a:pPr/>
              <a:t>8</a:t>
            </a:fld>
            <a:endParaRPr lang="en-AU">
              <a:latin typeface="Arial" pitchFamily="1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understand the operation of these attacks, we need to review the three-way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handshake that TCP uses to establish a connection. This is illustrated in Figure 7.2 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client system initiates the request for a TCP connection by sending a SYN packet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the server. This identifies the client’s address and port number and supplies 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initial sequence number. It may also include a request for other TCP options.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 records all the details about this request in a table of known TCP connections.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then responds to the client with a SYN-ACK packet. This includes a sequence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number for the server and increments the client’s sequence number to confirm receipt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the SYN packet. Once the client receives this, it sends an ACK packet to the server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with an incremented server sequence number and marks the connection as established.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Likewise, when the server receives this ACK packet, it also marks the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established. Either party may then proceed with data transfer. In practice,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ideal exchange sometimes fails. These packets are transported using IP, which is 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unreliable, though best-effort, network protocol. Any of the packets might be lost 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transit, as a result of congestion, for example. Hence both the client and server keep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track of which packets they have sent and, if no response is received in a reasonable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time, will resend those packets. As a result, TCP is a reliable transport protocol,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any applications using it need not concern themselves with problems of lost or reordered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packets. This does, however, impose an overhead on the systems in managing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reliable transfer of packets.</a:t>
            </a:r>
          </a:p>
          <a:p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4800F-1C66-B94D-B60C-CD20A76F82A4}" type="slidenum">
              <a:rPr lang="en-AU">
                <a:latin typeface="Arial" pitchFamily="1" charset="0"/>
              </a:rPr>
              <a:pPr/>
              <a:t>9</a:t>
            </a:fld>
            <a:endParaRPr lang="en-AU">
              <a:latin typeface="Arial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SYN spoofing attack exploits this behavior on the targeted server system.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attacker generates a number of SYN connection request packets with forged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source addresses. For each of these the server records the details of the TCP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request and sends the SYN-ACK packet to the claimed source address,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shown in Figure 7.3 . If there is a valid system at this address, it will respond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with a RST (reset) packet to cancel this unknown connection request. When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 receives this packet, it cancels the connection request and removes the saved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information. However, if the source system is too busy, or there is no system at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forged address, then no reply will return. In these cases the server will resend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SYN-ACK packet a number of times before finally assuming the connection request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failed and deleting the information saved concerning it. In this period between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when the original SYN packet is received and when the server assumes the request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failed, the server is using an entry in its table of known TCP connections.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table is typically sized on the assumption that most connection requests quickly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succeed and that a reasonable number of requests may be handled simultaneously.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However, in a SYN spoofing attack, the attacker directs a very large number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forged connection requests at the targeted server. These rapidly fill the table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known TCP connections on the server. Once this table is full, any future requests,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including legitimate requests from other users, are rejected. The table entries will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time out and be removed, which in normal network usage corrects temporary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overflow problems. However, if the attacker keeps a sufficient volume of forged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requests flowing, this table will be constantly full and the server will be effectively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cut off from the Internet, unable to respond to most legitimate connection requests.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order to increase the usage of the known TCP connections table,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attacker ideally wishes to use addresses that will not respond to the SYN-ACK with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RST. This can be done by overloading the host that owns the chosen spoofed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source address, or by simply using a wide range of random addresses. In this case,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attacker relies on the fact that there are many unused addresses on the Internet.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Consequently, a reasonable proportion of randomly generated addresses will not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correspond to a real host.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There is a significant difference in the volume of network traffic between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 spoof attack and the basic flooding attack we discussed. The actual volume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 traffic can be comparatively low, nowhere near the maximum capacity of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link to the server. It simply has to be high enough to keep the known TCP connections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table filled. Unlike the flooding attack, this means the attacker does not need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access to a high-volume network connection. In the network shown in Figure 7.1 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medium-sized organization, or even a broadband home user, could successfully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the large company server using a SYN spoofing attack.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200">
                <a:latin typeface="Arial" pitchFamily="34" charset="0"/>
                <a:cs typeface="Arial" pitchFamily="34" charset="0"/>
              </a:rPr>
              <a:t>8-</a:t>
            </a:r>
            <a:fld id="{9988607E-CB5C-4D39-9C53-DBA17C3A9DAF}" type="slidenum">
              <a:rPr lang="en-US" sz="120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4"/>
            <a:ext cx="7772400" cy="2821403"/>
          </a:xfrm>
        </p:spPr>
        <p:txBody>
          <a:bodyPr/>
          <a:lstStyle/>
          <a:p>
            <a:pPr algn="ctr"/>
            <a:r>
              <a:rPr lang="en-US" dirty="0" smtClean="0"/>
              <a:t>CSE 4905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Denial of Service Attacks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 Flooding Attack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715000" y="2133600"/>
            <a:ext cx="304800" cy="411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665788" y="1600200"/>
            <a:ext cx="3540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1295400" y="2438400"/>
            <a:ext cx="4370388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943225" y="2209800"/>
            <a:ext cx="7699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SYN</a:t>
            </a:r>
            <a:r>
              <a:rPr lang="en-US" sz="1800" baseline="-25000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6248400" y="2286000"/>
            <a:ext cx="12700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Listening…</a:t>
            </a:r>
            <a:endParaRPr 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6248400" y="2667000"/>
            <a:ext cx="2363788" cy="614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Spawn a new thread,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store connection data</a:t>
            </a:r>
            <a:endParaRPr lang="en-US" sz="1400" i="1" baseline="-25000">
              <a:solidFill>
                <a:schemeClr val="tx1"/>
              </a:solidFill>
            </a:endParaRPr>
          </a:p>
        </p:txBody>
      </p:sp>
      <p:pic>
        <p:nvPicPr>
          <p:cNvPr id="6154" name="Picture 9" descr="j0139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" y="2209800"/>
            <a:ext cx="6905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1295400" y="2971800"/>
            <a:ext cx="4370388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2943225" y="2743200"/>
            <a:ext cx="7699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SYN</a:t>
            </a:r>
            <a:r>
              <a:rPr lang="en-US" sz="1800" baseline="-25000">
                <a:solidFill>
                  <a:schemeClr val="tx1"/>
                </a:solidFill>
              </a:rPr>
              <a:t>C2</a:t>
            </a:r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>
            <a:off x="1268413" y="3505200"/>
            <a:ext cx="4370387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2943225" y="3276600"/>
            <a:ext cx="7699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SYN</a:t>
            </a:r>
            <a:r>
              <a:rPr lang="en-US" sz="1800" baseline="-2500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1295400" y="4038600"/>
            <a:ext cx="4370388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Text Box 15"/>
          <p:cNvSpPr txBox="1">
            <a:spLocks noChangeArrowheads="1"/>
          </p:cNvSpPr>
          <p:nvPr/>
        </p:nvSpPr>
        <p:spPr bwMode="auto">
          <a:xfrm>
            <a:off x="2943225" y="3810000"/>
            <a:ext cx="7699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SYN</a:t>
            </a:r>
            <a:r>
              <a:rPr lang="en-US" sz="1800" baseline="-25000">
                <a:solidFill>
                  <a:schemeClr val="tx1"/>
                </a:solidFill>
              </a:rPr>
              <a:t>C4</a:t>
            </a:r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>
            <a:off x="1295400" y="4572000"/>
            <a:ext cx="4370388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2943225" y="4343400"/>
            <a:ext cx="7699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SYN</a:t>
            </a:r>
            <a:r>
              <a:rPr lang="en-US" sz="1800" baseline="-25000">
                <a:solidFill>
                  <a:schemeClr val="tx1"/>
                </a:solidFill>
              </a:rPr>
              <a:t>C5</a:t>
            </a:r>
          </a:p>
        </p:txBody>
      </p:sp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6019800" y="3276600"/>
            <a:ext cx="152400" cy="297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Rectangle 19"/>
          <p:cNvSpPr>
            <a:spLocks noChangeArrowheads="1"/>
          </p:cNvSpPr>
          <p:nvPr/>
        </p:nvSpPr>
        <p:spPr bwMode="auto">
          <a:xfrm>
            <a:off x="6172200" y="3810000"/>
            <a:ext cx="152400" cy="2438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20"/>
          <p:cNvSpPr>
            <a:spLocks noChangeArrowheads="1"/>
          </p:cNvSpPr>
          <p:nvPr/>
        </p:nvSpPr>
        <p:spPr bwMode="auto">
          <a:xfrm>
            <a:off x="6324600" y="4343400"/>
            <a:ext cx="1524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6477000" y="4800600"/>
            <a:ext cx="152400" cy="1447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6629400" y="5334000"/>
            <a:ext cx="1524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6305550" y="3367088"/>
            <a:ext cx="14081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… and more</a:t>
            </a:r>
            <a:endParaRPr lang="en-US" sz="1400" i="1" baseline="-25000">
              <a:solidFill>
                <a:schemeClr val="tx1"/>
              </a:solidFill>
            </a:endParaRP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6381750" y="3810000"/>
            <a:ext cx="14081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… and more</a:t>
            </a:r>
            <a:endParaRPr lang="en-US" sz="1400" i="1" baseline="-25000">
              <a:solidFill>
                <a:schemeClr val="tx1"/>
              </a:solidFill>
            </a:endParaRPr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6534150" y="4281488"/>
            <a:ext cx="14081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… and more</a:t>
            </a:r>
            <a:endParaRPr lang="en-US" sz="1400" i="1" baseline="-25000">
              <a:solidFill>
                <a:schemeClr val="tx1"/>
              </a:solidFill>
            </a:endParaRPr>
          </a:p>
        </p:txBody>
      </p:sp>
      <p:sp>
        <p:nvSpPr>
          <p:cNvPr id="6171" name="Text Box 26"/>
          <p:cNvSpPr txBox="1">
            <a:spLocks noChangeArrowheads="1"/>
          </p:cNvSpPr>
          <p:nvPr/>
        </p:nvSpPr>
        <p:spPr bwMode="auto">
          <a:xfrm>
            <a:off x="6686550" y="4738688"/>
            <a:ext cx="14081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… and more</a:t>
            </a:r>
            <a:endParaRPr lang="en-US" sz="1400" i="1" baseline="-25000">
              <a:solidFill>
                <a:schemeClr val="tx1"/>
              </a:solidFill>
            </a:endParaRPr>
          </a:p>
        </p:txBody>
      </p:sp>
      <p:sp>
        <p:nvSpPr>
          <p:cNvPr id="6172" name="Text Box 27"/>
          <p:cNvSpPr txBox="1">
            <a:spLocks noChangeArrowheads="1"/>
          </p:cNvSpPr>
          <p:nvPr/>
        </p:nvSpPr>
        <p:spPr bwMode="auto">
          <a:xfrm>
            <a:off x="6838950" y="5272088"/>
            <a:ext cx="14081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… and more</a:t>
            </a:r>
            <a:endParaRPr lang="en-US" sz="1400" i="1" baseline="-25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27" y="116632"/>
            <a:ext cx="8229600" cy="105273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</a:rPr>
              <a:t>Flooding Attacks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384458" y="1275432"/>
            <a:ext cx="8581292" cy="4876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SzPct val="70000"/>
              <a:buFont typeface="Wingdings" pitchFamily="-1" charset="2"/>
              <a:buChar char=""/>
              <a:defRPr/>
            </a:pP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C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lassified based on network protocol used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SzPct val="70000"/>
              <a:buFont typeface="Wingdings" pitchFamily="-1" charset="2"/>
              <a:buChar char=""/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Intent is to overload the network capacity on some link to a server or the server itself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SzPct val="70000"/>
              <a:buFont typeface="Wingdings" pitchFamily="-1" charset="2"/>
              <a:buChar char=""/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Virtually any type of network packet can be used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buSzPct val="70000"/>
              <a:buFont typeface="Wingdings" pitchFamily="-1" charset="2"/>
              <a:buChar char=""/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ICMP (e.g., ping) flooding </a:t>
            </a:r>
          </a:p>
          <a:p>
            <a:pPr lvl="2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2400" dirty="0" smtClean="0"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Some ICMP packets are filtered by firewall, some have to be kept for normal TCP/IP behavior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2800" dirty="0" smtClean="0">
                <a:ea typeface="ＭＳ Ｐゴシック" pitchFamily="-1" charset="-128"/>
                <a:cs typeface="ＭＳ Ｐゴシック" pitchFamily="-1" charset="-128"/>
              </a:rPr>
              <a:t>UDP flood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2800" dirty="0" smtClean="0"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TCP SYN flood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2800" dirty="0" smtClean="0">
                <a:ea typeface="ＭＳ Ｐゴシック" pitchFamily="-1" charset="-128"/>
                <a:cs typeface="ＭＳ Ｐゴシック" pitchFamily="-1" charset="-128"/>
              </a:rPr>
              <a:t>Normal TCP packets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2800" dirty="0" smtClean="0">
                <a:ea typeface="ＭＳ Ｐゴシック" pitchFamily="-1" charset="-128"/>
                <a:cs typeface="ＭＳ Ｐゴシック" pitchFamily="-1" charset="-128"/>
              </a:rPr>
              <a:t>…</a:t>
            </a:r>
            <a:endParaRPr lang="en-US" sz="2800" dirty="0" smtClean="0">
              <a:latin typeface="Gill Sans MT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>
              <a:lnSpc>
                <a:spcPct val="90000"/>
              </a:lnSpc>
              <a:spcBef>
                <a:spcPts val="400"/>
              </a:spcBef>
              <a:buSzPct val="70000"/>
              <a:buNone/>
              <a:defRPr/>
            </a:pPr>
            <a:endParaRPr lang="en-U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27" y="116632"/>
            <a:ext cx="8229600" cy="105273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</a:rPr>
              <a:t>Sample victim response to attacks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826" y="1609724"/>
            <a:ext cx="6713591" cy="505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NTP Amplification Attack</a:t>
            </a:r>
            <a:endParaRPr lang="en-US" sz="2800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5045075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endParaRPr lang="en-US" sz="3200" dirty="0" smtClean="0"/>
          </a:p>
          <a:p>
            <a:pPr eaLnBrk="1" hangingPunct="1">
              <a:buFont typeface="Monotype Sorts" pitchFamily="2" charset="2"/>
              <a:buNone/>
            </a:pPr>
            <a:endParaRPr lang="en-US" sz="3200" dirty="0" smtClean="0"/>
          </a:p>
          <a:p>
            <a:pPr eaLnBrk="1" hangingPunct="1">
              <a:buFont typeface="Monotype Sorts" pitchFamily="2" charset="2"/>
              <a:buNone/>
            </a:pPr>
            <a:endParaRPr lang="en-US" sz="3200" dirty="0" smtClean="0"/>
          </a:p>
          <a:p>
            <a:pPr eaLnBrk="1" hangingPunct="1">
              <a:buFont typeface="Monotype Sorts" pitchFamily="2" charset="2"/>
              <a:buNone/>
            </a:pPr>
            <a:endParaRPr lang="en-US" sz="3200" dirty="0" smtClean="0"/>
          </a:p>
          <a:p>
            <a:pPr eaLnBrk="1" hangingPunct="1">
              <a:buFont typeface="Monotype Sorts" pitchFamily="2" charset="2"/>
              <a:buNone/>
            </a:pPr>
            <a:endParaRPr lang="en-US" sz="3200" dirty="0" smtClean="0"/>
          </a:p>
          <a:p>
            <a:pPr eaLnBrk="1" hangingPunct="1">
              <a:buFont typeface="Monotype Sorts" pitchFamily="2" charset="2"/>
              <a:buNone/>
            </a:pPr>
            <a:endParaRPr lang="en-US" sz="2400" dirty="0" smtClean="0"/>
          </a:p>
        </p:txBody>
      </p:sp>
      <p:sp>
        <p:nvSpPr>
          <p:cNvPr id="1425412" name="Text Box 4"/>
          <p:cNvSpPr txBox="1">
            <a:spLocks noChangeArrowheads="1"/>
          </p:cNvSpPr>
          <p:nvPr/>
        </p:nvSpPr>
        <p:spPr bwMode="auto">
          <a:xfrm>
            <a:off x="690563" y="4886325"/>
            <a:ext cx="7745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1" lang="en-US" sz="24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December 2013 – February 2014: </a:t>
            </a:r>
          </a:p>
          <a:p>
            <a:pPr>
              <a:buFontTx/>
              <a:buNone/>
            </a:pPr>
            <a:r>
              <a:rPr kumimoji="1" lang="en-US" sz="24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400 Gbps DDoS attacks involving 4,529 NTP servers</a:t>
            </a:r>
          </a:p>
        </p:txBody>
      </p:sp>
      <p:pic>
        <p:nvPicPr>
          <p:cNvPr id="34821" name="Picture 6" descr="j02394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3124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879721" y="3702050"/>
            <a:ext cx="9012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DoS</a:t>
            </a:r>
            <a:br>
              <a: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</a:br>
            <a:r>
              <a: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Source</a:t>
            </a:r>
          </a:p>
        </p:txBody>
      </p:sp>
      <p:pic>
        <p:nvPicPr>
          <p:cNvPr id="34823" name="Picture 8" descr="j02394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300" y="3124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846783" y="3702050"/>
            <a:ext cx="8354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DoS</a:t>
            </a:r>
            <a:br>
              <a: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</a:br>
            <a:r>
              <a: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Target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46238" y="2209800"/>
            <a:ext cx="4983162" cy="2590800"/>
            <a:chOff x="1646234" y="2209800"/>
            <a:chExt cx="4983166" cy="2590800"/>
          </a:xfrm>
        </p:grpSpPr>
        <p:sp>
          <p:nvSpPr>
            <p:cNvPr id="34833" name="Rectangle 5"/>
            <p:cNvSpPr>
              <a:spLocks noChangeArrowheads="1"/>
            </p:cNvSpPr>
            <p:nvPr/>
          </p:nvSpPr>
          <p:spPr bwMode="auto">
            <a:xfrm>
              <a:off x="2743200" y="3581400"/>
              <a:ext cx="38862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Gill Sans MT" pitchFamily="34" charset="0"/>
                </a:rPr>
                <a:t>NTP</a:t>
              </a:r>
            </a:p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Gill Sans MT" pitchFamily="34" charset="0"/>
                </a:rPr>
                <a:t>(Network Time Protocol)</a:t>
              </a:r>
            </a:p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Gill Sans MT" pitchFamily="34" charset="0"/>
                </a:rPr>
                <a:t>server</a:t>
              </a:r>
            </a:p>
          </p:txBody>
        </p:sp>
        <p:sp>
          <p:nvSpPr>
            <p:cNvPr id="34834" name="Line 11"/>
            <p:cNvSpPr>
              <a:spLocks noChangeShapeType="1"/>
            </p:cNvSpPr>
            <p:nvPr/>
          </p:nvSpPr>
          <p:spPr bwMode="auto">
            <a:xfrm>
              <a:off x="1689100" y="3184525"/>
              <a:ext cx="25908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34835" name="Line 12"/>
            <p:cNvSpPr>
              <a:spLocks noChangeShapeType="1"/>
            </p:cNvSpPr>
            <p:nvPr/>
          </p:nvSpPr>
          <p:spPr bwMode="auto">
            <a:xfrm>
              <a:off x="4279903" y="318452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34836" name="Text Box 13"/>
            <p:cNvSpPr txBox="1">
              <a:spLocks noChangeArrowheads="1"/>
            </p:cNvSpPr>
            <p:nvPr/>
          </p:nvSpPr>
          <p:spPr bwMode="auto">
            <a:xfrm>
              <a:off x="1646234" y="2209800"/>
              <a:ext cx="355745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“Give me the addresses of the</a:t>
              </a:r>
            </a:p>
            <a:p>
              <a:pPr>
                <a:buFontTx/>
                <a:buNone/>
              </a:pPr>
              <a:r>
                <a:rPr lang="en-US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last 600 machines you talked to”</a:t>
              </a:r>
              <a:br>
                <a:rPr lang="en-US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</a:br>
              <a:r>
                <a:rPr lang="en-US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    Spoofed SrcIP:  DoS target</a:t>
              </a:r>
            </a:p>
            <a:p>
              <a:pPr>
                <a:buFontTx/>
                <a:buNone/>
              </a:pPr>
              <a:r>
                <a:rPr lang="en-US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    (234 bytes)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34000" y="2362200"/>
            <a:ext cx="2743200" cy="1219200"/>
            <a:chOff x="3112" y="816"/>
            <a:chExt cx="1728" cy="768"/>
          </a:xfrm>
        </p:grpSpPr>
        <p:sp>
          <p:nvSpPr>
            <p:cNvPr id="34830" name="Line 15"/>
            <p:cNvSpPr>
              <a:spLocks noChangeShapeType="1"/>
            </p:cNvSpPr>
            <p:nvPr/>
          </p:nvSpPr>
          <p:spPr bwMode="auto">
            <a:xfrm flipV="1">
              <a:off x="3120" y="1344"/>
              <a:ext cx="0" cy="24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34831" name="Line 16"/>
            <p:cNvSpPr>
              <a:spLocks noChangeShapeType="1"/>
            </p:cNvSpPr>
            <p:nvPr/>
          </p:nvSpPr>
          <p:spPr bwMode="auto">
            <a:xfrm>
              <a:off x="3112" y="1344"/>
              <a:ext cx="1728" cy="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34832" name="Text Box 17"/>
            <p:cNvSpPr txBox="1">
              <a:spLocks noChangeArrowheads="1"/>
            </p:cNvSpPr>
            <p:nvPr/>
          </p:nvSpPr>
          <p:spPr bwMode="auto">
            <a:xfrm>
              <a:off x="3481" y="816"/>
              <a:ext cx="1049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endPara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endParaRPr>
            </a:p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600 addresses</a:t>
              </a:r>
            </a:p>
            <a:p>
              <a:pPr algn="ctr">
                <a:lnSpc>
                  <a:spcPct val="80000"/>
                </a:lnSpc>
                <a:buFontTx/>
                <a:buNone/>
              </a:pPr>
              <a:endPara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endParaRPr>
            </a:p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>
                  <a:solidFill>
                    <a:srgbClr val="FF0000"/>
                  </a:solidFill>
                  <a:latin typeface="Gill Sans MT" pitchFamily="34" charset="0"/>
                  <a:ea typeface="ＭＳ Ｐゴシック" pitchFamily="34" charset="-128"/>
                </a:rPr>
                <a:t>(49,000 bytes)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95600" y="1609725"/>
            <a:ext cx="4241800" cy="5847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Gill Sans MT" pitchFamily="34" charset="0"/>
              </a:rPr>
              <a:t>x206 amplification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12788" y="5938838"/>
            <a:ext cx="7974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1" lang="en-US" sz="2400" dirty="0" smtClean="0">
                <a:latin typeface="Gill Sans MT" pitchFamily="34" charset="0"/>
                <a:ea typeface="ＭＳ Ｐゴシック" pitchFamily="34" charset="-128"/>
              </a:rPr>
              <a:t>Reflection attack/</a:t>
            </a:r>
            <a:r>
              <a:rPr kumimoji="1" lang="en-US" sz="2400" dirty="0" smtClean="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Amplification: small query </a:t>
            </a:r>
            <a:r>
              <a:rPr kumimoji="1" lang="en-US" sz="2400" dirty="0" smtClean="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  <a:sym typeface="Symbol"/>
              </a:rPr>
              <a:t> large response</a:t>
            </a:r>
            <a:endParaRPr kumimoji="1" lang="en-US" altLang="ja-JP" sz="2400" dirty="0">
              <a:solidFill>
                <a:schemeClr val="tx1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0456" y="829994"/>
            <a:ext cx="2055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[</a:t>
            </a:r>
            <a:r>
              <a:rPr lang="en-US" dirty="0" err="1" smtClean="0">
                <a:latin typeface="Gill Sans MT" pitchFamily="34" charset="0"/>
              </a:rPr>
              <a:t>Vitaly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Shmatikov</a:t>
            </a:r>
            <a:r>
              <a:rPr lang="en-US" dirty="0" smtClean="0">
                <a:latin typeface="Gill Sans MT" pitchFamily="34" charset="0"/>
              </a:rPr>
              <a:t>]</a:t>
            </a:r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DNS Amplification Attack</a:t>
            </a:r>
            <a:endParaRPr lang="en-US" sz="2800" smtClean="0"/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5045075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endParaRPr lang="en-US" smtClean="0"/>
          </a:p>
          <a:p>
            <a:pPr eaLnBrk="1" hangingPunct="1">
              <a:buFont typeface="Monotype Sorts" pitchFamily="2" charset="2"/>
              <a:buNone/>
            </a:pPr>
            <a:endParaRPr lang="en-US" smtClean="0"/>
          </a:p>
          <a:p>
            <a:pPr eaLnBrk="1" hangingPunct="1">
              <a:buFont typeface="Monotype Sorts" pitchFamily="2" charset="2"/>
              <a:buNone/>
            </a:pPr>
            <a:endParaRPr lang="en-US" smtClean="0"/>
          </a:p>
          <a:p>
            <a:pPr eaLnBrk="1" hangingPunct="1">
              <a:buFont typeface="Monotype Sorts" pitchFamily="2" charset="2"/>
              <a:buNone/>
            </a:pPr>
            <a:endParaRPr lang="en-US" smtClean="0"/>
          </a:p>
          <a:p>
            <a:pPr eaLnBrk="1" hangingPunct="1">
              <a:buFont typeface="Monotype Sorts" pitchFamily="2" charset="2"/>
              <a:buNone/>
            </a:pPr>
            <a:endParaRPr lang="en-US" smtClean="0"/>
          </a:p>
          <a:p>
            <a:pPr eaLnBrk="1" hangingPunct="1">
              <a:buFont typeface="Monotype Sorts" pitchFamily="2" charset="2"/>
              <a:buNone/>
            </a:pPr>
            <a:endParaRPr lang="en-US" sz="2000" smtClean="0"/>
          </a:p>
        </p:txBody>
      </p:sp>
      <p:sp>
        <p:nvSpPr>
          <p:cNvPr id="1425412" name="Text Box 4"/>
          <p:cNvSpPr txBox="1">
            <a:spLocks noChangeArrowheads="1"/>
          </p:cNvSpPr>
          <p:nvPr/>
        </p:nvSpPr>
        <p:spPr bwMode="auto">
          <a:xfrm>
            <a:off x="690563" y="5029200"/>
            <a:ext cx="7745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2400" dirty="0" smtClean="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EDNS</a:t>
            </a:r>
            <a:r>
              <a:rPr kumimoji="1" lang="en-US" sz="2400" dirty="0" smtClean="0">
                <a:latin typeface="Gill Sans MT" pitchFamily="34" charset="0"/>
                <a:ea typeface="ＭＳ Ｐゴシック" pitchFamily="34" charset="-128"/>
              </a:rPr>
              <a:t>: DNS extension that allows large DNS messages, or using or </a:t>
            </a:r>
            <a:r>
              <a:rPr kumimoji="1" lang="en-US" sz="2400" dirty="0" err="1" smtClean="0">
                <a:latin typeface="Gill Sans MT" pitchFamily="34" charset="0"/>
                <a:ea typeface="ＭＳ Ｐゴシック" pitchFamily="34" charset="-128"/>
              </a:rPr>
              <a:t>DNSSec</a:t>
            </a:r>
            <a:r>
              <a:rPr kumimoji="1" lang="en-US" sz="2400" dirty="0" smtClean="0">
                <a:latin typeface="Gill Sans MT" pitchFamily="34" charset="0"/>
                <a:ea typeface="ＭＳ Ｐゴシック" pitchFamily="34" charset="-128"/>
              </a:rPr>
              <a:t> to increase message size</a:t>
            </a:r>
            <a:endParaRPr kumimoji="1" lang="en-US" sz="2400" dirty="0">
              <a:solidFill>
                <a:schemeClr val="tx1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127500" y="3581400"/>
            <a:ext cx="149066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2400">
                <a:solidFill>
                  <a:schemeClr val="tx1"/>
                </a:solidFill>
                <a:latin typeface="Gill Sans MT" pitchFamily="34" charset="0"/>
              </a:rPr>
              <a:t>DNS</a:t>
            </a:r>
            <a:br>
              <a:rPr lang="en-US" sz="2400">
                <a:solidFill>
                  <a:schemeClr val="tx1"/>
                </a:solidFill>
                <a:latin typeface="Gill Sans MT" pitchFamily="34" charset="0"/>
              </a:rPr>
            </a:br>
            <a:r>
              <a:rPr lang="en-US" sz="2400">
                <a:solidFill>
                  <a:schemeClr val="tx1"/>
                </a:solidFill>
                <a:latin typeface="Gill Sans MT" pitchFamily="34" charset="0"/>
              </a:rPr>
              <a:t>Server</a:t>
            </a:r>
          </a:p>
        </p:txBody>
      </p:sp>
      <p:pic>
        <p:nvPicPr>
          <p:cNvPr id="54278" name="Picture 6" descr="j02394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3124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879721" y="3702050"/>
            <a:ext cx="9012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DoS</a:t>
            </a:r>
            <a:br>
              <a: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</a:br>
            <a:r>
              <a: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Source</a:t>
            </a:r>
          </a:p>
        </p:txBody>
      </p:sp>
      <p:pic>
        <p:nvPicPr>
          <p:cNvPr id="54280" name="Picture 8" descr="j02394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300" y="3124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846783" y="3702050"/>
            <a:ext cx="8354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DoS</a:t>
            </a:r>
            <a:br>
              <a: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</a:br>
            <a:r>
              <a:rPr lang="en-US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Target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89100" y="2590800"/>
            <a:ext cx="2590800" cy="1016000"/>
            <a:chOff x="816" y="960"/>
            <a:chExt cx="1632" cy="640"/>
          </a:xfrm>
        </p:grpSpPr>
        <p:sp>
          <p:nvSpPr>
            <p:cNvPr id="54289" name="Line 11"/>
            <p:cNvSpPr>
              <a:spLocks noChangeShapeType="1"/>
            </p:cNvSpPr>
            <p:nvPr/>
          </p:nvSpPr>
          <p:spPr bwMode="auto">
            <a:xfrm>
              <a:off x="816" y="134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54290" name="Line 12"/>
            <p:cNvSpPr>
              <a:spLocks noChangeShapeType="1"/>
            </p:cNvSpPr>
            <p:nvPr/>
          </p:nvSpPr>
          <p:spPr bwMode="auto">
            <a:xfrm>
              <a:off x="2448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54291" name="Text Box 13"/>
            <p:cNvSpPr txBox="1">
              <a:spLocks noChangeArrowheads="1"/>
            </p:cNvSpPr>
            <p:nvPr/>
          </p:nvSpPr>
          <p:spPr bwMode="auto">
            <a:xfrm>
              <a:off x="1003" y="960"/>
              <a:ext cx="126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DNS query</a:t>
              </a:r>
              <a:br>
                <a:rPr lang="en-US" dirty="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</a:br>
              <a:r>
                <a:rPr lang="en-US" dirty="0" err="1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SrcIP</a:t>
              </a:r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:  </a:t>
              </a:r>
              <a:r>
                <a:rPr lang="en-US" dirty="0" err="1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DoS</a:t>
              </a:r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 Target</a:t>
              </a:r>
            </a:p>
            <a:p>
              <a:pPr>
                <a:buFontTx/>
                <a:buNone/>
              </a:pPr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    (60 bytes)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46700" y="2438400"/>
            <a:ext cx="2743200" cy="1143000"/>
            <a:chOff x="3120" y="864"/>
            <a:chExt cx="1728" cy="720"/>
          </a:xfrm>
        </p:grpSpPr>
        <p:sp>
          <p:nvSpPr>
            <p:cNvPr id="54286" name="Line 15"/>
            <p:cNvSpPr>
              <a:spLocks noChangeShapeType="1"/>
            </p:cNvSpPr>
            <p:nvPr/>
          </p:nvSpPr>
          <p:spPr bwMode="auto">
            <a:xfrm flipV="1">
              <a:off x="3120" y="1344"/>
              <a:ext cx="0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54287" name="Line 16"/>
            <p:cNvSpPr>
              <a:spLocks noChangeShapeType="1"/>
            </p:cNvSpPr>
            <p:nvPr/>
          </p:nvSpPr>
          <p:spPr bwMode="auto">
            <a:xfrm>
              <a:off x="3120" y="1344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54288" name="Text Box 17"/>
            <p:cNvSpPr txBox="1">
              <a:spLocks noChangeArrowheads="1"/>
            </p:cNvSpPr>
            <p:nvPr/>
          </p:nvSpPr>
          <p:spPr bwMode="auto">
            <a:xfrm>
              <a:off x="3428" y="864"/>
              <a:ext cx="1154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endParaRPr lang="en-US" dirty="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endParaRPr>
            </a:p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EDNS response</a:t>
              </a:r>
            </a:p>
            <a:p>
              <a:pPr algn="ctr">
                <a:lnSpc>
                  <a:spcPct val="80000"/>
                </a:lnSpc>
                <a:buFontTx/>
                <a:buNone/>
              </a:pPr>
              <a:endParaRPr lang="en-US" dirty="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endParaRPr>
            </a:p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rPr>
                <a:t>(3000 bytes)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52799" y="1914525"/>
            <a:ext cx="3554437" cy="5847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Gill Sans MT" pitchFamily="34" charset="0"/>
              </a:rPr>
              <a:t>x50 amplification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6388" y="829994"/>
            <a:ext cx="2055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[</a:t>
            </a:r>
            <a:r>
              <a:rPr lang="en-US" dirty="0" err="1" smtClean="0">
                <a:latin typeface="Gill Sans MT" pitchFamily="34" charset="0"/>
              </a:rPr>
              <a:t>Vitaly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Shmatikov</a:t>
            </a:r>
            <a:r>
              <a:rPr lang="en-US" dirty="0" smtClean="0">
                <a:latin typeface="Gill Sans MT" pitchFamily="34" charset="0"/>
              </a:rPr>
              <a:t>]</a:t>
            </a:r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27" y="116632"/>
            <a:ext cx="8229600" cy="105273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</a:rPr>
              <a:t>Distributed </a:t>
            </a:r>
            <a:r>
              <a:rPr kumimoji="1" lang="en-GB" dirty="0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Denial of Service (</a:t>
            </a:r>
            <a:r>
              <a:rPr kumimoji="1" lang="en-GB" dirty="0" err="1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kumimoji="1" lang="en-GB" dirty="0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) Attacks</a:t>
            </a:r>
            <a:endParaRPr lang="en-US" dirty="0" smtClean="0">
              <a:solidFill>
                <a:schemeClr val="accent2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384458" y="1659988"/>
            <a:ext cx="8581292" cy="449224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Font typeface="Wingdings" pitchFamily="-1" charset="2"/>
              <a:buChar char=""/>
              <a:defRPr/>
            </a:pPr>
            <a:r>
              <a:rPr lang="en-US" sz="3200" dirty="0" smtClean="0">
                <a:ea typeface="ＭＳ Ｐゴシック" pitchFamily="-1" charset="-128"/>
                <a:cs typeface="ＭＳ Ｐゴシック" pitchFamily="-1" charset="-128"/>
              </a:rPr>
              <a:t>Use multiple systems to generate attacks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Wingdings" pitchFamily="-1" charset="2"/>
              <a:buChar char=""/>
              <a:defRPr/>
            </a:pPr>
            <a:r>
              <a:rPr lang="en-US" sz="3200" dirty="0" smtClean="0">
                <a:ea typeface="ＭＳ Ｐゴシック" pitchFamily="-1" charset="-128"/>
                <a:cs typeface="ＭＳ Ｐゴシック" pitchFamily="-1" charset="-128"/>
              </a:rPr>
              <a:t>Attacker uses a flaw in operating system or in a common application to gain access and installs their program on it (zombie)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Wingdings" pitchFamily="-1" charset="2"/>
              <a:buChar char=""/>
              <a:defRPr/>
            </a:pPr>
            <a:r>
              <a:rPr lang="en-US" sz="3200" dirty="0" smtClean="0">
                <a:ea typeface="ＭＳ Ｐゴシック" pitchFamily="-1" charset="-128"/>
                <a:cs typeface="ＭＳ Ｐゴシック" pitchFamily="-1" charset="-128"/>
              </a:rPr>
              <a:t>Attacker can control large collections of such compromised systems, forming a </a:t>
            </a:r>
            <a:r>
              <a:rPr lang="en-US" sz="3200" dirty="0" err="1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botnet</a:t>
            </a:r>
            <a:endParaRPr lang="en-US" sz="3200" dirty="0" smtClean="0">
              <a:solidFill>
                <a:srgbClr val="C00000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27" y="116632"/>
            <a:ext cx="8229600" cy="105273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kumimoji="1" lang="en-GB" dirty="0" err="1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kumimoji="1" lang="en-GB" dirty="0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 attack programs</a:t>
            </a:r>
            <a:endParaRPr lang="en-US" dirty="0" smtClean="0">
              <a:solidFill>
                <a:schemeClr val="accent2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07963" y="1196924"/>
            <a:ext cx="8153400" cy="566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Tribe Flood Network (TFN)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" charset="-128"/>
              </a:rPr>
              <a:t>By </a:t>
            </a:r>
            <a:r>
              <a:rPr lang="en-US" dirty="0" err="1" smtClean="0">
                <a:ea typeface="ＭＳ Ｐゴシック" pitchFamily="-1" charset="-128"/>
              </a:rPr>
              <a:t>Mixter</a:t>
            </a:r>
            <a:r>
              <a:rPr lang="en-US" dirty="0" smtClean="0">
                <a:ea typeface="ＭＳ Ｐゴシック" pitchFamily="-1" charset="-128"/>
              </a:rPr>
              <a:t>, 1990s exploited in Sun Solaris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Tribe Flood Network 2000 (TFN2K)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Rewritten from TFN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Can run on Unix, Solaris, Windows 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Attack architecture: 2-layer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Agent: Trojan program copied to and run on compromised systems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Handler: command-line program that run </a:t>
            </a:r>
            <a:r>
              <a:rPr lang="en-US" dirty="0" smtClean="0"/>
              <a:t>compromised systems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Communication between handler and agent: encrypted, intermixed with decoy packets, using TCP, UDP or ICMP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27" y="116632"/>
            <a:ext cx="8229600" cy="105273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kumimoji="1" lang="en-GB" dirty="0" err="1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kumimoji="1" lang="en-GB" dirty="0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 attack architecture</a:t>
            </a:r>
            <a:endParaRPr lang="en-US" dirty="0" smtClean="0">
              <a:solidFill>
                <a:schemeClr val="accent2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86" y="1083210"/>
            <a:ext cx="8707901" cy="566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85062" y="294014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Handler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zombies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3351" y="272678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Handler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zombies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27" y="116632"/>
            <a:ext cx="8229600" cy="105273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kumimoji="1" lang="en-GB" dirty="0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Prevalence of </a:t>
            </a:r>
            <a:r>
              <a:rPr kumimoji="1" lang="en-GB" dirty="0" err="1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DDoS</a:t>
            </a:r>
            <a:endParaRPr lang="en-US" dirty="0" smtClean="0">
              <a:solidFill>
                <a:schemeClr val="accent2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07963" y="1196925"/>
            <a:ext cx="8153400" cy="6318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How prevalent are </a:t>
            </a:r>
            <a:r>
              <a:rPr lang="en-US" dirty="0" err="1" smtClean="0">
                <a:ea typeface="ＭＳ Ｐゴシック" pitchFamily="-1" charset="-128"/>
                <a:cs typeface="ＭＳ Ｐゴシック" pitchFamily="-1" charset="-128"/>
              </a:rPr>
              <a:t>DDoS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 attacks in the Internet?</a:t>
            </a:r>
            <a:endParaRPr lang="en-US" dirty="0" smtClean="0">
              <a:ea typeface="ＭＳ Ｐゴシック" pitchFamily="-1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5955" y="1799501"/>
            <a:ext cx="8153400" cy="474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Reports from Computer </a:t>
            </a:r>
            <a:r>
              <a:rPr lang="en-US" sz="2800" kern="0" dirty="0" smtClean="0"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Emergency </a:t>
            </a:r>
            <a:r>
              <a:rPr lang="en-US" sz="2800" kern="0" dirty="0" err="1" smtClean="0"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Reponse</a:t>
            </a:r>
            <a:r>
              <a:rPr lang="en-US" sz="2800" kern="0" dirty="0" smtClean="0"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 Team (CERT) 1989 – 1995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CERT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  <a:sym typeface="Symbol"/>
              </a:rPr>
              <a:t>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  <a:sym typeface="Symbol"/>
              </a:rPr>
              <a:t> AIR-CERT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800" kern="0" dirty="0" smtClean="0">
                <a:latin typeface="Gill Sans MT" pitchFamily="34" charset="0"/>
                <a:ea typeface="ＭＳ Ｐゴシック" pitchFamily="-1" charset="-128"/>
                <a:cs typeface="ＭＳ Ｐゴシック" pitchFamily="-1" charset="-128"/>
                <a:sym typeface="Symbol"/>
              </a:rPr>
              <a:t>News reports: only major incidents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Service providers and content providers consider data sensitive and private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Surveys from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securit</a:t>
            </a:r>
            <a:r>
              <a:rPr lang="en-US" sz="2800" kern="0" dirty="0" smtClean="0"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y </a:t>
            </a:r>
            <a:r>
              <a:rPr lang="en-US" sz="2800" kern="0" dirty="0" err="1" smtClean="0">
                <a:latin typeface="Gill Sans MT" pitchFamily="34" charset="0"/>
                <a:ea typeface="ＭＳ Ｐゴシック" pitchFamily="-1" charset="-128"/>
                <a:cs typeface="ＭＳ Ｐゴシック" pitchFamily="-1" charset="-128"/>
              </a:rPr>
              <a:t>personnels</a:t>
            </a:r>
            <a:endParaRPr lang="en-US" sz="2800" kern="0" dirty="0" smtClean="0">
              <a:latin typeface="Gill Sans MT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pitchFamily="-1" charset="-128"/>
              </a:rPr>
              <a:t>Other approaches?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ＭＳ Ｐゴシック" pitchFamily="-1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8686800" cy="3505200"/>
          </a:xfrm>
        </p:spPr>
        <p:txBody>
          <a:bodyPr/>
          <a:lstStyle/>
          <a:p>
            <a:pPr algn="ctr"/>
            <a:r>
              <a:rPr lang="en-US" sz="3200" smtClean="0"/>
              <a:t>D. Moore, G. Voelker, S. Savage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3600" smtClean="0">
                <a:solidFill>
                  <a:srgbClr val="C00000"/>
                </a:solidFill>
              </a:rPr>
              <a:t> Inferring </a:t>
            </a:r>
            <a:br>
              <a:rPr lang="en-US" sz="3600" smtClean="0">
                <a:solidFill>
                  <a:srgbClr val="C00000"/>
                </a:solidFill>
              </a:rPr>
            </a:br>
            <a:r>
              <a:rPr lang="en-US" sz="3600" smtClean="0">
                <a:solidFill>
                  <a:srgbClr val="C00000"/>
                </a:solidFill>
              </a:rPr>
              <a:t>Internet Denial-of-Service Activity</a:t>
            </a:r>
            <a:r>
              <a:rPr lang="en-US" sz="3200" smtClean="0">
                <a:solidFill>
                  <a:srgbClr val="C00000"/>
                </a:solidFill>
              </a:rPr>
              <a:t> </a:t>
            </a:r>
            <a:br>
              <a:rPr lang="en-US" sz="3200" smtClean="0">
                <a:solidFill>
                  <a:srgbClr val="C00000"/>
                </a:solidFill>
              </a:rPr>
            </a:br>
            <a:r>
              <a:rPr lang="en-US" sz="2800" smtClean="0">
                <a:solidFill>
                  <a:srgbClr val="C00000"/>
                </a:solidFill>
              </a:rPr>
              <a:t/>
            </a:r>
            <a:br>
              <a:rPr lang="en-US" sz="2800" smtClean="0">
                <a:solidFill>
                  <a:srgbClr val="C00000"/>
                </a:solidFill>
              </a:rPr>
            </a:br>
            <a:r>
              <a:rPr lang="en-US" sz="2800" smtClean="0"/>
              <a:t>(USENIX Security 2001)</a:t>
            </a:r>
          </a:p>
        </p:txBody>
      </p:sp>
      <p:sp>
        <p:nvSpPr>
          <p:cNvPr id="8196" name="AutoShape 6" descr="data:image/jpg;base64,/9j/4AAQSkZJRgABAQAAAQABAAD/2wBDAAkGBwgHBgkIBwgKCgkLDRYPDQwMDRsUFRAWIB0iIiAdHx8kKDQsJCYxJx8fLT0tMTU3Ojo6Iys/RD84QzQ5Ojf/2wBDAQoKCg0MDRoPDxo3JR8lNzc3Nzc3Nzc3Nzc3Nzc3Nzc3Nzc3Nzc3Nzc3Nzc3Nzc3Nzc3Nzc3Nzc3Nzc3Nzc3Nzf/wAARCACTALEDASIAAhEBAxEB/8QAGwAAAQUBAQAAAAAAAAAAAAAAAwABAgQGBQf/xAA8EAABBAAEAgcFBwMDBQAAAAABAAIDEQQSITEFQQYTIlFhcZEygaGxwSNCUmLR4fAHFHIzU/EVNIKSsv/EABkBAAMBAQEAAAAAAAAAAAAAAAABAgMEBf/EACIRAAICAgIDAQADAAAAAAAAAAABAhEDIRIxBCJBEzIzUf/aAAwDAQACEQMRAD8A1L9WigDWvxQSKGn3ijE7eQQyO033leQz0UI67IR1q9NUUgE+5QdQq+9SUJoDfNDeBTj3G0VtA69xQ5AXNcAEAOA3rq8imkAjmPcVMN+0B12AXO6RcVwfCWh+Jl7Tm22NvtO/ZUlYm0i+G6m9gdCjiuro968zx3S3iGLDnQTDDs2DWDUjz3XFxHGeKjV+MnN6gGUn6reOCX0xllR7Mcoc69gllFl3LxXiLOO8RZJnGLkDh+crVcK6eZYgziD9QPba279ybwtBHKmegRx55WGtALN8lORvZNAaeCzXDemeDxEhadAT7RsH0Wjw88eKhzRuBzNzA3oR3pcaKUrEba2L/L6IoaXBvfV2ivhDo23ycKKbq3W0AaCkuI7AFmx7j9Qnljp5AGr27+RRGMAY3Ne4vzpPKwl7SNSLCdCsrwN7bh4fVM5hNgacwpjsSGzeqmynSPIGgBHwToLGa2jz21UHAhxNaVXxVoWASRoQgyi29yGhJ7BdrwSTf+ySkYeiXEGkMuFZiLNfVH+9fr6INCvcVi0WRaRbgOSi8ZgfAp4CCTY1rVTLKc7uSQ7GY2h9U7hoaHK/56qTRbW33ap8nL+ahOhWcLpJxlnBsH1mZvXvFQtPM9/kvMJMc/HYiSbEyulmOvbNn3+Hgn6VcVl4lxTETOccjT1cY3ytGn881xoi8OGW77xou7DjUVbOXJNt0jpvDTFsC/fNSruBBBZIAe7IAF0cLhJsU5rI2ZrFEAfsuuOjUzwS4tYBuLFrVuhRhKRjpQ/MQ4C/JQymlrZeA5Y+11hNaA0FyMZw4xVlBs786QpA8UkUeH4h0MwB/wCPJbXo1x92HmEEkjjE86ZvuO7/AH7LETxGCQZhqN1bw8udpN0aSlG0TGTiz3rDPE0ETjsTfoEcspwA30We6BY//qHCGsfrLEKeD4kUfRaktBeK2FfRYpG1lUxg4fNuQAfggtYTO9x1BA086XQYxoqtQA0+ew+qBhmW4NLdw34Ej6IrYXooyxjr65VV/FWI46ytrUtJcfE2Vaw0IfI69cpNabhEdEevqt2/FPiLkV2M7JH5QfkquIYdSed0uixgEbfKj4UqsgaKy2aOoPIUk0CZUyx/iSUMvgkoouwxGjq7yhmhdcm6IgN5/f8ANCqy4HbQfFc5oJoqUEbEc04IDiRXJKQU5jwedEJSCtPJJATa3Vo56Kn0gxh4fwbF4tot0URLfPYfNXB2ntIPd6LP/wBQZnR9Fp8pH2jo2O8QT+yuKuSJl0eMzPdLNl1dZo+P7rddHujcQwzJMW3I9wvKDqPNcTorg4DI7FTZTlflZm5Vut3hMZhXAATMJ5UV3SfxGeGK7YXB8PwuFt0bDrzJJViVjZG5Y30TzDRojh0WRpa4EHnaafF4TCsJnkAISo67SRzJ+HktOadxaNcrGhtrkcR4e17Oy3Lz8Su1Jx7hjrZHKXeTSqkmKgxBDo3gjUAHRKmiG1IwnGsK8PLrvXXRU8NE9rQ7kVquPYQStL2Cg0dqua4Qa2EaatG48FpHaOLJGpG9/pjiD/eTwWRnaAO6hqvRm2DRGnZqh5Lyv+nWIEfSJjW12hWp8N16yGkNJbZFt+YWaWy29EXN7J7JBMQ15VbVAR9XMRrYB2/ysIwJfmbsOqc3y3/QJpC8Yl9aVbfSv1TaFYuHNBLnkk5m3SUl9fGKNnf1r6onDIxHhszh7R+ChimHrPX5X9E/gvpDJTizvBr1KpzDtEZdf3K6B1dfI1XvVGbtlrmkX9a/VRIpFO/5SSLld+X0SUFAX2Gk7bqH3mit3/RSkNtN67/NQabf6/Jcpsh5/wDTIvVJ5Bo+SG83I4a7JE7XyI+SSAJGQSDsaC4fTkRP6OPikDzI8VHlbYsHmeWl6rtRn2fcFDismTg+K7JdUTwGjnpt8VpB0yZdHl2B4M2Hh0cuIcDqTlaCd/epzxMw+Khh6nI54BaWPPM7ea72AhY7BxszDsAC/JGkZAztnLpzLboeC7E/9M1jdWiHCZRLM7DvLs0Z3DTXvUcUxuKc8sLurZp7NEn37JuBMf1mIxDj2ZJNB3NVjDRuhdMx8hcxzrGbXe/1Ts2UZUjnSRHh7cNIzDjEMlJLmNPcdjQ5qwYDK4SMwcbHvFtbmrL4HRdjCxQRdoPo/wCKIxjJJs8Q7LQe0eZT5aon83dmd4jg53QFk0gb3sj28r5rGNbJ/duYwAgnZeicYHuWU4Vw2bFYuabDyMjbHLlzEWDaUXRGSCbSLHRyLEYDimHxwaWNa9o1HeaXtkM1BujbfX8+C8zxoe52DhsF80jBoNDR1PyXobQWB1DTUA+FFRfsGSCiiw0Fr5GkbMe4WN/a/VQncevcQL1d8mlPE7NRzjQOynn7KjM4255IrO/4NH6JmZZ/uI4cKzPo28vxKUxY+IFhsEA38FVytxEga4Zm5nken7qOGDm4d0brJa4jUp8hUEYasE/hIJVKVwzamt1Zzdl2bS2ilTmDQe8ZjSmTKQGvzlJSpvj6JLMoC6zGLq75KEb+0kHW0C/NQiIba5TZDvkc2Zw3obqDzZJ76KhMftXOGwACWbMB3UgYeIa14osmV0TmEWHAgg9yrtu7s+CO0gwba3umhMxzIGMxc0ItnVyOb2TqiYrCMbA55c99bZjt7lZ43D1PFutaKbOAT5jQ/JUOJYowxZG+l8l2QdocWki7gupOEFTNaB4a2oOc1ri6OeNzbsNJGqzOBw2M/uXSRgPjLrIJBv4roRYTFxkSyPNn7hcOyL7lpSGsjfw78DYTIGzQgHcOGxV2SZjIxkoDwXFw+LcS1j2kHlzXU6sOiDyCbGyRfJUcnjL80bq10Oy53RNobgsS97i0B90DzrvV7izGsZIOZBslZzB4md0r+HYcA9bQJQ3SOeT9jW9G4ncT4o/GH/RwzCyPuLtFt4Hhoy5ttN/BcnhOGbgMNBhog0ZR2q7zuVee/I6zd0sU/opbLzH5HCju06d+iZ2VwoihleT7whxOcHN20A19yi+Y5DuOxyHkrUiKLeGdTgCR96vLRDa8B84J1z/MIEBuWzf3tL7z+yZ7smLcK0ey78UXoVbHD8waW0QLafmEGZoc3M3TUUFKJ9F2tAO5bDX90GZxY1wqgBoR4KWykgOZvc5JN/4FJSVQOyDV2o2Lftoo2DWvNDe6murmVymqELfC86XaZviNAmDridpWigCQ+kDLcbqA8keM/ZAfzZUw80CrEL/str/4QJlPpDCJMA+fnC7N7uYWZfJDiJGkhpdkABPNbVzRIx0Tm21xpw7wvP8ApHg5uC4hk7AXYSUkMI+4fwn6LpwSv1M5Pjsm2DD4fsvzsBO7Wkq1hcNhJtGulfy1ahcMxZx7BoAKGi6glGGjptbXS6L+GsZur+EJMHhooh2Q08iNCrP90xsLNfu7Hks7xDiXXjXYGxfzVLEcR+wMLHnrHj0PNNRfZjPKrLnGuIxvElG9ORVToxhJH8aglaNaDyDyGv7KHDOGux8zOs/0mm3eK0ODjbh+MMkHZBbl05UoyOlSJjcnbNbG4nKTvW/ijCS896jkqLXZeR18VLrMpOulArCzRo6ccuYMoC8wHzQneyKcQMw27t/ohQyU1l9+gHmoySENsUCRQA5Gv3RYqLMMprxyiz5lFxD6yGgacB5XoqsDmhz2DcAIQxBlDo3ntVommKiw0tErwR7VKOId2K5Hf1Q8+aUObWo+tqGLeeozXty9EWFbKvWH8Z9UlG2+HoklZRLMdPehym2tFJ3Et18EMmyByXOaJEg4ZCCN0pfaBB3UHb2NE8h+zaUhk2uGWtlYw5uAC+f0KoNdW6t4Zx6gA/iKBMtxntbfylSx+Ggx/DX4XENzMlNDvBvceIRw9sYc9zqa2ySTVLNY3plwvANYxj3YuVt22H2Qf8tlcIyk9GcmktmYxUmJ6MY52FxDXOb9x4GjxyKqYzpC7EDQOFg3ouliekjOkmOjhxOBhiija7K4OLncue1e5WY+juB9o24E6ar0Y3Xsczt6Rl4psTipcrGmjoQBa7nCeB4iWTPOMvid1puGcNw+GYRDE0E8wunFhw3ceiHIqONvsrYbBtw0GRrQAByVaeLMXHatiF2JtGV4KmYzlF81lJ2dKWiODx9kRzENkAoE7OV3rQTy2F0uHxM4fCxdZiZGRt7yVm5+l0kIMeAtwGz5W38N1CxyfRMpxielwkhsYu6o/NSBBc29NR9FhejXTGSXFGPi7mMY4tyPa3K1m+62jJQ8NLS0tOoINgilE4uD2KMlLoM9/Vue8CyGgeaJkAw8b3tpzBZPz+Cq5vtCHGx2bVyR+ZhBOhFHyU2DKxcW5Mo2NFNPRicO6vn+4UHPIBJ3oOHyPySld9mRY7vj+yLHRWt3+2fVJN2u9JABZO7fRBe4B98qUpHEj3ILu12uVrE0RN7xVd6g52ZtWNlG9rUQe0TypIomHa0ufxjpHheEQdWPtcSbIjBqvElcnpL0hGBLsNhf+4A7bv8AbvYDxWFmlfI4vkcS5xskm7XXh8fluRy5cyWkdDi/G8dxSVxxUzjHyibo0e7n5rmklx8OaYd59ycim1zO67lFLo5bb7LnB7GOhdsMx9AF6Fw/K2gb8AvNYZnwvD4zTmm1oML0rbDFGyXDPLmgatcKKmUWy4SS7PQoHAixSsNIPOlgD05yR5YMAb73y/QD6qhiumPFsQCInx4Zp/226+ptR+bZt+0a0ejY7GYbCRF+JnZG38zgLWR4t02haDFwuMyu262QU0eQ5/BYyeabFPMk8r5Hndz3EqHZG2p8VSxJdmUs7ekHxmMxXEJjNjJ3SOO18vIckC60GiiT6pDVa0ZPfYZjwNNvJaXo50lk4aRBPcmGO2urD4LLDVEaa8lMoKSpjjJx6PYOH4yPGxjERyNcxzgAQdqV98zWt7R3XkfB+L4jhc7XxPJZfaaTYPmvQOHY+PizGPhdVe0L2XDkxPGdcMimjryWAQdRr6b/AKoUzriLjuCD/PVMCWgN3rS73H8KG99RHypZGgK/EpKv2fzeqSLCi5JVkIT3VGKUnEXp4oNi6PJZFoTnUQg4jEDC4WaeQ9mJjnVe+ilKSAs50zx5gwMeGjOs5t3kN1WOHOSQpy4xsx2KmfNiHvkNvc4uee8lCdqojfVEb3r1qPN7djAagJE6pA7lNSYCB1SoHv8AcbSASQIYDzUhpsKTBJMBySlaSZADp/BME5KAJDbRMUmuSQA4dS6vBOLzcLnEkVuaPaZ+JvcuOEZmhFeRSlFSVME2naPVcDjYsfhWzYd4cx97cjQRpD9m8d1n6rzvo3xV3DseIpHfYSu1Hce9b9z/ALJ1agtu/gvOywcJHdjnzQ2Yfm9ElX6x34j6pLKzSi4efvQne370klBSBzLE9NiTjMMO6E//AEUklv439hl5H8DOt2U/uhJJekcI3JOkkmgEN0z90kkCEm5pJIAfkmO6SSAH5JnckkkAO1SGySSYDfeCIEkkCGmJGVw3Dt16Pwp7n8KjLnEnIUklx+X0jp8f6StJJJcR1n//2Q=="/>
          <p:cNvSpPr>
            <a:spLocks noChangeAspect="1" noChangeArrowheads="1"/>
          </p:cNvSpPr>
          <p:nvPr/>
        </p:nvSpPr>
        <p:spPr bwMode="auto">
          <a:xfrm>
            <a:off x="460216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69" y="3048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/>
                </a:solidFill>
                <a:ea typeface="+mj-ea"/>
                <a:cs typeface="+mj-cs"/>
              </a:rPr>
              <a:t>Denial-of-Service (</a:t>
            </a:r>
            <a:r>
              <a:rPr lang="en-GB" dirty="0" err="1" smtClean="0">
                <a:solidFill>
                  <a:schemeClr val="accent2"/>
                </a:solidFill>
                <a:ea typeface="+mj-ea"/>
                <a:cs typeface="+mj-cs"/>
              </a:rPr>
              <a:t>DoS</a:t>
            </a:r>
            <a:r>
              <a:rPr lang="en-GB" dirty="0" smtClean="0">
                <a:solidFill>
                  <a:schemeClr val="accent2"/>
                </a:solidFill>
                <a:ea typeface="+mj-ea"/>
                <a:cs typeface="+mj-cs"/>
              </a:rPr>
              <a:t>) Attack</a:t>
            </a:r>
            <a:endParaRPr lang="en-AU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351692" y="2209800"/>
            <a:ext cx="8153400" cy="434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  <a:cs typeface="+mn-cs"/>
              </a:rPr>
              <a:t>The NIST Computer Security Incident Handling Guide defines a </a:t>
            </a:r>
            <a:r>
              <a:rPr lang="en-US" sz="3200" dirty="0" err="1" smtClean="0">
                <a:ea typeface="+mn-ea"/>
                <a:cs typeface="+mn-cs"/>
              </a:rPr>
              <a:t>DoS</a:t>
            </a:r>
            <a:r>
              <a:rPr lang="en-US" sz="3200" dirty="0" smtClean="0">
                <a:ea typeface="+mn-ea"/>
                <a:cs typeface="+mn-cs"/>
              </a:rPr>
              <a:t> attack as: </a:t>
            </a:r>
          </a:p>
          <a:p>
            <a:pPr eaLnBrk="1" fontAlgn="auto" hangingPunct="1">
              <a:spcAft>
                <a:spcPts val="0"/>
              </a:spcAft>
              <a:buFont typeface="Wingdings" pitchFamily="-107" charset="2"/>
              <a:buNone/>
              <a:defRPr/>
            </a:pPr>
            <a:endParaRPr lang="en-US" sz="32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-107" charset="2"/>
              <a:buNone/>
              <a:defRPr/>
            </a:pPr>
            <a:r>
              <a:rPr lang="en-US" sz="3200" dirty="0" smtClean="0">
                <a:ea typeface="+mn-ea"/>
                <a:cs typeface="+mn-cs"/>
              </a:rPr>
              <a:t>	“An action that prevents or impairs the authorized use of networks, systems, or applications by exhausting resources such as CPU, memory, bandwidth, or disk space.”</a:t>
            </a:r>
            <a:endParaRPr lang="en-AU" sz="3200" dirty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Backscatter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08463" y="1828800"/>
          <a:ext cx="4783137" cy="3581400"/>
        </p:xfrm>
        <a:graphic>
          <a:graphicData uri="http://schemas.openxmlformats.org/presentationml/2006/ole">
            <p:oleObj spid="_x0000_s1026" name="Bitmap Image" r:id="rId4" imgW="8142857" imgH="6095238" progId="PBrush">
              <p:embed/>
            </p:oleObj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114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 typeface="Monotype Sorts" pitchFamily="2" charset="2"/>
              <a:buChar char="u"/>
              <a:defRPr/>
            </a:pPr>
            <a:r>
              <a:rPr kumimoji="1" lang="en-US" sz="2800" kern="0" dirty="0">
                <a:solidFill>
                  <a:schemeClr val="tx1"/>
                </a:solidFill>
                <a:latin typeface="+mn-lt"/>
              </a:rPr>
              <a:t>Attacker uses spoofed, randomly selected source IP addresses</a:t>
            </a:r>
          </a:p>
          <a:p>
            <a:pPr marL="342900" indent="-342900" algn="l">
              <a:buFont typeface="Monotype Sorts" pitchFamily="2" charset="2"/>
              <a:buChar char="u"/>
              <a:defRPr/>
            </a:pPr>
            <a:r>
              <a:rPr kumimoji="1" lang="en-US" sz="2800" kern="0" dirty="0">
                <a:solidFill>
                  <a:schemeClr val="tx1"/>
                </a:solidFill>
                <a:latin typeface="+mn-lt"/>
              </a:rPr>
              <a:t>Victim replies to spoofed source IP</a:t>
            </a:r>
          </a:p>
          <a:p>
            <a:pPr marL="342900" indent="-342900" algn="l">
              <a:buFont typeface="Monotype Sorts" pitchFamily="2" charset="2"/>
              <a:buChar char="u"/>
              <a:defRPr/>
            </a:pPr>
            <a:r>
              <a:rPr kumimoji="1" lang="en-US" sz="2800" kern="0" dirty="0">
                <a:solidFill>
                  <a:schemeClr val="tx1"/>
                </a:solidFill>
                <a:latin typeface="+mn-lt"/>
              </a:rPr>
              <a:t>Results in unsolicited response from victim to third-party IP addresses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6029325" y="1143000"/>
            <a:ext cx="2724150" cy="3698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[Moore, Voelker, Savage]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 Network Telescope Works</a:t>
            </a:r>
          </a:p>
        </p:txBody>
      </p:sp>
      <p:pic>
        <p:nvPicPr>
          <p:cNvPr id="10244" name="Picture 8" descr="telescop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546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029325" y="1143000"/>
            <a:ext cx="2724150" cy="3698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[Moore, Voelker, Savage]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914400"/>
          </a:xfrm>
        </p:spPr>
        <p:txBody>
          <a:bodyPr/>
          <a:lstStyle/>
          <a:p>
            <a:r>
              <a:rPr lang="en-US" smtClean="0"/>
              <a:t>Backscatter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695825"/>
          </a:xfrm>
        </p:spPr>
        <p:txBody>
          <a:bodyPr/>
          <a:lstStyle/>
          <a:p>
            <a:r>
              <a:rPr lang="en-US" dirty="0" smtClean="0"/>
              <a:t>m attack packets sent</a:t>
            </a:r>
          </a:p>
          <a:p>
            <a:r>
              <a:rPr lang="en-US" dirty="0" smtClean="0"/>
              <a:t>n distinct IP addresses monitored by telescope</a:t>
            </a:r>
          </a:p>
          <a:p>
            <a:r>
              <a:rPr lang="en-US" dirty="0" smtClean="0"/>
              <a:t>Assume attacker chooses source addresses uniformly, expectation of observing an attack: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  <a:p>
            <a:pPr>
              <a:buFont typeface="Monotype Sorts" pitchFamily="2" charset="2"/>
              <a:buNone/>
            </a:pPr>
            <a:endParaRPr lang="en-US" dirty="0" smtClean="0"/>
          </a:p>
          <a:p>
            <a:r>
              <a:rPr lang="en-US" dirty="0" smtClean="0"/>
              <a:t>R’ = measured rate of attack (</a:t>
            </a:r>
            <a:r>
              <a:rPr lang="en-US" dirty="0" err="1" smtClean="0"/>
              <a:t>pkts</a:t>
            </a:r>
            <a:r>
              <a:rPr lang="en-US" dirty="0" smtClean="0"/>
              <a:t> per second), 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   R = extrapolated attack rate (</a:t>
            </a:r>
            <a:r>
              <a:rPr lang="en-US" dirty="0" err="1" smtClean="0"/>
              <a:t>pkts</a:t>
            </a:r>
            <a:r>
              <a:rPr lang="en-US" dirty="0" smtClean="0"/>
              <a:t> per second)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647" y="3818939"/>
            <a:ext cx="2095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5" y="5798244"/>
            <a:ext cx="1952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6029325" y="1143000"/>
            <a:ext cx="2724150" cy="3698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[Moore, Voelker, Savage]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Assumptions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uniformity </a:t>
            </a:r>
          </a:p>
          <a:p>
            <a:pPr lvl="1"/>
            <a:r>
              <a:rPr lang="en-US" dirty="0" smtClean="0"/>
              <a:t>Spoofed addresses are random, uniformly distributed</a:t>
            </a:r>
          </a:p>
          <a:p>
            <a:r>
              <a:rPr lang="en-US" dirty="0" smtClean="0"/>
              <a:t>Reliable delivery</a:t>
            </a:r>
          </a:p>
          <a:p>
            <a:pPr lvl="1"/>
            <a:r>
              <a:rPr lang="en-US" dirty="0" smtClean="0"/>
              <a:t>Attack and backscatter traffic delivered reliably</a:t>
            </a:r>
          </a:p>
          <a:p>
            <a:r>
              <a:rPr lang="en-US" dirty="0" smtClean="0"/>
              <a:t>Backscatter hypothesis</a:t>
            </a:r>
          </a:p>
          <a:p>
            <a:pPr lvl="1"/>
            <a:r>
              <a:rPr lang="en-US" dirty="0" smtClean="0"/>
              <a:t>Unsolicited packets observed represent backscatter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Collection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66850" y="1676400"/>
          <a:ext cx="5695950" cy="4038600"/>
        </p:xfrm>
        <a:graphic>
          <a:graphicData uri="http://schemas.openxmlformats.org/presentationml/2006/ole">
            <p:oleObj spid="_x0000_s2050" name="Bitmap Image" r:id="rId3" imgW="5695238" imgH="4038095" progId="PBrush">
              <p:embed/>
            </p:oleObj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04800" y="5938838"/>
            <a:ext cx="8634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2000" b="1">
                <a:solidFill>
                  <a:schemeClr val="tx1"/>
                </a:solidFill>
              </a:rPr>
              <a:t>/8 network     2^24 addresses     1/256 of Internet address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classification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Flow-based analysis</a:t>
            </a:r>
          </a:p>
          <a:p>
            <a:pPr lvl="1"/>
            <a:r>
              <a:rPr lang="en-US" dirty="0" smtClean="0"/>
              <a:t>Classifying individual attacks (how many, how long, what kind)</a:t>
            </a:r>
          </a:p>
          <a:p>
            <a:pPr lvl="1"/>
            <a:r>
              <a:rPr lang="en-US" dirty="0" smtClean="0"/>
              <a:t>Flow: series of consecutive packets that share the same target IP address and IP protocol</a:t>
            </a:r>
          </a:p>
          <a:p>
            <a:pPr lvl="1"/>
            <a:r>
              <a:rPr lang="en-US" dirty="0" smtClean="0"/>
              <a:t>End of flow: no packet within 5 minutes</a:t>
            </a:r>
          </a:p>
          <a:p>
            <a:pPr lvl="1"/>
            <a:r>
              <a:rPr lang="en-US" dirty="0" smtClean="0"/>
              <a:t>Only consider flows that is at least 60 seconds long with at least 100 packets</a:t>
            </a:r>
          </a:p>
          <a:p>
            <a:r>
              <a:rPr lang="en-US" dirty="0" smtClean="0"/>
              <a:t>Event-based analysis</a:t>
            </a:r>
          </a:p>
          <a:p>
            <a:pPr lvl="1"/>
            <a:r>
              <a:rPr lang="en-US" dirty="0" smtClean="0"/>
              <a:t>Understand severity of attacks on short time scales</a:t>
            </a:r>
          </a:p>
          <a:p>
            <a:pPr lvl="1"/>
            <a:r>
              <a:rPr lang="en-US" dirty="0" smtClean="0"/>
              <a:t>Attack event: a victim emitting at least 10 backscatter packets in one minute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385517" cy="1143000"/>
          </a:xfrm>
        </p:spPr>
        <p:txBody>
          <a:bodyPr/>
          <a:lstStyle/>
          <a:p>
            <a:r>
              <a:rPr lang="en-US" dirty="0" smtClean="0"/>
              <a:t>Flow-based analysis (more details)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Extract info from each flow</a:t>
            </a:r>
          </a:p>
          <a:p>
            <a:pPr lvl="1"/>
            <a:r>
              <a:rPr lang="en-US" sz="2800" dirty="0" smtClean="0"/>
              <a:t>TCP flag settings (e.g., SYN/ACKs, RSTs)</a:t>
            </a:r>
          </a:p>
          <a:p>
            <a:pPr lvl="1"/>
            <a:r>
              <a:rPr lang="en-US" sz="2800" dirty="0" smtClean="0"/>
              <a:t>ICMP payload</a:t>
            </a:r>
          </a:p>
          <a:p>
            <a:pPr lvl="1"/>
            <a:r>
              <a:rPr lang="en-US" sz="2800" dirty="0" smtClean="0"/>
              <a:t>Address uniformity: </a:t>
            </a:r>
          </a:p>
          <a:p>
            <a:pPr lvl="1"/>
            <a:r>
              <a:rPr lang="en-US" sz="2800" dirty="0" smtClean="0"/>
              <a:t>Port settings: fixed, uniform, or not</a:t>
            </a:r>
          </a:p>
          <a:p>
            <a:pPr lvl="1"/>
            <a:r>
              <a:rPr lang="en-US" sz="2800" dirty="0" smtClean="0"/>
              <a:t>DNS information: DNS address of source address (or victim address)</a:t>
            </a:r>
          </a:p>
          <a:p>
            <a:pPr lvl="1"/>
            <a:r>
              <a:rPr lang="en-US" sz="2800" dirty="0" smtClean="0"/>
              <a:t>Routing info: prefix, mask, or </a:t>
            </a:r>
            <a:r>
              <a:rPr lang="en-US" sz="2800" dirty="0" err="1" smtClean="0"/>
              <a:t>orign</a:t>
            </a:r>
            <a:r>
              <a:rPr lang="en-US" sz="2800" dirty="0" smtClean="0"/>
              <a:t> AS </a:t>
            </a:r>
            <a:r>
              <a:rPr lang="en-US" sz="2800" dirty="0" err="1" smtClean="0"/>
              <a:t>as</a:t>
            </a:r>
            <a:r>
              <a:rPr lang="en-US" sz="2800" dirty="0" smtClean="0"/>
              <a:t> registered in local BGP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260"/>
            <a:ext cx="7772400" cy="1143000"/>
          </a:xfrm>
        </p:spPr>
        <p:txBody>
          <a:bodyPr/>
          <a:lstStyle/>
          <a:p>
            <a:r>
              <a:rPr lang="en-US" dirty="0" smtClean="0"/>
              <a:t>Summary results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029325" y="1143000"/>
            <a:ext cx="2724150" cy="3698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[Moore, Voelker, Savage]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970167"/>
            <a:ext cx="86582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260"/>
            <a:ext cx="7772400" cy="1143000"/>
          </a:xfrm>
        </p:spPr>
        <p:txBody>
          <a:bodyPr/>
          <a:lstStyle/>
          <a:p>
            <a:r>
              <a:rPr lang="en-US" dirty="0" smtClean="0"/>
              <a:t>Rate of attacks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66875"/>
            <a:ext cx="8975188" cy="434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protocols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12541" y="1752599"/>
          <a:ext cx="9031460" cy="3269567"/>
        </p:xfrm>
        <a:graphic>
          <a:graphicData uri="http://schemas.openxmlformats.org/presentationml/2006/ole">
            <p:oleObj spid="_x0000_s3074" name="Bitmap Image" r:id="rId3" imgW="9504762" imgH="2180952" progId="PBrush">
              <p:embed/>
            </p:oleObj>
          </a:graphicData>
        </a:graphic>
      </p:graphicFrame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6029325" y="1143000"/>
            <a:ext cx="2724150" cy="3698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[Moore, Voelker, Savage]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GB" dirty="0" smtClean="0">
                <a:solidFill>
                  <a:schemeClr val="accent2"/>
                </a:solidFill>
                <a:ea typeface="+mj-ea"/>
                <a:cs typeface="+mj-cs"/>
              </a:rPr>
              <a:t>Denial-of-Service (</a:t>
            </a:r>
            <a:r>
              <a:rPr kumimoji="1" lang="en-GB" dirty="0" err="1" smtClean="0">
                <a:solidFill>
                  <a:schemeClr val="accent2"/>
                </a:solidFill>
                <a:ea typeface="+mj-ea"/>
                <a:cs typeface="+mj-cs"/>
              </a:rPr>
              <a:t>DoS</a:t>
            </a:r>
            <a:r>
              <a:rPr kumimoji="1" lang="en-GB" dirty="0" smtClean="0">
                <a:solidFill>
                  <a:schemeClr val="accent2"/>
                </a:solidFill>
                <a:ea typeface="+mj-ea"/>
                <a:cs typeface="+mj-cs"/>
              </a:rPr>
              <a:t>)</a:t>
            </a:r>
            <a:endParaRPr kumimoji="1" lang="en-AU" sz="36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253218" y="1153551"/>
            <a:ext cx="8890782" cy="513183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SzPct val="60000"/>
              <a:buFont typeface="Wingdings" pitchFamily="-110" charset="2"/>
              <a:buChar char=""/>
              <a:defRPr/>
            </a:pPr>
            <a:r>
              <a:rPr lang="en-US" sz="3200" dirty="0" smtClean="0"/>
              <a:t>A form of attack on the availability of some service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-110" charset="2"/>
              <a:buChar char=""/>
              <a:defRPr/>
            </a:pPr>
            <a:r>
              <a:rPr lang="en-US" sz="3200" dirty="0" smtClean="0"/>
              <a:t>Categories of resources that could be attacked are: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-110" charset="2"/>
              <a:buChar char=""/>
              <a:defRPr/>
            </a:pPr>
            <a:r>
              <a:rPr lang="en-US" sz="2800" dirty="0" smtClean="0"/>
              <a:t>Network bandwidth: try to reach the capacity of the network links connecting a server to external Internet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-110" charset="2"/>
              <a:buChar char=""/>
              <a:defRPr/>
            </a:pPr>
            <a:r>
              <a:rPr lang="en-US" sz="2800" dirty="0" smtClean="0"/>
              <a:t>System resources: try to overload or crash network handling software (e.g., buffer, tables of open connections, …)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-110" charset="2"/>
              <a:buChar char=""/>
              <a:defRPr/>
            </a:pPr>
            <a:r>
              <a:rPr lang="en-US" sz="2800" dirty="0" smtClean="0"/>
              <a:t>Application resources: try to crash a specific application, e.g., web server</a:t>
            </a:r>
          </a:p>
          <a:p>
            <a:pPr lvl="1" eaLnBrk="1" hangingPunct="1">
              <a:lnSpc>
                <a:spcPct val="90000"/>
              </a:lnSpc>
              <a:buSzPct val="60000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SzPct val="60000"/>
              <a:buFont typeface="Wingdings" pitchFamily="-110" charset="2"/>
              <a:buChar char=""/>
              <a:defRPr/>
            </a:pPr>
            <a:endParaRPr lang="en-US" sz="2800" dirty="0" smtClean="0"/>
          </a:p>
          <a:p>
            <a:pPr lvl="3" eaLnBrk="1" hangingPunct="1">
              <a:lnSpc>
                <a:spcPct val="90000"/>
              </a:lnSpc>
              <a:buFont typeface="Wingdings" pitchFamily="-110" charset="2"/>
              <a:buChar char=""/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"/>
              <a:defRPr/>
            </a:pPr>
            <a:endParaRPr lang="en-US" sz="2800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Victims by Port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01837"/>
            <a:ext cx="8718452" cy="325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029325" y="1143000"/>
            <a:ext cx="2724150" cy="3698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[Moore, Voelker, Savage]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Victims by Top-Level Domain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338" y="1524000"/>
            <a:ext cx="7078662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029325" y="1143000"/>
            <a:ext cx="2724150" cy="3698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[Moore, Voelker, Savage]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Victims by Autonomous System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90675"/>
            <a:ext cx="70866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029325" y="1143000"/>
            <a:ext cx="2724150" cy="3698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[Moore, Voelker, Savage]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Repeated Attacks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532" y="1505243"/>
            <a:ext cx="7315200" cy="419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029325" y="1143000"/>
            <a:ext cx="2724150" cy="3698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[Moore, </a:t>
            </a:r>
            <a:r>
              <a:rPr lang="en-US" sz="1800" dirty="0" err="1">
                <a:solidFill>
                  <a:schemeClr val="tx1"/>
                </a:solidFill>
              </a:rPr>
              <a:t>Voelker</a:t>
            </a:r>
            <a:r>
              <a:rPr lang="en-US" sz="1800" dirty="0">
                <a:solidFill>
                  <a:schemeClr val="tx1"/>
                </a:solidFill>
              </a:rPr>
              <a:t>, Savage]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5852160"/>
            <a:ext cx="8174502" cy="66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t>65% </a:t>
            </a:r>
            <a:r>
              <a:rPr lang="en-US" sz="2400" kern="0" dirty="0" smtClean="0">
                <a:latin typeface="Gill Sans MT" pitchFamily="34" charset="0"/>
              </a:rPr>
              <a:t>victims attacked once, 18% victims attacked twice</a:t>
            </a:r>
          </a:p>
          <a:p>
            <a:pPr marL="342900" lvl="0" indent="-34290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400" kern="0" dirty="0" smtClean="0">
                <a:latin typeface="Gill Sans MT" pitchFamily="34" charset="0"/>
              </a:rPr>
              <a:t>One attacked 102 times in one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29600" cy="914400"/>
          </a:xfrm>
        </p:spPr>
        <p:txBody>
          <a:bodyPr/>
          <a:lstStyle/>
          <a:p>
            <a:r>
              <a:rPr lang="en-US" smtClean="0"/>
              <a:t>Conclusions of the [MSV01] study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Observed 12,000 attacks against more than 5,000 distinct targets.</a:t>
            </a:r>
          </a:p>
          <a:p>
            <a:r>
              <a:rPr lang="en-US" dirty="0" smtClean="0"/>
              <a:t>Distributed over many different domains and ISPs</a:t>
            </a:r>
          </a:p>
          <a:p>
            <a:r>
              <a:rPr lang="en-US" dirty="0" smtClean="0"/>
              <a:t>Small number of long attacks with large % of attack volume</a:t>
            </a:r>
          </a:p>
          <a:p>
            <a:r>
              <a:rPr lang="en-US" dirty="0" smtClean="0"/>
              <a:t>Unexpected number of attacks targeting home machines (based on DNS names), a few foreign countries, specific ISPs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29325" y="1143000"/>
            <a:ext cx="2724150" cy="3698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[Moore, Voelker, Savage]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29600" cy="914400"/>
          </a:xfrm>
        </p:spPr>
        <p:txBody>
          <a:bodyPr/>
          <a:lstStyle/>
          <a:p>
            <a:r>
              <a:rPr lang="en-US" dirty="0" smtClean="0"/>
              <a:t>Defense against </a:t>
            </a:r>
            <a:r>
              <a:rPr lang="en-US" dirty="0" err="1" smtClean="0"/>
              <a:t>DoS</a:t>
            </a:r>
            <a:r>
              <a:rPr lang="en-US" dirty="0" smtClean="0"/>
              <a:t> attacks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199"/>
            <a:ext cx="7772400" cy="5011615"/>
          </a:xfrm>
        </p:spPr>
        <p:txBody>
          <a:bodyPr/>
          <a:lstStyle/>
          <a:p>
            <a:r>
              <a:rPr lang="en-US" dirty="0" smtClean="0"/>
              <a:t>These attacks cannot be prevented entirely</a:t>
            </a:r>
          </a:p>
          <a:p>
            <a:r>
              <a:rPr lang="en-US" dirty="0" smtClean="0"/>
              <a:t>High traffic volumes may be legitimate</a:t>
            </a:r>
          </a:p>
          <a:p>
            <a:pPr lvl="1"/>
            <a:r>
              <a:rPr lang="en-US" dirty="0" smtClean="0"/>
              <a:t>High publicity about a specific site</a:t>
            </a:r>
          </a:p>
          <a:p>
            <a:pPr lvl="1"/>
            <a:r>
              <a:rPr lang="en-US" dirty="0" smtClean="0"/>
              <a:t>Activity on a very popular site</a:t>
            </a:r>
          </a:p>
          <a:p>
            <a:r>
              <a:rPr lang="en-US" dirty="0" smtClean="0"/>
              <a:t>Four lines of defense</a:t>
            </a:r>
          </a:p>
          <a:p>
            <a:pPr lvl="1"/>
            <a:r>
              <a:rPr lang="en-US" dirty="0" smtClean="0"/>
              <a:t>Attack prevention and preemption (before attack)</a:t>
            </a:r>
          </a:p>
          <a:p>
            <a:pPr lvl="1"/>
            <a:r>
              <a:rPr lang="en-US" dirty="0" smtClean="0"/>
              <a:t>Attack detection and filtering (during attack)</a:t>
            </a:r>
          </a:p>
          <a:p>
            <a:pPr lvl="1"/>
            <a:r>
              <a:rPr lang="en-US" dirty="0" smtClean="0"/>
              <a:t>Attack source </a:t>
            </a:r>
            <a:r>
              <a:rPr lang="en-US" dirty="0" err="1" smtClean="0"/>
              <a:t>traceback</a:t>
            </a:r>
            <a:r>
              <a:rPr lang="en-US" dirty="0" smtClean="0"/>
              <a:t> and identification (during and after attack)</a:t>
            </a:r>
          </a:p>
          <a:p>
            <a:pPr lvl="1"/>
            <a:r>
              <a:rPr lang="en-US" dirty="0" smtClean="0"/>
              <a:t>Attack reaction (after attack, eliminate or curtail the effects of attacks)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29600" cy="914400"/>
          </a:xfrm>
        </p:spPr>
        <p:txBody>
          <a:bodyPr/>
          <a:lstStyle/>
          <a:p>
            <a:r>
              <a:rPr lang="en-US" dirty="0" smtClean="0"/>
              <a:t>Preventing </a:t>
            </a:r>
            <a:r>
              <a:rPr lang="en-US" dirty="0" err="1" smtClean="0"/>
              <a:t>DoS</a:t>
            </a:r>
            <a:r>
              <a:rPr lang="en-US" dirty="0" smtClean="0"/>
              <a:t> attacks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35955"/>
            <a:ext cx="7772400" cy="5518063"/>
          </a:xfrm>
        </p:spPr>
        <p:txBody>
          <a:bodyPr/>
          <a:lstStyle/>
          <a:p>
            <a:r>
              <a:rPr lang="en-US" sz="3200" dirty="0" smtClean="0"/>
              <a:t>Block source</a:t>
            </a:r>
          </a:p>
          <a:p>
            <a:pPr lvl="1"/>
            <a:r>
              <a:rPr lang="en-US" sz="2800" dirty="0" smtClean="0"/>
              <a:t>On routers as close to source as possible</a:t>
            </a:r>
          </a:p>
          <a:p>
            <a:pPr lvl="1"/>
            <a:r>
              <a:rPr lang="en-US" sz="2800" dirty="0" smtClean="0"/>
              <a:t>e.g., by ISP that knows that address block assigned to customers</a:t>
            </a:r>
          </a:p>
          <a:p>
            <a:r>
              <a:rPr lang="en-US" sz="3200" dirty="0" smtClean="0"/>
              <a:t>Use filters to ensure path back to the claimed source address is the one being used by the current packet</a:t>
            </a:r>
          </a:p>
          <a:p>
            <a:r>
              <a:rPr lang="en-US" sz="3200" dirty="0" smtClean="0"/>
              <a:t>SYN cookies </a:t>
            </a:r>
          </a:p>
          <a:p>
            <a:pPr lvl="1"/>
            <a:r>
              <a:rPr lang="en-US" sz="2800" dirty="0" smtClean="0"/>
              <a:t>simple defense again SYN flooding and SYN spoofing attacks</a:t>
            </a:r>
          </a:p>
          <a:p>
            <a:pPr lvl="1"/>
            <a:r>
              <a:rPr lang="en-US" sz="2800" dirty="0" smtClean="0"/>
              <a:t>D. Bernstein, 1996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 Flooding Attack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715000" y="2133600"/>
            <a:ext cx="304800" cy="411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665788" y="1600200"/>
            <a:ext cx="3540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1295400" y="2438400"/>
            <a:ext cx="4370388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943225" y="2209800"/>
            <a:ext cx="7699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SYN</a:t>
            </a:r>
            <a:r>
              <a:rPr lang="en-US" sz="1800" baseline="-25000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6248400" y="2286000"/>
            <a:ext cx="12700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Listening…</a:t>
            </a:r>
            <a:endParaRPr 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6248400" y="2667000"/>
            <a:ext cx="2363788" cy="614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Spawn a new thread,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store connection data</a:t>
            </a:r>
            <a:endParaRPr lang="en-US" sz="1400" i="1" baseline="-25000">
              <a:solidFill>
                <a:schemeClr val="tx1"/>
              </a:solidFill>
            </a:endParaRPr>
          </a:p>
        </p:txBody>
      </p:sp>
      <p:pic>
        <p:nvPicPr>
          <p:cNvPr id="6154" name="Picture 9" descr="j0139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" y="2209800"/>
            <a:ext cx="6905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1295400" y="2971800"/>
            <a:ext cx="4370388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2943225" y="2743200"/>
            <a:ext cx="7699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SYN</a:t>
            </a:r>
            <a:r>
              <a:rPr lang="en-US" sz="1800" baseline="-25000">
                <a:solidFill>
                  <a:schemeClr val="tx1"/>
                </a:solidFill>
              </a:rPr>
              <a:t>C2</a:t>
            </a:r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>
            <a:off x="1268413" y="3505200"/>
            <a:ext cx="4370387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2943225" y="3276600"/>
            <a:ext cx="7699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SYN</a:t>
            </a:r>
            <a:r>
              <a:rPr lang="en-US" sz="1800" baseline="-2500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1295400" y="4038600"/>
            <a:ext cx="4370388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Text Box 15"/>
          <p:cNvSpPr txBox="1">
            <a:spLocks noChangeArrowheads="1"/>
          </p:cNvSpPr>
          <p:nvPr/>
        </p:nvSpPr>
        <p:spPr bwMode="auto">
          <a:xfrm>
            <a:off x="2943225" y="3810000"/>
            <a:ext cx="7699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SYN</a:t>
            </a:r>
            <a:r>
              <a:rPr lang="en-US" sz="1800" baseline="-25000">
                <a:solidFill>
                  <a:schemeClr val="tx1"/>
                </a:solidFill>
              </a:rPr>
              <a:t>C4</a:t>
            </a:r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>
            <a:off x="1295400" y="4572000"/>
            <a:ext cx="4370388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2943225" y="4343400"/>
            <a:ext cx="7699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SYN</a:t>
            </a:r>
            <a:r>
              <a:rPr lang="en-US" sz="1800" baseline="-25000">
                <a:solidFill>
                  <a:schemeClr val="tx1"/>
                </a:solidFill>
              </a:rPr>
              <a:t>C5</a:t>
            </a:r>
          </a:p>
        </p:txBody>
      </p:sp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6019800" y="3276600"/>
            <a:ext cx="152400" cy="297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Rectangle 19"/>
          <p:cNvSpPr>
            <a:spLocks noChangeArrowheads="1"/>
          </p:cNvSpPr>
          <p:nvPr/>
        </p:nvSpPr>
        <p:spPr bwMode="auto">
          <a:xfrm>
            <a:off x="6172200" y="3810000"/>
            <a:ext cx="152400" cy="2438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20"/>
          <p:cNvSpPr>
            <a:spLocks noChangeArrowheads="1"/>
          </p:cNvSpPr>
          <p:nvPr/>
        </p:nvSpPr>
        <p:spPr bwMode="auto">
          <a:xfrm>
            <a:off x="6324600" y="4343400"/>
            <a:ext cx="1524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6477000" y="4800600"/>
            <a:ext cx="152400" cy="1447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6629400" y="5334000"/>
            <a:ext cx="1524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6305550" y="3367088"/>
            <a:ext cx="14081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… and more</a:t>
            </a:r>
            <a:endParaRPr lang="en-US" sz="1400" i="1" baseline="-25000">
              <a:solidFill>
                <a:schemeClr val="tx1"/>
              </a:solidFill>
            </a:endParaRP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6381750" y="3810000"/>
            <a:ext cx="14081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… and more</a:t>
            </a:r>
            <a:endParaRPr lang="en-US" sz="1400" i="1" baseline="-25000">
              <a:solidFill>
                <a:schemeClr val="tx1"/>
              </a:solidFill>
            </a:endParaRPr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6534150" y="4281488"/>
            <a:ext cx="14081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… and more</a:t>
            </a:r>
            <a:endParaRPr lang="en-US" sz="1400" i="1" baseline="-25000">
              <a:solidFill>
                <a:schemeClr val="tx1"/>
              </a:solidFill>
            </a:endParaRPr>
          </a:p>
        </p:txBody>
      </p:sp>
      <p:sp>
        <p:nvSpPr>
          <p:cNvPr id="6171" name="Text Box 26"/>
          <p:cNvSpPr txBox="1">
            <a:spLocks noChangeArrowheads="1"/>
          </p:cNvSpPr>
          <p:nvPr/>
        </p:nvSpPr>
        <p:spPr bwMode="auto">
          <a:xfrm>
            <a:off x="6686550" y="4738688"/>
            <a:ext cx="14081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… and more</a:t>
            </a:r>
            <a:endParaRPr lang="en-US" sz="1400" i="1" baseline="-25000">
              <a:solidFill>
                <a:schemeClr val="tx1"/>
              </a:solidFill>
            </a:endParaRPr>
          </a:p>
        </p:txBody>
      </p:sp>
      <p:sp>
        <p:nvSpPr>
          <p:cNvPr id="6172" name="Text Box 27"/>
          <p:cNvSpPr txBox="1">
            <a:spLocks noChangeArrowheads="1"/>
          </p:cNvSpPr>
          <p:nvPr/>
        </p:nvSpPr>
        <p:spPr bwMode="auto">
          <a:xfrm>
            <a:off x="6838950" y="5272088"/>
            <a:ext cx="14081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i="1">
                <a:solidFill>
                  <a:schemeClr val="tx1"/>
                </a:solidFill>
              </a:rPr>
              <a:t>… and more</a:t>
            </a:r>
            <a:endParaRPr lang="en-US" sz="1400" i="1" baseline="-25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 cookie: main idea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55" y="1153535"/>
            <a:ext cx="8458200" cy="5303535"/>
          </a:xfrm>
        </p:spPr>
        <p:txBody>
          <a:bodyPr/>
          <a:lstStyle/>
          <a:p>
            <a:r>
              <a:rPr lang="en-US" sz="3200" dirty="0" err="1" smtClean="0"/>
              <a:t>DoS</a:t>
            </a:r>
            <a:r>
              <a:rPr lang="en-US" sz="3200" dirty="0" smtClean="0"/>
              <a:t> is caused by asymmetric state allocation</a:t>
            </a:r>
          </a:p>
          <a:p>
            <a:pPr lvl="1"/>
            <a:r>
              <a:rPr lang="en-US" sz="2800" dirty="0" smtClean="0"/>
              <a:t>server opens new state for each connection attempt</a:t>
            </a:r>
          </a:p>
          <a:p>
            <a:pPr lvl="1"/>
            <a:r>
              <a:rPr lang="en-US" sz="2800" dirty="0" smtClean="0"/>
              <a:t>attacker can initiate thousands of connections from bogus IP addresses to exhaust server resources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Cookies: make server stateless</a:t>
            </a:r>
            <a:r>
              <a:rPr lang="en-US" sz="3200" dirty="0" smtClean="0">
                <a:solidFill>
                  <a:schemeClr val="hlink"/>
                </a:solidFill>
              </a:rPr>
              <a:t> </a:t>
            </a:r>
            <a:r>
              <a:rPr lang="en-US" sz="3200" dirty="0" smtClean="0"/>
              <a:t>until initiator produced at least two messages</a:t>
            </a:r>
          </a:p>
          <a:p>
            <a:pPr lvl="1"/>
            <a:r>
              <a:rPr lang="en-US" sz="2800" dirty="0" smtClean="0"/>
              <a:t>Server’s state (IP addresses and ports of the con-</a:t>
            </a:r>
            <a:r>
              <a:rPr lang="en-US" sz="2800" dirty="0" err="1" smtClean="0"/>
              <a:t>nection</a:t>
            </a:r>
            <a:r>
              <a:rPr lang="en-US" sz="2800" dirty="0" smtClean="0"/>
              <a:t>) is stored in a cookie and sent to initiator</a:t>
            </a:r>
          </a:p>
          <a:p>
            <a:pPr lvl="1"/>
            <a:r>
              <a:rPr lang="en-US" sz="2800" dirty="0" smtClean="0"/>
              <a:t>After initiator responds, cookie is regenerated and compared with the cookie returned by the initiator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 Cookies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6096000" y="472060"/>
            <a:ext cx="2565400" cy="36988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[Bernstein and Schenk]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990600" y="1828800"/>
            <a:ext cx="304800" cy="411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715000" y="1828800"/>
            <a:ext cx="304800" cy="411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3667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5665788" y="1295400"/>
            <a:ext cx="3540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1295400" y="2133600"/>
            <a:ext cx="4370388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H="1">
            <a:off x="1420813" y="2895600"/>
            <a:ext cx="4191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1420813" y="4343400"/>
            <a:ext cx="4244975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2970213" y="1905000"/>
            <a:ext cx="687387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SYN</a:t>
            </a:r>
            <a:r>
              <a:rPr lang="en-US" sz="1800" baseline="-250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6172200" y="2081213"/>
            <a:ext cx="11477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1">
                <a:solidFill>
                  <a:schemeClr val="tx1"/>
                </a:solidFill>
              </a:rPr>
              <a:t>Listening…</a:t>
            </a:r>
            <a:endParaRPr lang="en-US" sz="1600" i="1" baseline="-25000">
              <a:solidFill>
                <a:schemeClr val="tx1"/>
              </a:solidFill>
            </a:endParaRP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6172200" y="2628900"/>
            <a:ext cx="20018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1">
                <a:solidFill>
                  <a:schemeClr val="tx1"/>
                </a:solidFill>
              </a:rPr>
              <a:t>Does </a:t>
            </a:r>
            <a:r>
              <a:rPr lang="en-US" sz="1600" i="1" u="sng">
                <a:solidFill>
                  <a:schemeClr val="tx1"/>
                </a:solidFill>
              </a:rPr>
              <a:t>not</a:t>
            </a:r>
            <a:r>
              <a:rPr lang="en-US" sz="1600" i="1">
                <a:solidFill>
                  <a:schemeClr val="tx1"/>
                </a:solidFill>
              </a:rPr>
              <a:t> store state</a:t>
            </a:r>
            <a:endParaRPr lang="en-US" sz="1600" i="1" baseline="-25000">
              <a:solidFill>
                <a:schemeClr val="tx1"/>
              </a:solidFill>
            </a:endParaRPr>
          </a:p>
        </p:txBody>
      </p:sp>
      <p:sp>
        <p:nvSpPr>
          <p:cNvPr id="9231" name="AutoShape 14"/>
          <p:cNvSpPr>
            <a:spLocks noChangeArrowheads="1"/>
          </p:cNvSpPr>
          <p:nvPr/>
        </p:nvSpPr>
        <p:spPr bwMode="auto">
          <a:xfrm>
            <a:off x="3460750" y="3603625"/>
            <a:ext cx="2970213" cy="781050"/>
          </a:xfrm>
          <a:prstGeom prst="wedgeRectCallout">
            <a:avLst>
              <a:gd name="adj1" fmla="val -35736"/>
              <a:gd name="adj2" fmla="val -86292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F(source addr, source port,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   dest addr, dest port,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   coarse time, </a:t>
            </a:r>
            <a:r>
              <a:rPr lang="en-US" sz="1600" b="1">
                <a:solidFill>
                  <a:schemeClr val="tx1"/>
                </a:solidFill>
              </a:rPr>
              <a:t>server secret</a:t>
            </a:r>
            <a:r>
              <a:rPr lang="en-US" sz="1600">
                <a:solidFill>
                  <a:schemeClr val="tx1"/>
                </a:solidFill>
              </a:rPr>
              <a:t>)</a:t>
            </a:r>
            <a:endParaRPr lang="en-US" sz="1600" baseline="-25000">
              <a:solidFill>
                <a:schemeClr val="tx1"/>
              </a:solidFill>
            </a:endParaRP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2590800" y="2644724"/>
            <a:ext cx="2109873" cy="6155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SYN</a:t>
            </a:r>
            <a:r>
              <a:rPr lang="en-US" sz="1800" baseline="-25000" dirty="0">
                <a:solidFill>
                  <a:schemeClr val="tx1"/>
                </a:solidFill>
              </a:rPr>
              <a:t>S</a:t>
            </a:r>
            <a:r>
              <a:rPr lang="en-US" sz="1800" dirty="0">
                <a:solidFill>
                  <a:schemeClr val="tx1"/>
                </a:solidFill>
              </a:rPr>
              <a:t>, ACK</a:t>
            </a:r>
            <a:r>
              <a:rPr lang="en-US" sz="1800" baseline="-25000" dirty="0">
                <a:solidFill>
                  <a:schemeClr val="tx1"/>
                </a:solidFill>
              </a:rPr>
              <a:t>C</a:t>
            </a:r>
          </a:p>
          <a:p>
            <a:pPr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sequence # = </a:t>
            </a:r>
            <a:r>
              <a:rPr lang="en-US" sz="1600" dirty="0">
                <a:solidFill>
                  <a:srgbClr val="FF00FF"/>
                </a:solidFill>
              </a:rPr>
              <a:t>cookie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6467475" y="3743325"/>
            <a:ext cx="2542684" cy="4801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1400" dirty="0">
                <a:solidFill>
                  <a:srgbClr val="000099"/>
                </a:solidFill>
              </a:rPr>
              <a:t>Cookie must be </a:t>
            </a:r>
            <a:r>
              <a:rPr lang="en-US" sz="1400" dirty="0" err="1">
                <a:solidFill>
                  <a:srgbClr val="000099"/>
                </a:solidFill>
              </a:rPr>
              <a:t>unforgeable</a:t>
            </a:r>
            <a:r>
              <a:rPr lang="en-US" sz="1400" dirty="0">
                <a:solidFill>
                  <a:srgbClr val="000099"/>
                </a:solidFill>
              </a:rPr>
              <a:t> 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400" dirty="0">
                <a:solidFill>
                  <a:srgbClr val="000099"/>
                </a:solidFill>
              </a:rPr>
              <a:t>and tamper-proof (why?)</a:t>
            </a:r>
          </a:p>
        </p:txBody>
      </p:sp>
      <p:sp>
        <p:nvSpPr>
          <p:cNvPr id="21522" name="AutoShape 17"/>
          <p:cNvSpPr>
            <a:spLocks noChangeArrowheads="1"/>
          </p:cNvSpPr>
          <p:nvPr/>
        </p:nvSpPr>
        <p:spPr bwMode="auto">
          <a:xfrm>
            <a:off x="1631950" y="4040188"/>
            <a:ext cx="1949450" cy="222250"/>
          </a:xfrm>
          <a:prstGeom prst="wedgeRectCallout">
            <a:avLst>
              <a:gd name="adj1" fmla="val 48657"/>
              <a:gd name="adj2" fmla="val -1484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F=</a:t>
            </a:r>
            <a:r>
              <a:rPr lang="en-US" sz="1200" dirty="0" err="1">
                <a:solidFill>
                  <a:schemeClr val="tx1"/>
                </a:solidFill>
              </a:rPr>
              <a:t>Rijndael</a:t>
            </a:r>
            <a:r>
              <a:rPr lang="en-US" sz="1200" dirty="0">
                <a:solidFill>
                  <a:schemeClr val="tx1"/>
                </a:solidFill>
              </a:rPr>
              <a:t> or crypto hash</a:t>
            </a:r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9235" name="Text Box 18"/>
          <p:cNvSpPr txBox="1">
            <a:spLocks noChangeArrowheads="1"/>
          </p:cNvSpPr>
          <p:nvPr/>
        </p:nvSpPr>
        <p:spPr bwMode="auto">
          <a:xfrm>
            <a:off x="6096000" y="4972050"/>
            <a:ext cx="2581275" cy="1028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i="1">
                <a:solidFill>
                  <a:schemeClr val="tx1"/>
                </a:solidFill>
              </a:rPr>
              <a:t>Recompute cookie,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i="1">
                <a:solidFill>
                  <a:schemeClr val="tx1"/>
                </a:solidFill>
              </a:rPr>
              <a:t>compare with the received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i="1">
                <a:solidFill>
                  <a:schemeClr val="tx1"/>
                </a:solidFill>
              </a:rPr>
              <a:t>cookie, only establish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i="1">
                <a:solidFill>
                  <a:schemeClr val="tx1"/>
                </a:solidFill>
              </a:rPr>
              <a:t>connection if they match </a:t>
            </a:r>
            <a:endParaRPr lang="en-US" sz="1600" i="1" baseline="-25000">
              <a:solidFill>
                <a:schemeClr val="tx1"/>
              </a:solidFill>
            </a:endParaRPr>
          </a:p>
        </p:txBody>
      </p:sp>
      <p:sp>
        <p:nvSpPr>
          <p:cNvPr id="9236" name="Text Box 19"/>
          <p:cNvSpPr txBox="1">
            <a:spLocks noChangeArrowheads="1"/>
          </p:cNvSpPr>
          <p:nvPr/>
        </p:nvSpPr>
        <p:spPr bwMode="auto">
          <a:xfrm>
            <a:off x="2463800" y="4900613"/>
            <a:ext cx="2302233" cy="6155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ACK</a:t>
            </a:r>
            <a:r>
              <a:rPr lang="en-US" sz="1800" baseline="-25000" dirty="0">
                <a:solidFill>
                  <a:schemeClr val="tx1"/>
                </a:solidFill>
              </a:rPr>
              <a:t>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8080"/>
              </a:buClr>
              <a:buFontTx/>
              <a:buNone/>
            </a:pPr>
            <a:r>
              <a:rPr lang="en-US" sz="1600" dirty="0">
                <a:solidFill>
                  <a:srgbClr val="000000"/>
                </a:solidFill>
              </a:rPr>
              <a:t>sequence # = </a:t>
            </a:r>
            <a:r>
              <a:rPr lang="en-US" sz="1600" dirty="0">
                <a:solidFill>
                  <a:srgbClr val="FF00FF"/>
                </a:solidFill>
              </a:rPr>
              <a:t>cookie</a:t>
            </a:r>
            <a:r>
              <a:rPr lang="en-US" sz="1600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9237" name="AutoShape 20"/>
          <p:cNvSpPr>
            <a:spLocks noChangeArrowheads="1"/>
          </p:cNvSpPr>
          <p:nvPr/>
        </p:nvSpPr>
        <p:spPr bwMode="auto">
          <a:xfrm>
            <a:off x="168812" y="2377440"/>
            <a:ext cx="2344201" cy="1077218"/>
          </a:xfrm>
          <a:prstGeom prst="wedgeRectCallout">
            <a:avLst>
              <a:gd name="adj1" fmla="val 54319"/>
              <a:gd name="adj2" fmla="val 10299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Compatible with standard TCP;</a:t>
            </a:r>
          </a:p>
          <a:p>
            <a:pPr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simply a “weird” sequence number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9238" name="Text Box 21"/>
          <p:cNvSpPr txBox="1">
            <a:spLocks noChangeArrowheads="1"/>
          </p:cNvSpPr>
          <p:nvPr/>
        </p:nvSpPr>
        <p:spPr bwMode="auto">
          <a:xfrm>
            <a:off x="152400" y="6216650"/>
            <a:ext cx="40052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More info: </a:t>
            </a:r>
            <a:r>
              <a:rPr lang="en-US" sz="1600" dirty="0">
                <a:solidFill>
                  <a:schemeClr val="folHlink"/>
                </a:solidFill>
              </a:rPr>
              <a:t>http://cr.yp.to/syncookies.html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819" y="0"/>
            <a:ext cx="819236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Rectangle 3"/>
          <p:cNvSpPr/>
          <p:nvPr/>
        </p:nvSpPr>
        <p:spPr bwMode="auto">
          <a:xfrm>
            <a:off x="2321169" y="6274191"/>
            <a:ext cx="970671" cy="3798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29600" cy="914400"/>
          </a:xfrm>
        </p:spPr>
        <p:txBody>
          <a:bodyPr/>
          <a:lstStyle/>
          <a:p>
            <a:r>
              <a:rPr lang="en-US" dirty="0" smtClean="0"/>
              <a:t>Preventing </a:t>
            </a:r>
            <a:r>
              <a:rPr lang="en-US" dirty="0" err="1" smtClean="0"/>
              <a:t>DDoS</a:t>
            </a:r>
            <a:r>
              <a:rPr lang="en-US" dirty="0" smtClean="0"/>
              <a:t> attacks (II)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35955"/>
            <a:ext cx="7772400" cy="5518063"/>
          </a:xfrm>
        </p:spPr>
        <p:txBody>
          <a:bodyPr/>
          <a:lstStyle/>
          <a:p>
            <a:r>
              <a:rPr lang="en-US" sz="3200" dirty="0" smtClean="0"/>
              <a:t>Block suspicious services and combinations</a:t>
            </a:r>
          </a:p>
          <a:p>
            <a:r>
              <a:rPr lang="en-US" sz="3200" dirty="0" smtClean="0"/>
              <a:t>Manage application attacks with a form of graphical puzzle (</a:t>
            </a:r>
            <a:r>
              <a:rPr lang="en-US" sz="3200" dirty="0" err="1" smtClean="0"/>
              <a:t>captcha</a:t>
            </a:r>
            <a:r>
              <a:rPr lang="en-US" sz="3200" dirty="0" smtClean="0"/>
              <a:t>) </a:t>
            </a:r>
          </a:p>
          <a:p>
            <a:pPr lvl="1"/>
            <a:r>
              <a:rPr lang="en-US" sz="2800" dirty="0" smtClean="0"/>
              <a:t>distinguish legitimate human requests and automated requests</a:t>
            </a:r>
          </a:p>
          <a:p>
            <a:r>
              <a:rPr lang="en-US" sz="3200" dirty="0" smtClean="0"/>
              <a:t>Good general system security practices</a:t>
            </a:r>
          </a:p>
          <a:p>
            <a:r>
              <a:rPr lang="en-US" sz="3200" dirty="0" smtClean="0"/>
              <a:t>Use mirrored and replicated servers when high-performance and reliability is required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29600" cy="914400"/>
          </a:xfrm>
        </p:spPr>
        <p:txBody>
          <a:bodyPr/>
          <a:lstStyle/>
          <a:p>
            <a:r>
              <a:rPr lang="en-US" dirty="0" smtClean="0"/>
              <a:t>Responding to </a:t>
            </a:r>
            <a:r>
              <a:rPr lang="en-US" dirty="0" err="1" smtClean="0"/>
              <a:t>DDoS</a:t>
            </a:r>
            <a:r>
              <a:rPr lang="en-US" dirty="0" smtClean="0"/>
              <a:t> attacks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35955"/>
            <a:ext cx="7772400" cy="55180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3200" dirty="0" smtClean="0"/>
              <a:t>Good Incident Response Plan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Details on how to contact technical personnel in ISP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Details of how to respond to the attack</a:t>
            </a:r>
          </a:p>
          <a:p>
            <a:pPr>
              <a:spcBef>
                <a:spcPts val="300"/>
              </a:spcBef>
            </a:pPr>
            <a:r>
              <a:rPr lang="en-US" sz="3200" dirty="0" smtClean="0"/>
              <a:t>Should implement </a:t>
            </a:r>
            <a:r>
              <a:rPr lang="en-US" sz="3200" dirty="0" err="1" smtClean="0"/>
              <a:t>antispoofing</a:t>
            </a:r>
            <a:r>
              <a:rPr lang="en-US" sz="3200" dirty="0" smtClean="0"/>
              <a:t> and rate limiting filters</a:t>
            </a:r>
          </a:p>
          <a:p>
            <a:pPr>
              <a:spcBef>
                <a:spcPts val="300"/>
              </a:spcBef>
            </a:pPr>
            <a:r>
              <a:rPr lang="en-US" sz="3200" dirty="0" smtClean="0"/>
              <a:t>Ideally have network monitors and IDS to detect and notify abnormal traffic patterns</a:t>
            </a:r>
          </a:p>
          <a:p>
            <a:pPr>
              <a:spcBef>
                <a:spcPts val="300"/>
              </a:spcBef>
            </a:pPr>
            <a:r>
              <a:rPr lang="en-US" sz="3200" dirty="0" smtClean="0"/>
              <a:t>Identify type of attacks to decide best response strategies</a:t>
            </a:r>
          </a:p>
          <a:p>
            <a:pPr>
              <a:spcBef>
                <a:spcPts val="300"/>
              </a:spcBef>
            </a:pPr>
            <a:r>
              <a:rPr lang="en-US" sz="3200" dirty="0" smtClean="0"/>
              <a:t>Have ISP trace packet flow back to source</a:t>
            </a:r>
          </a:p>
          <a:p>
            <a:pPr>
              <a:spcBef>
                <a:spcPts val="300"/>
              </a:spcBef>
            </a:pPr>
            <a:r>
              <a:rPr lang="en-US" sz="3200" dirty="0" smtClean="0"/>
              <a:t>Switch to alternate backup servers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6" y="50352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Summary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23528" y="1340768"/>
            <a:ext cx="7737260" cy="5228844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Denial-of-service (</a:t>
            </a:r>
            <a:r>
              <a:rPr lang="en-US" sz="3200" dirty="0" err="1" smtClean="0"/>
              <a:t>DoS</a:t>
            </a:r>
            <a:r>
              <a:rPr lang="en-US" sz="3200" dirty="0" smtClean="0"/>
              <a:t>) attacks</a:t>
            </a:r>
          </a:p>
          <a:p>
            <a:pPr lvl="1"/>
            <a:r>
              <a:rPr lang="en-US" sz="2800" dirty="0" smtClean="0"/>
              <a:t>Classical </a:t>
            </a:r>
            <a:r>
              <a:rPr lang="en-US" sz="2800" dirty="0" err="1" smtClean="0"/>
              <a:t>DoS</a:t>
            </a:r>
            <a:r>
              <a:rPr lang="en-US" sz="2800" dirty="0" smtClean="0"/>
              <a:t> attacks</a:t>
            </a:r>
          </a:p>
          <a:p>
            <a:pPr lvl="1"/>
            <a:r>
              <a:rPr lang="en-US" sz="2800" dirty="0" smtClean="0"/>
              <a:t>Flooding </a:t>
            </a:r>
            <a:r>
              <a:rPr lang="en-US" sz="2800" dirty="0" err="1" smtClean="0"/>
              <a:t>DoS</a:t>
            </a:r>
            <a:r>
              <a:rPr lang="en-US" sz="2800" dirty="0" smtClean="0"/>
              <a:t> attacks</a:t>
            </a:r>
          </a:p>
          <a:p>
            <a:r>
              <a:rPr lang="en-US" sz="3200" dirty="0" smtClean="0"/>
              <a:t>Measuring prevalence of </a:t>
            </a:r>
            <a:r>
              <a:rPr lang="en-US" sz="3200" dirty="0" err="1" smtClean="0"/>
              <a:t>DoS</a:t>
            </a:r>
            <a:r>
              <a:rPr lang="en-US" sz="3200" dirty="0" smtClean="0"/>
              <a:t> attacks in the Internet using network “telescopes”</a:t>
            </a:r>
          </a:p>
          <a:p>
            <a:r>
              <a:rPr lang="en-US" sz="3200" dirty="0" smtClean="0"/>
              <a:t>Defenses </a:t>
            </a:r>
            <a:r>
              <a:rPr lang="en-US" sz="3200" dirty="0"/>
              <a:t>against </a:t>
            </a:r>
            <a:r>
              <a:rPr lang="en-US" sz="3200" dirty="0" err="1" smtClean="0"/>
              <a:t>DoS</a:t>
            </a:r>
            <a:r>
              <a:rPr lang="en-US" sz="3200" dirty="0" smtClean="0"/>
              <a:t> attacks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84677" cy="1066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chemeClr val="accent2"/>
                </a:solidFill>
              </a:rPr>
              <a:t>Classic </a:t>
            </a:r>
            <a:r>
              <a:rPr kumimoji="1" lang="en-GB" sz="4800" dirty="0" err="1" smtClean="0">
                <a:solidFill>
                  <a:schemeClr val="accent2"/>
                </a:solidFill>
              </a:rPr>
              <a:t>DoS</a:t>
            </a:r>
            <a:r>
              <a:rPr kumimoji="1" lang="en-GB" sz="4800" dirty="0" smtClean="0">
                <a:solidFill>
                  <a:schemeClr val="accent2"/>
                </a:solidFill>
              </a:rPr>
              <a:t> </a:t>
            </a:r>
            <a:r>
              <a:rPr kumimoji="1" lang="en-GB" sz="4800" dirty="0">
                <a:solidFill>
                  <a:schemeClr val="accent2"/>
                </a:solidFill>
              </a:rPr>
              <a:t>Attacks</a:t>
            </a:r>
            <a:endParaRPr kumimoji="1" lang="en-US" sz="4800" dirty="0">
              <a:solidFill>
                <a:schemeClr val="accent2"/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422031" y="1219200"/>
            <a:ext cx="8229600" cy="4800600"/>
          </a:xfrm>
        </p:spPr>
        <p:txBody>
          <a:bodyPr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SzPct val="60000"/>
              <a:buFont typeface="Wingdings" pitchFamily="2" charset="2"/>
              <a:buChar char=""/>
              <a:defRPr/>
            </a:pPr>
            <a:r>
              <a:rPr lang="en-US" sz="3200" dirty="0" smtClean="0"/>
              <a:t>F</a:t>
            </a:r>
            <a:r>
              <a:rPr lang="en-US" sz="3200" dirty="0" smtClean="0">
                <a:ea typeface="+mn-ea"/>
                <a:cs typeface="+mn-cs"/>
              </a:rPr>
              <a:t>looding ping command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SzPct val="60000"/>
              <a:buFont typeface="Wingdings" pitchFamily="2" charset="2"/>
              <a:buChar char=""/>
              <a:defRPr/>
            </a:pPr>
            <a:r>
              <a:rPr lang="en-US" sz="2800" dirty="0" smtClean="0">
                <a:ea typeface="+mn-ea"/>
              </a:rPr>
              <a:t>overwhelm the capacity of the network connection to the target organization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SzPct val="60000"/>
              <a:buFont typeface="Wingdings" pitchFamily="2" charset="2"/>
              <a:buChar char=""/>
              <a:defRPr/>
            </a:pPr>
            <a:r>
              <a:rPr lang="en-US" sz="2800" dirty="0" smtClean="0">
                <a:ea typeface="+mn-ea"/>
              </a:rPr>
              <a:t>packets are discarded as capacity decreases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SzPct val="60000"/>
              <a:buFont typeface="Wingdings" pitchFamily="2" charset="2"/>
              <a:buChar char=""/>
              <a:defRPr/>
            </a:pPr>
            <a:r>
              <a:rPr lang="en-US" sz="2800" dirty="0" smtClean="0"/>
              <a:t>S</a:t>
            </a:r>
            <a:r>
              <a:rPr lang="en-US" sz="2800" dirty="0" smtClean="0">
                <a:ea typeface="+mn-ea"/>
              </a:rPr>
              <a:t>ource of the attack is clearly identified unless a spoofed address is used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SzPct val="60000"/>
              <a:buFont typeface="Wingdings" pitchFamily="2" charset="2"/>
              <a:buChar char=""/>
              <a:defRPr/>
            </a:pPr>
            <a:r>
              <a:rPr lang="en-US" sz="2800" dirty="0" smtClean="0"/>
              <a:t>N</a:t>
            </a:r>
            <a:r>
              <a:rPr lang="en-US" sz="2800" dirty="0" smtClean="0">
                <a:ea typeface="+mn-ea"/>
              </a:rPr>
              <a:t>etwork performance is noticeably affected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ea typeface="+mj-ea"/>
                <a:cs typeface="+mj-cs"/>
              </a:rPr>
              <a:t>Source Address Spoofing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703385" y="1392702"/>
            <a:ext cx="7913077" cy="5160498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 smtClean="0"/>
              <a:t>U</a:t>
            </a:r>
            <a:r>
              <a:rPr lang="en-US" dirty="0" smtClean="0">
                <a:ea typeface="+mn-ea"/>
                <a:cs typeface="+mn-cs"/>
              </a:rPr>
              <a:t>se forged source addresses</a:t>
            </a:r>
          </a:p>
          <a:p>
            <a:pPr lvl="1"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 smtClean="0"/>
              <a:t>U</a:t>
            </a:r>
            <a:r>
              <a:rPr lang="en-US" dirty="0" smtClean="0">
                <a:ea typeface="+mn-ea"/>
              </a:rPr>
              <a:t>sually via the raw socket interface on operating systems</a:t>
            </a:r>
          </a:p>
          <a:p>
            <a:pPr lvl="1"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 smtClean="0"/>
              <a:t>M</a:t>
            </a:r>
            <a:r>
              <a:rPr lang="en-US" dirty="0" smtClean="0">
                <a:ea typeface="+mn-ea"/>
              </a:rPr>
              <a:t>akes attacking systems harder to identify</a:t>
            </a:r>
          </a:p>
          <a:p>
            <a:pPr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 smtClean="0"/>
              <a:t>A</a:t>
            </a:r>
            <a:r>
              <a:rPr lang="en-US" dirty="0" smtClean="0">
                <a:ea typeface="+mn-ea"/>
                <a:cs typeface="+mn-cs"/>
              </a:rPr>
              <a:t>ttacker generates large volumes of packets that have the target system as the destination address</a:t>
            </a:r>
          </a:p>
          <a:p>
            <a:pPr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 smtClean="0"/>
              <a:t>Lead to c</a:t>
            </a:r>
            <a:r>
              <a:rPr lang="en-US" dirty="0" smtClean="0">
                <a:ea typeface="+mn-ea"/>
                <a:cs typeface="+mn-cs"/>
              </a:rPr>
              <a:t>ongestion in the router connected to the final, lower capacity link</a:t>
            </a:r>
          </a:p>
          <a:p>
            <a:pPr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 smtClean="0"/>
              <a:t>R</a:t>
            </a:r>
            <a:r>
              <a:rPr lang="en-US" dirty="0" smtClean="0">
                <a:ea typeface="+mn-ea"/>
                <a:cs typeface="+mn-cs"/>
              </a:rPr>
              <a:t>equires network engineers to specifically query flow information from their routers</a:t>
            </a:r>
          </a:p>
          <a:p>
            <a:pPr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i="1" dirty="0" smtClean="0"/>
              <a:t>B</a:t>
            </a:r>
            <a:r>
              <a:rPr lang="en-US" i="1" dirty="0" smtClean="0">
                <a:ea typeface="+mn-ea"/>
                <a:cs typeface="+mn-cs"/>
              </a:rPr>
              <a:t>ackscatter traffic </a:t>
            </a: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SzPct val="70000"/>
              <a:buFont typeface="Wingdings" pitchFamily="2" charset="2"/>
              <a:buChar char=""/>
              <a:defRPr/>
            </a:pPr>
            <a:r>
              <a:rPr lang="en-US" dirty="0" smtClean="0"/>
              <a:t>Response</a:t>
            </a:r>
            <a:r>
              <a:rPr lang="en-US" dirty="0" smtClean="0">
                <a:ea typeface="+mn-ea"/>
              </a:rPr>
              <a:t>s to attacks scattered across the Internet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ea typeface="+mj-ea"/>
                <a:cs typeface="+mj-cs"/>
              </a:rPr>
              <a:t>SYN Spoofing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633047" y="1514621"/>
            <a:ext cx="7842738" cy="3992564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lnSpc>
                <a:spcPct val="120000"/>
              </a:lnSpc>
              <a:buSzPct val="80000"/>
              <a:buFont typeface="Wingdings" pitchFamily="-110" charset="2"/>
              <a:buChar char=""/>
              <a:defRPr/>
            </a:pPr>
            <a:r>
              <a:rPr lang="en-US" dirty="0" smtClean="0"/>
              <a:t>Common </a:t>
            </a:r>
            <a:r>
              <a:rPr lang="en-US" dirty="0" err="1" smtClean="0"/>
              <a:t>DoS</a:t>
            </a:r>
            <a:r>
              <a:rPr lang="en-US" dirty="0" smtClean="0"/>
              <a:t> attack</a:t>
            </a:r>
          </a:p>
          <a:p>
            <a:pPr eaLnBrk="1" hangingPunct="1">
              <a:lnSpc>
                <a:spcPct val="120000"/>
              </a:lnSpc>
              <a:buSzPct val="80000"/>
              <a:buFont typeface="Wingdings" pitchFamily="-110" charset="2"/>
              <a:buChar char=""/>
              <a:defRPr/>
            </a:pPr>
            <a:r>
              <a:rPr lang="en-US" dirty="0" smtClean="0"/>
              <a:t>Attacks the ability of a server to respond to future connection requests by overflowing the tables used to manage them</a:t>
            </a:r>
          </a:p>
          <a:p>
            <a:pPr eaLnBrk="1" hangingPunct="1">
              <a:lnSpc>
                <a:spcPct val="120000"/>
              </a:lnSpc>
              <a:buSzPct val="80000"/>
              <a:buFont typeface="Wingdings" pitchFamily="-110" charset="2"/>
              <a:buChar char=""/>
              <a:defRPr/>
            </a:pPr>
            <a:r>
              <a:rPr lang="en-US" dirty="0" smtClean="0"/>
              <a:t>Thus legitimate users are denied access to the server</a:t>
            </a:r>
          </a:p>
          <a:p>
            <a:pPr eaLnBrk="1" hangingPunct="1">
              <a:lnSpc>
                <a:spcPct val="120000"/>
              </a:lnSpc>
              <a:buSzPct val="80000"/>
              <a:buFont typeface="Wingdings" pitchFamily="-110" charset="2"/>
              <a:buChar char=""/>
              <a:defRPr/>
            </a:pPr>
            <a:r>
              <a:rPr lang="en-US" dirty="0" smtClean="0"/>
              <a:t>Hence an attack on system resources, specifically the network handling code in the operating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p:blipFill rotWithShape="1">
          <a:blip r:embed="rId3" cstate="print"/>
          <a:srcRect l="12382" t="12951" r="11231" b="24604"/>
          <a:stretch/>
        </p:blipFill>
        <p:spPr>
          <a:xfrm>
            <a:off x="1928663" y="14074"/>
            <a:ext cx="6455681" cy="6845046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6" name="Rectangle 5"/>
          <p:cNvSpPr/>
          <p:nvPr/>
        </p:nvSpPr>
        <p:spPr bwMode="auto">
          <a:xfrm>
            <a:off x="2335237" y="6330462"/>
            <a:ext cx="1167618" cy="527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3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3" t="7441" r="8149" b="23770"/>
          <a:stretch/>
        </p:blipFill>
        <p:spPr>
          <a:xfrm>
            <a:off x="1631849" y="0"/>
            <a:ext cx="6710289" cy="685800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8" name="Rectangle 7"/>
          <p:cNvSpPr/>
          <p:nvPr/>
        </p:nvSpPr>
        <p:spPr bwMode="auto">
          <a:xfrm>
            <a:off x="2897945" y="6175717"/>
            <a:ext cx="984738" cy="682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21781</TotalTime>
  <Words>5592</Words>
  <Application>Microsoft Office PowerPoint</Application>
  <PresentationFormat>On-screen Show (4:3)</PresentationFormat>
  <Paragraphs>599</Paragraphs>
  <Slides>42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Bitmap Image</vt:lpstr>
      <vt:lpstr>CSE 4905  Denial of Service Attacks  </vt:lpstr>
      <vt:lpstr>Denial-of-Service (DoS) Attack</vt:lpstr>
      <vt:lpstr>Denial-of-Service (DoS)</vt:lpstr>
      <vt:lpstr>Slide 4</vt:lpstr>
      <vt:lpstr>Classic DoS Attacks</vt:lpstr>
      <vt:lpstr>Source Address Spoofing</vt:lpstr>
      <vt:lpstr>SYN Spoofing</vt:lpstr>
      <vt:lpstr>Slide 8</vt:lpstr>
      <vt:lpstr>Slide 9</vt:lpstr>
      <vt:lpstr>SYN Flooding Attack</vt:lpstr>
      <vt:lpstr>Flooding Attacks</vt:lpstr>
      <vt:lpstr>Sample victim response to attacks</vt:lpstr>
      <vt:lpstr>NTP Amplification Attack</vt:lpstr>
      <vt:lpstr>DNS Amplification Attack</vt:lpstr>
      <vt:lpstr>Distributed Denial of Service (DDoS) Attacks</vt:lpstr>
      <vt:lpstr>DDoS attack programs</vt:lpstr>
      <vt:lpstr>DDoS attack architecture</vt:lpstr>
      <vt:lpstr>Prevalence of DDoS</vt:lpstr>
      <vt:lpstr>D. Moore, G. Voelker, S. Savage   Inferring  Internet Denial-of-Service Activity   (USENIX Security 2001)</vt:lpstr>
      <vt:lpstr>Backscatter</vt:lpstr>
      <vt:lpstr>How a Network Telescope Works</vt:lpstr>
      <vt:lpstr>Backscatter Analysis</vt:lpstr>
      <vt:lpstr>Analysis Assumptions</vt:lpstr>
      <vt:lpstr>Data Collection</vt:lpstr>
      <vt:lpstr>Attack classification</vt:lpstr>
      <vt:lpstr>Flow-based analysis (more details)</vt:lpstr>
      <vt:lpstr>Summary results</vt:lpstr>
      <vt:lpstr>Rate of attacks</vt:lpstr>
      <vt:lpstr>Response protocols</vt:lpstr>
      <vt:lpstr>Victims by Port</vt:lpstr>
      <vt:lpstr>Victims by Top-Level Domain</vt:lpstr>
      <vt:lpstr>Victims by Autonomous System</vt:lpstr>
      <vt:lpstr>Repeated Attacks</vt:lpstr>
      <vt:lpstr>Conclusions of the [MSV01] study</vt:lpstr>
      <vt:lpstr>Defense against DoS attacks</vt:lpstr>
      <vt:lpstr>Preventing DoS attacks</vt:lpstr>
      <vt:lpstr>SYN Flooding Attack</vt:lpstr>
      <vt:lpstr>SYN cookie: main idea</vt:lpstr>
      <vt:lpstr>SYN Cookies</vt:lpstr>
      <vt:lpstr>Preventing DDoS attacks (II)</vt:lpstr>
      <vt:lpstr>Responding to DDoS attacks</vt:lpstr>
      <vt:lpstr>Summary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Keith W. Ross</dc:creator>
  <cp:lastModifiedBy>bing</cp:lastModifiedBy>
  <cp:revision>730</cp:revision>
  <cp:lastPrinted>2011-11-30T14:38:01Z</cp:lastPrinted>
  <dcterms:created xsi:type="dcterms:W3CDTF">1999-10-08T19:08:27Z</dcterms:created>
  <dcterms:modified xsi:type="dcterms:W3CDTF">2017-04-17T17:09:59Z</dcterms:modified>
</cp:coreProperties>
</file>