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691" r:id="rId2"/>
    <p:sldId id="1079" r:id="rId3"/>
    <p:sldId id="1047" r:id="rId4"/>
    <p:sldId id="1060" r:id="rId5"/>
    <p:sldId id="1061" r:id="rId6"/>
    <p:sldId id="1062" r:id="rId7"/>
    <p:sldId id="1049" r:id="rId8"/>
    <p:sldId id="1050" r:id="rId9"/>
    <p:sldId id="1051" r:id="rId10"/>
    <p:sldId id="1052" r:id="rId11"/>
    <p:sldId id="1063" r:id="rId12"/>
    <p:sldId id="1064" r:id="rId13"/>
    <p:sldId id="1065" r:id="rId14"/>
    <p:sldId id="1053" r:id="rId15"/>
    <p:sldId id="1067" r:id="rId16"/>
    <p:sldId id="1054" r:id="rId17"/>
    <p:sldId id="1055" r:id="rId18"/>
    <p:sldId id="1056" r:id="rId19"/>
    <p:sldId id="1057" r:id="rId20"/>
    <p:sldId id="993" r:id="rId21"/>
    <p:sldId id="1008" r:id="rId22"/>
    <p:sldId id="1078" r:id="rId23"/>
    <p:sldId id="1009" r:id="rId24"/>
    <p:sldId id="1010" r:id="rId25"/>
    <p:sldId id="1011" r:id="rId26"/>
    <p:sldId id="1012" r:id="rId27"/>
    <p:sldId id="1013" r:id="rId28"/>
    <p:sldId id="1014" r:id="rId29"/>
    <p:sldId id="1015" r:id="rId30"/>
    <p:sldId id="1032" r:id="rId31"/>
    <p:sldId id="1016" r:id="rId32"/>
    <p:sldId id="1017" r:id="rId33"/>
    <p:sldId id="1018" r:id="rId34"/>
    <p:sldId id="1019" r:id="rId35"/>
    <p:sldId id="1072" r:id="rId36"/>
    <p:sldId id="1070" r:id="rId37"/>
    <p:sldId id="1071" r:id="rId38"/>
    <p:sldId id="1073" r:id="rId39"/>
    <p:sldId id="1074" r:id="rId40"/>
    <p:sldId id="1075" r:id="rId41"/>
    <p:sldId id="1076" r:id="rId42"/>
    <p:sldId id="1077" r:id="rId43"/>
    <p:sldId id="1033" r:id="rId44"/>
    <p:sldId id="1034" r:id="rId45"/>
    <p:sldId id="1069" r:id="rId46"/>
    <p:sldId id="1035" r:id="rId47"/>
    <p:sldId id="1080" r:id="rId4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99"/>
    <a:srgbClr val="CC0000"/>
    <a:srgbClr val="00CCFF"/>
    <a:srgbClr val="0099CC"/>
    <a:srgbClr val="FF0000"/>
    <a:srgbClr val="FFFF00"/>
    <a:srgbClr val="DDDDDD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2054" autoAdjust="0"/>
  </p:normalViewPr>
  <p:slideViewPr>
    <p:cSldViewPr snapToGrid="0">
      <p:cViewPr varScale="1">
        <p:scale>
          <a:sx n="63" d="100"/>
          <a:sy n="63" d="100"/>
        </p:scale>
        <p:origin x="-136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8241DEC-1CCB-43A3-B6E9-A34B30A0AA29}" type="datetimeFigureOut">
              <a:rPr lang="en-US"/>
              <a:pPr/>
              <a:t>4/20/2017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44FB692-FE1F-43CE-8216-5F1BF056D8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05A07B66-39F7-4BB0-84A0-2C18C170D7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F01017-ADF1-4404-92FB-B874094C14F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A89BF87-3813-4362-A1CB-EE624F9A12F1}" type="slidenum">
              <a:rPr lang="en-US"/>
              <a:pPr/>
              <a:t>16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68C8A0-7891-4450-A729-B55A024D74B6}" type="slidenum">
              <a:rPr lang="en-US"/>
              <a:pPr/>
              <a:t>17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ABA156D-3CE7-4473-AC7F-E66BDBDC89F1}" type="slidenum">
              <a:rPr lang="en-US"/>
              <a:pPr/>
              <a:t>18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CFC367-4424-448F-BE50-16A7B6A39AC1}" type="slidenum">
              <a:rPr lang="en-US"/>
              <a:pPr/>
              <a:t>19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039D2F-A7C7-4D14-80FE-FBC84B1235B1}" type="slidenum">
              <a:rPr lang="en-US"/>
              <a:pPr/>
              <a:t>22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171108-12E7-428B-B469-F9EA6BD5C20D}" type="slidenum">
              <a:rPr lang="en-US"/>
              <a:pPr/>
              <a:t>45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F89DBB-5C06-4DA0-9E93-2FB0DCAB8197}" type="slidenum">
              <a:rPr lang="en-US"/>
              <a:pPr/>
              <a:t>3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2A3A452-E95A-4995-A009-2272FC1295EE}" type="slidenum">
              <a:rPr lang="en-US"/>
              <a:pPr/>
              <a:t>7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C8F30C-200A-4666-B564-F565F9C6363C}" type="slidenum">
              <a:rPr lang="en-US"/>
              <a:pPr/>
              <a:t>8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1D7FD8-8B7A-4574-8CDF-242568BEB8D1}" type="slidenum">
              <a:rPr lang="en-US"/>
              <a:pPr/>
              <a:t>9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45527AD-D4DE-4A03-95FD-BA2A04D0B804}" type="slidenum">
              <a:rPr lang="en-US"/>
              <a:pPr/>
              <a:t>10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C8F30C-200A-4666-B564-F565F9C6363C}" type="slidenum">
              <a:rPr lang="en-US"/>
              <a:pPr/>
              <a:t>11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6F06DAC-49A0-4F2A-9CE3-78330B23D7BC}" type="slidenum">
              <a:rPr lang="en-US"/>
              <a:pPr/>
              <a:t>14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6F06DAC-49A0-4F2A-9CE3-78330B23D7BC}" type="slidenum">
              <a:rPr lang="en-US"/>
              <a:pPr/>
              <a:t>15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315325" y="6477000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200">
                <a:latin typeface="Arial" pitchFamily="34" charset="0"/>
                <a:cs typeface="Arial" pitchFamily="34" charset="0"/>
              </a:rPr>
              <a:t>8-</a:t>
            </a:r>
            <a:fld id="{9988607E-CB5C-4D39-9C53-DBA17C3A9DAF}" type="slidenum">
              <a:rPr lang="en-US" sz="120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20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http://sun.lclark.edu/~miller/pyramids/see-all.gif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83648"/>
            <a:ext cx="7772400" cy="2821403"/>
          </a:xfrm>
        </p:spPr>
        <p:txBody>
          <a:bodyPr/>
          <a:lstStyle/>
          <a:p>
            <a:pPr algn="ctr"/>
            <a:r>
              <a:rPr lang="en-US" dirty="0" smtClean="0"/>
              <a:t>CSE 4905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Firewalls &amp; Intrusion Detection Systems</a:t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255" name="Group 63"/>
          <p:cNvGraphicFramePr>
            <a:graphicFrameLocks noGrp="1"/>
          </p:cNvGraphicFramePr>
          <p:nvPr/>
        </p:nvGraphicFramePr>
        <p:xfrm>
          <a:off x="433388" y="2420938"/>
          <a:ext cx="8419683" cy="3903864"/>
        </p:xfrm>
        <a:graphic>
          <a:graphicData uri="http://schemas.openxmlformats.org/drawingml/2006/table">
            <a:tbl>
              <a:tblPr/>
              <a:tblGrid>
                <a:gridCol w="1228216"/>
                <a:gridCol w="1229879"/>
                <a:gridCol w="1329598"/>
                <a:gridCol w="1243175"/>
                <a:gridCol w="1115201"/>
                <a:gridCol w="1229879"/>
                <a:gridCol w="1043735"/>
              </a:tblGrid>
              <a:tr h="6402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action</a:t>
                      </a:r>
                    </a:p>
                  </a:txBody>
                  <a:tcPr marT="44817" marB="448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protocol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bit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784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T="44817" marB="448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1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817" marB="448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ACK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T="44817" marB="448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2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817" marB="448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----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deny</a:t>
                      </a:r>
                    </a:p>
                  </a:txBody>
                  <a:tcPr marT="44817" marB="448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817" marB="44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40" name="Rectangle 6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Access Control Lists</a:t>
            </a:r>
          </a:p>
        </p:txBody>
      </p:sp>
      <p:sp>
        <p:nvSpPr>
          <p:cNvPr id="174141" name="Rectangle 61"/>
          <p:cNvSpPr>
            <a:spLocks noChangeArrowheads="1"/>
          </p:cNvSpPr>
          <p:nvPr/>
        </p:nvSpPr>
        <p:spPr bwMode="auto">
          <a:xfrm>
            <a:off x="522288" y="1284288"/>
            <a:ext cx="77724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3200" i="1">
                <a:solidFill>
                  <a:srgbClr val="CC0000"/>
                </a:solidFill>
                <a:latin typeface="Gill Sans MT" pitchFamily="34" charset="0"/>
              </a:rPr>
              <a:t>ACL:</a:t>
            </a:r>
            <a:r>
              <a:rPr lang="en-US" sz="2400">
                <a:solidFill>
                  <a:srgbClr val="CC0000"/>
                </a:solidFill>
                <a:latin typeface="Gill Sans MT" pitchFamily="34" charset="0"/>
              </a:rPr>
              <a:t> </a:t>
            </a:r>
            <a:r>
              <a:rPr lang="en-US" sz="2400">
                <a:latin typeface="Gill Sans MT" pitchFamily="34" charset="0"/>
              </a:rPr>
              <a:t>table of rules, applied top to bottom to incoming packets: (action, condition) pairs</a:t>
            </a:r>
          </a:p>
        </p:txBody>
      </p:sp>
      <p:pic>
        <p:nvPicPr>
          <p:cNvPr id="174142" name="Picture 21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" y="1060450"/>
            <a:ext cx="5027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62938" cy="1143000"/>
          </a:xfrm>
        </p:spPr>
        <p:txBody>
          <a:bodyPr/>
          <a:lstStyle/>
          <a:p>
            <a:r>
              <a:rPr lang="en-US" dirty="0" smtClean="0"/>
              <a:t>Stateless packet filtering: </a:t>
            </a:r>
            <a:r>
              <a:rPr lang="en-US" dirty="0" err="1" smtClean="0"/>
              <a:t>netsec</a:t>
            </a:r>
            <a:endParaRPr lang="en-US" dirty="0" smtClean="0"/>
          </a:p>
        </p:txBody>
      </p:sp>
      <p:pic>
        <p:nvPicPr>
          <p:cNvPr id="169986" name="Picture 1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025" y="1042988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9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73100" y="1522413"/>
            <a:ext cx="7566025" cy="4183062"/>
          </a:xfrm>
        </p:spPr>
        <p:txBody>
          <a:bodyPr/>
          <a:lstStyle/>
          <a:p>
            <a:r>
              <a:rPr lang="en-US" dirty="0" smtClean="0"/>
              <a:t>Only </a:t>
            </a:r>
            <a:r>
              <a:rPr lang="en-US" dirty="0" err="1" smtClean="0"/>
              <a:t>ssh</a:t>
            </a:r>
            <a:r>
              <a:rPr lang="en-US" dirty="0" smtClean="0"/>
              <a:t> is allowed to netsec.engr.uconn.edu for external hosts</a:t>
            </a:r>
          </a:p>
          <a:p>
            <a:r>
              <a:rPr lang="en-US" dirty="0" smtClean="0"/>
              <a:t>Everything is allowed for internal hosts (i.e., within </a:t>
            </a:r>
            <a:r>
              <a:rPr lang="en-US" dirty="0" err="1" smtClean="0"/>
              <a:t>UConn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the above access policy be realized using firewall? How?</a:t>
            </a:r>
          </a:p>
          <a:p>
            <a:r>
              <a:rPr lang="en-US" sz="3200" dirty="0" smtClean="0"/>
              <a:t>IP address of netsec.engr.uconn.edu: 137.99.3.201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 of packet filtering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876800"/>
          </a:xfrm>
        </p:spPr>
        <p:txBody>
          <a:bodyPr/>
          <a:lstStyle/>
          <a:p>
            <a:r>
              <a:rPr lang="en-US" dirty="0" smtClean="0"/>
              <a:t>Do not prevent application-specific attacks</a:t>
            </a:r>
          </a:p>
          <a:p>
            <a:pPr lvl="1"/>
            <a:r>
              <a:rPr lang="en-US" dirty="0" smtClean="0"/>
              <a:t>For example, if there is a buffer overflow in the Web server, firewall will not block an attack string </a:t>
            </a:r>
          </a:p>
          <a:p>
            <a:r>
              <a:rPr lang="en-US" i="1" dirty="0" smtClean="0">
                <a:solidFill>
                  <a:srgbClr val="CC0000"/>
                </a:solidFill>
              </a:rPr>
              <a:t>IP spoofing: </a:t>
            </a:r>
            <a:r>
              <a:rPr lang="en-US" dirty="0" smtClean="0"/>
              <a:t>router can’</a:t>
            </a:r>
            <a:r>
              <a:rPr lang="en-US" altLang="ja-JP" dirty="0" smtClean="0"/>
              <a:t>t know if data </a:t>
            </a:r>
            <a:r>
              <a:rPr lang="ja-JP" altLang="en-US" smtClean="0"/>
              <a:t>“</a:t>
            </a:r>
            <a:r>
              <a:rPr lang="en-US" altLang="ja-JP" dirty="0" smtClean="0"/>
              <a:t>really</a:t>
            </a:r>
            <a:r>
              <a:rPr lang="ja-JP" altLang="en-US" smtClean="0"/>
              <a:t>”</a:t>
            </a:r>
            <a:r>
              <a:rPr lang="en-US" altLang="ja-JP" dirty="0" smtClean="0"/>
              <a:t> comes from claimed source</a:t>
            </a:r>
          </a:p>
          <a:p>
            <a:r>
              <a:rPr lang="en-US" dirty="0" smtClean="0"/>
              <a:t>Vulnerable to </a:t>
            </a:r>
            <a:r>
              <a:rPr lang="en-US" dirty="0" err="1" smtClean="0"/>
              <a:t>misconfiguration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Stateless filtering is not enough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r>
              <a:rPr lang="en-US" dirty="0" smtClean="0"/>
              <a:t>In TCP connections, ports with numbers less than 1024 are permanently assigned to servers</a:t>
            </a:r>
          </a:p>
          <a:p>
            <a:pPr lvl="1"/>
            <a:r>
              <a:rPr lang="en-US" dirty="0" smtClean="0"/>
              <a:t>20, 21 - FTP, 23 - telnet, 25 - SMTP, 80 - HTTP…</a:t>
            </a:r>
          </a:p>
          <a:p>
            <a:r>
              <a:rPr lang="en-US" dirty="0" smtClean="0"/>
              <a:t>Clients use ports numbered from 1024 to 65535</a:t>
            </a:r>
          </a:p>
          <a:p>
            <a:pPr lvl="1"/>
            <a:r>
              <a:rPr lang="en-US" dirty="0" smtClean="0"/>
              <a:t>They must be available for clients to receive responses</a:t>
            </a:r>
          </a:p>
          <a:p>
            <a:r>
              <a:rPr lang="en-US" dirty="0" smtClean="0"/>
              <a:t>What should a firewall do if it sees an outgoing request to some client’s port 5151?</a:t>
            </a:r>
          </a:p>
          <a:p>
            <a:pPr lvl="1"/>
            <a:r>
              <a:rPr lang="en-US" dirty="0" smtClean="0"/>
              <a:t>This could be a server’s response in a previously established connection, OR it could be malicious traffic</a:t>
            </a:r>
          </a:p>
          <a:p>
            <a:pPr lvl="1"/>
            <a:r>
              <a:rPr lang="en-US" dirty="0" smtClean="0"/>
              <a:t>Can’t tell without keeping state for each connection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4" y="200025"/>
            <a:ext cx="8505825" cy="1143000"/>
          </a:xfrm>
        </p:spPr>
        <p:txBody>
          <a:bodyPr/>
          <a:lstStyle/>
          <a:p>
            <a:r>
              <a:rPr lang="en-US" dirty="0" smtClean="0"/>
              <a:t>Stateless filtering is not enough - II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88950" y="1312863"/>
            <a:ext cx="7512050" cy="4592637"/>
          </a:xfrm>
        </p:spPr>
        <p:txBody>
          <a:bodyPr/>
          <a:lstStyle/>
          <a:p>
            <a:r>
              <a:rPr lang="en-US" sz="2600" dirty="0" smtClean="0"/>
              <a:t>admits packets that </a:t>
            </a:r>
            <a:r>
              <a:rPr lang="ja-JP" altLang="en-US" sz="2600" smtClean="0"/>
              <a:t>“</a:t>
            </a:r>
            <a:r>
              <a:rPr lang="en-US" altLang="ja-JP" sz="2600" dirty="0" smtClean="0"/>
              <a:t>make no sense,</a:t>
            </a:r>
            <a:r>
              <a:rPr lang="ja-JP" altLang="en-US" sz="2600" smtClean="0"/>
              <a:t>”</a:t>
            </a:r>
            <a:r>
              <a:rPr lang="en-US" altLang="ja-JP" sz="2600" dirty="0" smtClean="0"/>
              <a:t> e.g., </a:t>
            </a:r>
            <a:r>
              <a:rPr lang="en-US" altLang="ja-JP" sz="2600" dirty="0" err="1" smtClean="0"/>
              <a:t>dest</a:t>
            </a:r>
            <a:r>
              <a:rPr lang="en-US" altLang="ja-JP" sz="2600" dirty="0" smtClean="0"/>
              <a:t> port = 80, ACK bit set, even though no TCP connection established:</a:t>
            </a:r>
            <a:endParaRPr lang="en-US" sz="2600" dirty="0" smtClean="0"/>
          </a:p>
        </p:txBody>
      </p:sp>
      <p:graphicFrame>
        <p:nvGraphicFramePr>
          <p:cNvPr id="137248" name="Group 32"/>
          <p:cNvGraphicFramePr>
            <a:graphicFrameLocks noGrp="1"/>
          </p:cNvGraphicFramePr>
          <p:nvPr/>
        </p:nvGraphicFramePr>
        <p:xfrm>
          <a:off x="895350" y="2743200"/>
          <a:ext cx="7643813" cy="1326029"/>
        </p:xfrm>
        <a:graphic>
          <a:graphicData uri="http://schemas.openxmlformats.org/drawingml/2006/table">
            <a:tbl>
              <a:tblPr/>
              <a:tblGrid>
                <a:gridCol w="1114425"/>
                <a:gridCol w="1117600"/>
                <a:gridCol w="1206500"/>
                <a:gridCol w="1128713"/>
                <a:gridCol w="1012825"/>
                <a:gridCol w="1116012"/>
                <a:gridCol w="947738"/>
              </a:tblGrid>
              <a:tr h="5677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action</a:t>
                      </a:r>
                    </a:p>
                  </a:txBody>
                  <a:tcPr marT="45245" marB="452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5245" marB="452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5245" marB="452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protocol</a:t>
                      </a:r>
                    </a:p>
                  </a:txBody>
                  <a:tcPr marT="45245" marB="452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5245" marB="452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5245" marB="452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bit</a:t>
                      </a:r>
                    </a:p>
                  </a:txBody>
                  <a:tcPr marT="45245" marB="452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699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245" marB="452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5245" marB="452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245" marB="452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T="45245" marB="452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T="45245" marB="452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5245" marB="452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ACK</a:t>
                      </a:r>
                    </a:p>
                  </a:txBody>
                  <a:tcPr marT="45245" marB="452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29" name="Picture 20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000" y="1020763"/>
            <a:ext cx="54848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6131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</p:spPr>
        <p:txBody>
          <a:bodyPr/>
          <a:lstStyle/>
          <a:p>
            <a:r>
              <a:rPr lang="en-US" smtClean="0"/>
              <a:t>Stateful packet filtering</a:t>
            </a:r>
          </a:p>
        </p:txBody>
      </p:sp>
      <p:sp>
        <p:nvSpPr>
          <p:cNvPr id="176159" name="Rectangle 283"/>
          <p:cNvSpPr>
            <a:spLocks noChangeArrowheads="1"/>
          </p:cNvSpPr>
          <p:nvPr/>
        </p:nvSpPr>
        <p:spPr bwMode="auto">
          <a:xfrm>
            <a:off x="457200" y="1525749"/>
            <a:ext cx="8262938" cy="36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3200" dirty="0" smtClean="0">
                <a:latin typeface="Gill Sans MT" pitchFamily="34" charset="0"/>
              </a:rPr>
              <a:t>track </a:t>
            </a:r>
            <a:r>
              <a:rPr lang="en-US" sz="3200" dirty="0">
                <a:latin typeface="Gill Sans MT" pitchFamily="34" charset="0"/>
              </a:rPr>
              <a:t>status of every TCP connection</a:t>
            </a:r>
          </a:p>
          <a:p>
            <a:pPr marL="742950" lvl="1" indent="-28575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track connection setup (SYN), teardown (FIN): determine whether incoming, outgoing packets </a:t>
            </a:r>
            <a:r>
              <a:rPr lang="ja-JP" altLang="en-US" sz="2800">
                <a:latin typeface="Gill Sans MT" pitchFamily="34" charset="0"/>
              </a:rPr>
              <a:t>“</a:t>
            </a:r>
            <a:r>
              <a:rPr lang="en-US" altLang="ja-JP" sz="2800" dirty="0">
                <a:latin typeface="Gill Sans MT" pitchFamily="34" charset="0"/>
              </a:rPr>
              <a:t>makes sense</a:t>
            </a:r>
            <a:r>
              <a:rPr lang="ja-JP" altLang="en-US" sz="2800">
                <a:latin typeface="Gill Sans MT" pitchFamily="34" charset="0"/>
              </a:rPr>
              <a:t>”</a:t>
            </a:r>
            <a:endParaRPr lang="en-US" altLang="ja-JP" sz="2800" dirty="0">
              <a:latin typeface="Gill Sans MT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timeout inactive connections at firewall: no longer admit packets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77" name="Picture 20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000" y="1020763"/>
            <a:ext cx="54848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8312" name="Group 72"/>
          <p:cNvGraphicFramePr>
            <a:graphicFrameLocks noGrp="1"/>
          </p:cNvGraphicFramePr>
          <p:nvPr/>
        </p:nvGraphicFramePr>
        <p:xfrm>
          <a:off x="531813" y="2543175"/>
          <a:ext cx="8380412" cy="3735390"/>
        </p:xfrm>
        <a:graphic>
          <a:graphicData uri="http://schemas.openxmlformats.org/drawingml/2006/table">
            <a:tbl>
              <a:tblPr/>
              <a:tblGrid>
                <a:gridCol w="1173162"/>
                <a:gridCol w="1174750"/>
                <a:gridCol w="1270000"/>
                <a:gridCol w="835025"/>
                <a:gridCol w="1042988"/>
                <a:gridCol w="1055687"/>
                <a:gridCol w="914400"/>
                <a:gridCol w="914400"/>
              </a:tblGrid>
              <a:tr h="56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action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address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proto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source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port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flag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bit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check conxion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6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any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15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TCP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80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ACK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/>
                          <a:cs typeface="Arial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2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allow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outside of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222.22/16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UDP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&gt; 1023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----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/>
                          <a:cs typeface="Arial"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7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deny</a:t>
                      </a:r>
                    </a:p>
                  </a:txBody>
                  <a:tcPr marT="44671" marB="44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</a:t>
                      </a: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4671" marB="44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8244" name="Text Box 67"/>
          <p:cNvSpPr txBox="1">
            <a:spLocks noChangeArrowheads="1"/>
          </p:cNvSpPr>
          <p:nvPr/>
        </p:nvSpPr>
        <p:spPr bwMode="auto">
          <a:xfrm>
            <a:off x="1082675" y="1344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8245" name="Text Box 68"/>
          <p:cNvSpPr txBox="1">
            <a:spLocks noChangeArrowheads="1"/>
          </p:cNvSpPr>
          <p:nvPr/>
        </p:nvSpPr>
        <p:spPr bwMode="auto">
          <a:xfrm>
            <a:off x="1573213" y="59880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8246" name="Rectangle 70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  <a:noFill/>
        </p:spPr>
        <p:txBody>
          <a:bodyPr/>
          <a:lstStyle/>
          <a:p>
            <a:r>
              <a:rPr lang="en-US" smtClean="0"/>
              <a:t>Stateful packet filtering</a:t>
            </a:r>
          </a:p>
        </p:txBody>
      </p:sp>
      <p:sp>
        <p:nvSpPr>
          <p:cNvPr id="178247" name="Rectangle 71"/>
          <p:cNvSpPr>
            <a:spLocks noChangeArrowheads="1"/>
          </p:cNvSpPr>
          <p:nvPr/>
        </p:nvSpPr>
        <p:spPr bwMode="auto">
          <a:xfrm>
            <a:off x="488950" y="1476375"/>
            <a:ext cx="7512050" cy="459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ACL augmented to indicate need to check connection state table before admitting packet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3" name="Picture 21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438" y="1050925"/>
            <a:ext cx="5027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gateways</a:t>
            </a:r>
          </a:p>
        </p:txBody>
      </p:sp>
      <p:sp>
        <p:nvSpPr>
          <p:cNvPr id="1822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6863" y="1490663"/>
            <a:ext cx="3886200" cy="2236787"/>
          </a:xfrm>
        </p:spPr>
        <p:txBody>
          <a:bodyPr/>
          <a:lstStyle/>
          <a:p>
            <a:r>
              <a:rPr lang="en-US" sz="2400" smtClean="0"/>
              <a:t>filter packets on application data as well as on IP/TCP/UDP fields.</a:t>
            </a:r>
          </a:p>
          <a:p>
            <a:r>
              <a:rPr lang="en-US" sz="2400" i="1" smtClean="0">
                <a:solidFill>
                  <a:srgbClr val="CC0000"/>
                </a:solidFill>
              </a:rPr>
              <a:t>example: </a:t>
            </a:r>
            <a:r>
              <a:rPr lang="en-US" sz="2400" smtClean="0"/>
              <a:t>allow select internal users to telnet outside</a:t>
            </a:r>
            <a:endParaRPr lang="en-US" sz="2000" smtClean="0"/>
          </a:p>
        </p:txBody>
      </p:sp>
      <p:sp>
        <p:nvSpPr>
          <p:cNvPr id="182277" name="Rectangle 110"/>
          <p:cNvSpPr>
            <a:spLocks noChangeArrowheads="1"/>
          </p:cNvSpPr>
          <p:nvPr/>
        </p:nvSpPr>
        <p:spPr bwMode="auto">
          <a:xfrm>
            <a:off x="649288" y="4278313"/>
            <a:ext cx="76422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  <a:latin typeface="Gill Sans MT" pitchFamily="34" charset="0"/>
              </a:rPr>
              <a:t>1.</a:t>
            </a:r>
            <a:r>
              <a:rPr lang="en-US" sz="2400">
                <a:latin typeface="Gill Sans MT" pitchFamily="34" charset="0"/>
              </a:rPr>
              <a:t> require all telnet users to telnet through gateway.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  <a:latin typeface="Gill Sans MT" pitchFamily="34" charset="0"/>
              </a:rPr>
              <a:t>2.</a:t>
            </a:r>
            <a:r>
              <a:rPr lang="en-US" sz="2400">
                <a:latin typeface="Gill Sans MT" pitchFamily="34" charset="0"/>
              </a:rPr>
              <a:t> for authorized users, gateway sets up telnet connection to dest host. Gateway relays data between 2 connections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  <a:latin typeface="Gill Sans MT" pitchFamily="34" charset="0"/>
              </a:rPr>
              <a:t>3.</a:t>
            </a:r>
            <a:r>
              <a:rPr lang="en-US" sz="2400">
                <a:latin typeface="Gill Sans MT" pitchFamily="34" charset="0"/>
              </a:rPr>
              <a:t> router filter blocks all telnet connections not originating from gateway.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38588" y="1585913"/>
            <a:ext cx="4997450" cy="2270125"/>
            <a:chOff x="3983577" y="1287140"/>
            <a:chExt cx="4997021" cy="2269618"/>
          </a:xfrm>
        </p:grpSpPr>
        <p:sp>
          <p:nvSpPr>
            <p:cNvPr id="182279" name="Text Box 108"/>
            <p:cNvSpPr txBox="1">
              <a:spLocks noChangeArrowheads="1"/>
            </p:cNvSpPr>
            <p:nvPr/>
          </p:nvSpPr>
          <p:spPr bwMode="auto">
            <a:xfrm>
              <a:off x="5827059" y="1479548"/>
              <a:ext cx="9366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latin typeface="Arial" pitchFamily="34" charset="0"/>
                  <a:cs typeface="Arial" pitchFamily="34" charset="0"/>
                </a:rPr>
                <a:t>application</a:t>
              </a:r>
            </a:p>
            <a:p>
              <a:pPr algn="ctr"/>
              <a:r>
                <a:rPr lang="en-US" sz="1200">
                  <a:latin typeface="Arial" pitchFamily="34" charset="0"/>
                  <a:cs typeface="Arial" pitchFamily="34" charset="0"/>
                </a:rPr>
                <a:t>gateway</a:t>
              </a:r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280" name="Freeform 17"/>
            <p:cNvSpPr>
              <a:spLocks/>
            </p:cNvSpPr>
            <p:nvPr/>
          </p:nvSpPr>
          <p:spPr bwMode="auto">
            <a:xfrm>
              <a:off x="4194135" y="1748877"/>
              <a:ext cx="3648681" cy="1807881"/>
            </a:xfrm>
            <a:custGeom>
              <a:avLst/>
              <a:gdLst/>
              <a:ahLst/>
              <a:cxnLst/>
              <a:rect l="0" t="0" r="r" b="b"/>
              <a:pathLst>
                <a:path w="10000" h="10000">
                  <a:moveTo>
                    <a:pt x="323" y="164"/>
                  </a:moveTo>
                  <a:lnTo>
                    <a:pt x="341" y="143"/>
                  </a:lnTo>
                  <a:cubicBezTo>
                    <a:pt x="349" y="129"/>
                    <a:pt x="357" y="116"/>
                    <a:pt x="365" y="102"/>
                  </a:cubicBezTo>
                  <a:lnTo>
                    <a:pt x="413" y="72"/>
                  </a:lnTo>
                  <a:cubicBezTo>
                    <a:pt x="429" y="58"/>
                    <a:pt x="445" y="45"/>
                    <a:pt x="461" y="31"/>
                  </a:cubicBezTo>
                  <a:lnTo>
                    <a:pt x="514" y="10"/>
                  </a:lnTo>
                  <a:cubicBezTo>
                    <a:pt x="534" y="7"/>
                    <a:pt x="554" y="3"/>
                    <a:pt x="574" y="0"/>
                  </a:cubicBezTo>
                  <a:lnTo>
                    <a:pt x="628" y="0"/>
                  </a:lnTo>
                  <a:lnTo>
                    <a:pt x="694" y="0"/>
                  </a:lnTo>
                  <a:cubicBezTo>
                    <a:pt x="716" y="3"/>
                    <a:pt x="738" y="7"/>
                    <a:pt x="760" y="10"/>
                  </a:cubicBezTo>
                  <a:lnTo>
                    <a:pt x="825" y="31"/>
                  </a:lnTo>
                  <a:lnTo>
                    <a:pt x="891" y="61"/>
                  </a:lnTo>
                  <a:cubicBezTo>
                    <a:pt x="915" y="71"/>
                    <a:pt x="939" y="82"/>
                    <a:pt x="963" y="92"/>
                  </a:cubicBezTo>
                  <a:cubicBezTo>
                    <a:pt x="989" y="106"/>
                    <a:pt x="1015" y="119"/>
                    <a:pt x="1041" y="133"/>
                  </a:cubicBezTo>
                  <a:lnTo>
                    <a:pt x="1118" y="174"/>
                  </a:lnTo>
                  <a:lnTo>
                    <a:pt x="1196" y="225"/>
                  </a:lnTo>
                  <a:lnTo>
                    <a:pt x="1268" y="276"/>
                  </a:lnTo>
                  <a:cubicBezTo>
                    <a:pt x="1294" y="290"/>
                    <a:pt x="1320" y="303"/>
                    <a:pt x="1346" y="317"/>
                  </a:cubicBezTo>
                  <a:lnTo>
                    <a:pt x="1513" y="440"/>
                  </a:lnTo>
                  <a:lnTo>
                    <a:pt x="1681" y="553"/>
                  </a:lnTo>
                  <a:lnTo>
                    <a:pt x="1848" y="665"/>
                  </a:lnTo>
                  <a:lnTo>
                    <a:pt x="2022" y="778"/>
                  </a:lnTo>
                  <a:cubicBezTo>
                    <a:pt x="2050" y="798"/>
                    <a:pt x="2077" y="819"/>
                    <a:pt x="2105" y="839"/>
                  </a:cubicBezTo>
                  <a:cubicBezTo>
                    <a:pt x="2133" y="853"/>
                    <a:pt x="2161" y="866"/>
                    <a:pt x="2189" y="880"/>
                  </a:cubicBezTo>
                  <a:cubicBezTo>
                    <a:pt x="2217" y="894"/>
                    <a:pt x="2245" y="907"/>
                    <a:pt x="2273" y="921"/>
                  </a:cubicBezTo>
                  <a:lnTo>
                    <a:pt x="2356" y="972"/>
                  </a:lnTo>
                  <a:lnTo>
                    <a:pt x="2440" y="993"/>
                  </a:lnTo>
                  <a:cubicBezTo>
                    <a:pt x="2468" y="1003"/>
                    <a:pt x="2496" y="1014"/>
                    <a:pt x="2524" y="1024"/>
                  </a:cubicBezTo>
                  <a:lnTo>
                    <a:pt x="2608" y="1054"/>
                  </a:lnTo>
                  <a:cubicBezTo>
                    <a:pt x="2638" y="1057"/>
                    <a:pt x="2667" y="1061"/>
                    <a:pt x="2697" y="1064"/>
                  </a:cubicBezTo>
                  <a:cubicBezTo>
                    <a:pt x="2725" y="1068"/>
                    <a:pt x="2753" y="1071"/>
                    <a:pt x="2781" y="1075"/>
                  </a:cubicBezTo>
                  <a:lnTo>
                    <a:pt x="2853" y="1075"/>
                  </a:lnTo>
                  <a:cubicBezTo>
                    <a:pt x="2881" y="1262"/>
                    <a:pt x="2909" y="1143"/>
                    <a:pt x="2937" y="1330"/>
                  </a:cubicBezTo>
                  <a:cubicBezTo>
                    <a:pt x="2963" y="1118"/>
                    <a:pt x="2988" y="1287"/>
                    <a:pt x="3014" y="1075"/>
                  </a:cubicBezTo>
                  <a:cubicBezTo>
                    <a:pt x="3042" y="1071"/>
                    <a:pt x="3070" y="1068"/>
                    <a:pt x="3098" y="1064"/>
                  </a:cubicBezTo>
                  <a:lnTo>
                    <a:pt x="3182" y="1064"/>
                  </a:lnTo>
                  <a:lnTo>
                    <a:pt x="3343" y="1024"/>
                  </a:lnTo>
                  <a:lnTo>
                    <a:pt x="3505" y="1003"/>
                  </a:lnTo>
                  <a:lnTo>
                    <a:pt x="3672" y="972"/>
                  </a:lnTo>
                  <a:lnTo>
                    <a:pt x="3834" y="921"/>
                  </a:lnTo>
                  <a:lnTo>
                    <a:pt x="4007" y="880"/>
                  </a:lnTo>
                  <a:lnTo>
                    <a:pt x="4175" y="850"/>
                  </a:lnTo>
                  <a:lnTo>
                    <a:pt x="4348" y="809"/>
                  </a:lnTo>
                  <a:lnTo>
                    <a:pt x="4528" y="788"/>
                  </a:lnTo>
                  <a:cubicBezTo>
                    <a:pt x="4562" y="785"/>
                    <a:pt x="4595" y="781"/>
                    <a:pt x="4629" y="778"/>
                  </a:cubicBezTo>
                  <a:cubicBezTo>
                    <a:pt x="4659" y="775"/>
                    <a:pt x="4689" y="771"/>
                    <a:pt x="4719" y="768"/>
                  </a:cubicBezTo>
                  <a:lnTo>
                    <a:pt x="4809" y="768"/>
                  </a:lnTo>
                  <a:lnTo>
                    <a:pt x="4904" y="768"/>
                  </a:lnTo>
                  <a:lnTo>
                    <a:pt x="5006" y="778"/>
                  </a:lnTo>
                  <a:lnTo>
                    <a:pt x="5102" y="778"/>
                  </a:lnTo>
                  <a:cubicBezTo>
                    <a:pt x="5138" y="781"/>
                    <a:pt x="5173" y="785"/>
                    <a:pt x="5209" y="788"/>
                  </a:cubicBezTo>
                  <a:lnTo>
                    <a:pt x="5311" y="809"/>
                  </a:lnTo>
                  <a:lnTo>
                    <a:pt x="5419" y="839"/>
                  </a:lnTo>
                  <a:lnTo>
                    <a:pt x="5520" y="860"/>
                  </a:lnTo>
                  <a:lnTo>
                    <a:pt x="5634" y="901"/>
                  </a:lnTo>
                  <a:lnTo>
                    <a:pt x="5748" y="931"/>
                  </a:lnTo>
                  <a:lnTo>
                    <a:pt x="5861" y="972"/>
                  </a:lnTo>
                  <a:lnTo>
                    <a:pt x="5999" y="1003"/>
                  </a:lnTo>
                  <a:lnTo>
                    <a:pt x="6124" y="1044"/>
                  </a:lnTo>
                  <a:lnTo>
                    <a:pt x="6256" y="1085"/>
                  </a:lnTo>
                  <a:lnTo>
                    <a:pt x="6394" y="1126"/>
                  </a:lnTo>
                  <a:lnTo>
                    <a:pt x="6531" y="1167"/>
                  </a:lnTo>
                  <a:lnTo>
                    <a:pt x="6681" y="1218"/>
                  </a:lnTo>
                  <a:lnTo>
                    <a:pt x="6824" y="1269"/>
                  </a:lnTo>
                  <a:lnTo>
                    <a:pt x="7117" y="1372"/>
                  </a:lnTo>
                  <a:lnTo>
                    <a:pt x="7410" y="1494"/>
                  </a:lnTo>
                  <a:lnTo>
                    <a:pt x="7703" y="1627"/>
                  </a:lnTo>
                  <a:lnTo>
                    <a:pt x="7853" y="1699"/>
                  </a:lnTo>
                  <a:lnTo>
                    <a:pt x="7996" y="1771"/>
                  </a:lnTo>
                  <a:lnTo>
                    <a:pt x="8140" y="1842"/>
                  </a:lnTo>
                  <a:lnTo>
                    <a:pt x="8278" y="1914"/>
                  </a:lnTo>
                  <a:cubicBezTo>
                    <a:pt x="8322" y="1941"/>
                    <a:pt x="8365" y="1969"/>
                    <a:pt x="8409" y="1996"/>
                  </a:cubicBezTo>
                  <a:lnTo>
                    <a:pt x="8547" y="2078"/>
                  </a:lnTo>
                  <a:cubicBezTo>
                    <a:pt x="8589" y="2105"/>
                    <a:pt x="8630" y="2133"/>
                    <a:pt x="8672" y="2160"/>
                  </a:cubicBezTo>
                  <a:lnTo>
                    <a:pt x="8798" y="2252"/>
                  </a:lnTo>
                  <a:lnTo>
                    <a:pt x="8911" y="2344"/>
                  </a:lnTo>
                  <a:lnTo>
                    <a:pt x="9025" y="2436"/>
                  </a:lnTo>
                  <a:lnTo>
                    <a:pt x="9133" y="2538"/>
                  </a:lnTo>
                  <a:cubicBezTo>
                    <a:pt x="9149" y="2552"/>
                    <a:pt x="9165" y="2565"/>
                    <a:pt x="9181" y="2579"/>
                  </a:cubicBezTo>
                  <a:lnTo>
                    <a:pt x="9228" y="2641"/>
                  </a:lnTo>
                  <a:lnTo>
                    <a:pt x="9276" y="2692"/>
                  </a:lnTo>
                  <a:cubicBezTo>
                    <a:pt x="9290" y="2706"/>
                    <a:pt x="9304" y="2719"/>
                    <a:pt x="9318" y="2733"/>
                  </a:cubicBezTo>
                  <a:cubicBezTo>
                    <a:pt x="9332" y="2753"/>
                    <a:pt x="9346" y="2774"/>
                    <a:pt x="9360" y="2794"/>
                  </a:cubicBezTo>
                  <a:cubicBezTo>
                    <a:pt x="9374" y="2815"/>
                    <a:pt x="9388" y="2835"/>
                    <a:pt x="9402" y="2856"/>
                  </a:cubicBezTo>
                  <a:lnTo>
                    <a:pt x="9444" y="2907"/>
                  </a:lnTo>
                  <a:cubicBezTo>
                    <a:pt x="9456" y="2927"/>
                    <a:pt x="9468" y="2948"/>
                    <a:pt x="9480" y="2968"/>
                  </a:cubicBezTo>
                  <a:cubicBezTo>
                    <a:pt x="9492" y="2989"/>
                    <a:pt x="9504" y="3009"/>
                    <a:pt x="9516" y="3030"/>
                  </a:cubicBezTo>
                  <a:cubicBezTo>
                    <a:pt x="9528" y="3047"/>
                    <a:pt x="9539" y="3064"/>
                    <a:pt x="9551" y="3081"/>
                  </a:cubicBezTo>
                  <a:lnTo>
                    <a:pt x="9611" y="3204"/>
                  </a:lnTo>
                  <a:cubicBezTo>
                    <a:pt x="9629" y="3248"/>
                    <a:pt x="9647" y="3293"/>
                    <a:pt x="9665" y="3337"/>
                  </a:cubicBezTo>
                  <a:cubicBezTo>
                    <a:pt x="9683" y="3385"/>
                    <a:pt x="9701" y="3432"/>
                    <a:pt x="9719" y="3480"/>
                  </a:cubicBezTo>
                  <a:cubicBezTo>
                    <a:pt x="9735" y="3531"/>
                    <a:pt x="9751" y="3583"/>
                    <a:pt x="9767" y="3634"/>
                  </a:cubicBezTo>
                  <a:lnTo>
                    <a:pt x="9809" y="3787"/>
                  </a:lnTo>
                  <a:cubicBezTo>
                    <a:pt x="9823" y="3838"/>
                    <a:pt x="9836" y="3890"/>
                    <a:pt x="9850" y="3941"/>
                  </a:cubicBezTo>
                  <a:cubicBezTo>
                    <a:pt x="9858" y="4002"/>
                    <a:pt x="9866" y="4064"/>
                    <a:pt x="9874" y="4125"/>
                  </a:cubicBezTo>
                  <a:cubicBezTo>
                    <a:pt x="9884" y="4180"/>
                    <a:pt x="9894" y="4234"/>
                    <a:pt x="9904" y="4289"/>
                  </a:cubicBezTo>
                  <a:cubicBezTo>
                    <a:pt x="9914" y="4354"/>
                    <a:pt x="9924" y="4418"/>
                    <a:pt x="9934" y="4483"/>
                  </a:cubicBezTo>
                  <a:cubicBezTo>
                    <a:pt x="9940" y="4544"/>
                    <a:pt x="9946" y="4606"/>
                    <a:pt x="9952" y="4667"/>
                  </a:cubicBezTo>
                  <a:cubicBezTo>
                    <a:pt x="9958" y="4729"/>
                    <a:pt x="9964" y="4790"/>
                    <a:pt x="9970" y="4852"/>
                  </a:cubicBezTo>
                  <a:cubicBezTo>
                    <a:pt x="9974" y="4917"/>
                    <a:pt x="9978" y="4981"/>
                    <a:pt x="9982" y="5046"/>
                  </a:cubicBezTo>
                  <a:lnTo>
                    <a:pt x="9994" y="5241"/>
                  </a:lnTo>
                  <a:lnTo>
                    <a:pt x="9994" y="5425"/>
                  </a:lnTo>
                  <a:lnTo>
                    <a:pt x="10000" y="5629"/>
                  </a:lnTo>
                  <a:lnTo>
                    <a:pt x="9994" y="5824"/>
                  </a:lnTo>
                  <a:lnTo>
                    <a:pt x="9994" y="6018"/>
                  </a:lnTo>
                  <a:lnTo>
                    <a:pt x="9988" y="6213"/>
                  </a:lnTo>
                  <a:cubicBezTo>
                    <a:pt x="9984" y="6278"/>
                    <a:pt x="9980" y="6342"/>
                    <a:pt x="9976" y="6407"/>
                  </a:cubicBezTo>
                  <a:lnTo>
                    <a:pt x="9958" y="6602"/>
                  </a:lnTo>
                  <a:lnTo>
                    <a:pt x="9946" y="6776"/>
                  </a:lnTo>
                  <a:cubicBezTo>
                    <a:pt x="9940" y="6837"/>
                    <a:pt x="9934" y="6899"/>
                    <a:pt x="9928" y="6960"/>
                  </a:cubicBezTo>
                  <a:lnTo>
                    <a:pt x="9904" y="7134"/>
                  </a:lnTo>
                  <a:cubicBezTo>
                    <a:pt x="9894" y="7195"/>
                    <a:pt x="9884" y="7257"/>
                    <a:pt x="9874" y="7318"/>
                  </a:cubicBezTo>
                  <a:cubicBezTo>
                    <a:pt x="9868" y="7373"/>
                    <a:pt x="9862" y="7427"/>
                    <a:pt x="9856" y="7482"/>
                  </a:cubicBezTo>
                  <a:cubicBezTo>
                    <a:pt x="9846" y="7537"/>
                    <a:pt x="9837" y="7591"/>
                    <a:pt x="9827" y="7646"/>
                  </a:cubicBezTo>
                  <a:lnTo>
                    <a:pt x="9791" y="7799"/>
                  </a:lnTo>
                  <a:lnTo>
                    <a:pt x="9761" y="7943"/>
                  </a:lnTo>
                  <a:cubicBezTo>
                    <a:pt x="9749" y="7991"/>
                    <a:pt x="9737" y="8038"/>
                    <a:pt x="9725" y="8086"/>
                  </a:cubicBezTo>
                  <a:cubicBezTo>
                    <a:pt x="9713" y="8130"/>
                    <a:pt x="9701" y="8175"/>
                    <a:pt x="9689" y="8219"/>
                  </a:cubicBezTo>
                  <a:cubicBezTo>
                    <a:pt x="9677" y="8257"/>
                    <a:pt x="9665" y="8294"/>
                    <a:pt x="9653" y="8332"/>
                  </a:cubicBezTo>
                  <a:cubicBezTo>
                    <a:pt x="9639" y="8369"/>
                    <a:pt x="9625" y="8407"/>
                    <a:pt x="9611" y="8444"/>
                  </a:cubicBezTo>
                  <a:cubicBezTo>
                    <a:pt x="9597" y="8475"/>
                    <a:pt x="9583" y="8505"/>
                    <a:pt x="9569" y="8536"/>
                  </a:cubicBezTo>
                  <a:cubicBezTo>
                    <a:pt x="9553" y="8567"/>
                    <a:pt x="9538" y="8597"/>
                    <a:pt x="9522" y="8628"/>
                  </a:cubicBezTo>
                  <a:lnTo>
                    <a:pt x="9474" y="8721"/>
                  </a:lnTo>
                  <a:cubicBezTo>
                    <a:pt x="9454" y="8745"/>
                    <a:pt x="9434" y="8768"/>
                    <a:pt x="9414" y="8792"/>
                  </a:cubicBezTo>
                  <a:cubicBezTo>
                    <a:pt x="9394" y="8819"/>
                    <a:pt x="9374" y="8847"/>
                    <a:pt x="9354" y="8874"/>
                  </a:cubicBezTo>
                  <a:cubicBezTo>
                    <a:pt x="9332" y="8895"/>
                    <a:pt x="9310" y="8915"/>
                    <a:pt x="9288" y="8936"/>
                  </a:cubicBezTo>
                  <a:cubicBezTo>
                    <a:pt x="9268" y="8956"/>
                    <a:pt x="9248" y="8977"/>
                    <a:pt x="9228" y="8997"/>
                  </a:cubicBezTo>
                  <a:lnTo>
                    <a:pt x="9157" y="9048"/>
                  </a:lnTo>
                  <a:cubicBezTo>
                    <a:pt x="9131" y="9069"/>
                    <a:pt x="9105" y="9089"/>
                    <a:pt x="9079" y="9110"/>
                  </a:cubicBezTo>
                  <a:lnTo>
                    <a:pt x="9007" y="9161"/>
                  </a:lnTo>
                  <a:lnTo>
                    <a:pt x="8929" y="9191"/>
                  </a:lnTo>
                  <a:lnTo>
                    <a:pt x="8846" y="9232"/>
                  </a:lnTo>
                  <a:cubicBezTo>
                    <a:pt x="8818" y="9242"/>
                    <a:pt x="8790" y="9253"/>
                    <a:pt x="8762" y="9263"/>
                  </a:cubicBezTo>
                  <a:cubicBezTo>
                    <a:pt x="8734" y="9277"/>
                    <a:pt x="8706" y="9290"/>
                    <a:pt x="8678" y="9304"/>
                  </a:cubicBezTo>
                  <a:cubicBezTo>
                    <a:pt x="8648" y="9314"/>
                    <a:pt x="8619" y="9325"/>
                    <a:pt x="8589" y="9335"/>
                  </a:cubicBezTo>
                  <a:lnTo>
                    <a:pt x="8493" y="9365"/>
                  </a:lnTo>
                  <a:lnTo>
                    <a:pt x="8313" y="9406"/>
                  </a:lnTo>
                  <a:lnTo>
                    <a:pt x="8122" y="9447"/>
                  </a:lnTo>
                  <a:lnTo>
                    <a:pt x="7931" y="9478"/>
                  </a:lnTo>
                  <a:lnTo>
                    <a:pt x="7733" y="9519"/>
                  </a:lnTo>
                  <a:lnTo>
                    <a:pt x="7530" y="9539"/>
                  </a:lnTo>
                  <a:lnTo>
                    <a:pt x="7339" y="9580"/>
                  </a:lnTo>
                  <a:lnTo>
                    <a:pt x="7141" y="9611"/>
                  </a:lnTo>
                  <a:lnTo>
                    <a:pt x="6950" y="9662"/>
                  </a:lnTo>
                  <a:lnTo>
                    <a:pt x="6854" y="9683"/>
                  </a:lnTo>
                  <a:lnTo>
                    <a:pt x="6758" y="9713"/>
                  </a:lnTo>
                  <a:lnTo>
                    <a:pt x="6651" y="9724"/>
                  </a:lnTo>
                  <a:lnTo>
                    <a:pt x="6549" y="9744"/>
                  </a:lnTo>
                  <a:lnTo>
                    <a:pt x="6441" y="9765"/>
                  </a:lnTo>
                  <a:lnTo>
                    <a:pt x="6334" y="9785"/>
                  </a:lnTo>
                  <a:lnTo>
                    <a:pt x="6226" y="9806"/>
                  </a:lnTo>
                  <a:lnTo>
                    <a:pt x="6112" y="9816"/>
                  </a:lnTo>
                  <a:lnTo>
                    <a:pt x="5885" y="9857"/>
                  </a:lnTo>
                  <a:lnTo>
                    <a:pt x="5652" y="9887"/>
                  </a:lnTo>
                  <a:lnTo>
                    <a:pt x="5425" y="9918"/>
                  </a:lnTo>
                  <a:lnTo>
                    <a:pt x="5185" y="9928"/>
                  </a:lnTo>
                  <a:lnTo>
                    <a:pt x="4958" y="9949"/>
                  </a:lnTo>
                  <a:lnTo>
                    <a:pt x="4731" y="9959"/>
                  </a:lnTo>
                  <a:lnTo>
                    <a:pt x="4623" y="9969"/>
                  </a:lnTo>
                  <a:lnTo>
                    <a:pt x="4510" y="9969"/>
                  </a:lnTo>
                  <a:lnTo>
                    <a:pt x="4402" y="9990"/>
                  </a:lnTo>
                  <a:lnTo>
                    <a:pt x="4294" y="9990"/>
                  </a:lnTo>
                  <a:lnTo>
                    <a:pt x="4193" y="9990"/>
                  </a:lnTo>
                  <a:lnTo>
                    <a:pt x="4091" y="10000"/>
                  </a:lnTo>
                  <a:lnTo>
                    <a:pt x="3995" y="10000"/>
                  </a:lnTo>
                  <a:lnTo>
                    <a:pt x="3894" y="10000"/>
                  </a:lnTo>
                  <a:lnTo>
                    <a:pt x="3804" y="10000"/>
                  </a:lnTo>
                  <a:lnTo>
                    <a:pt x="3714" y="10000"/>
                  </a:lnTo>
                  <a:lnTo>
                    <a:pt x="3630" y="10000"/>
                  </a:lnTo>
                  <a:lnTo>
                    <a:pt x="3547" y="10000"/>
                  </a:lnTo>
                  <a:cubicBezTo>
                    <a:pt x="3521" y="9997"/>
                    <a:pt x="3495" y="9993"/>
                    <a:pt x="3469" y="9990"/>
                  </a:cubicBezTo>
                  <a:lnTo>
                    <a:pt x="3391" y="9990"/>
                  </a:lnTo>
                  <a:lnTo>
                    <a:pt x="3325" y="9990"/>
                  </a:lnTo>
                  <a:lnTo>
                    <a:pt x="3254" y="9969"/>
                  </a:lnTo>
                  <a:lnTo>
                    <a:pt x="3182" y="9969"/>
                  </a:lnTo>
                  <a:lnTo>
                    <a:pt x="3122" y="9969"/>
                  </a:lnTo>
                  <a:cubicBezTo>
                    <a:pt x="3100" y="9966"/>
                    <a:pt x="3078" y="9962"/>
                    <a:pt x="3056" y="9959"/>
                  </a:cubicBezTo>
                  <a:cubicBezTo>
                    <a:pt x="3038" y="9956"/>
                    <a:pt x="3020" y="9952"/>
                    <a:pt x="3002" y="9949"/>
                  </a:cubicBezTo>
                  <a:lnTo>
                    <a:pt x="2949" y="9949"/>
                  </a:lnTo>
                  <a:cubicBezTo>
                    <a:pt x="2929" y="9946"/>
                    <a:pt x="2909" y="9942"/>
                    <a:pt x="2889" y="9939"/>
                  </a:cubicBezTo>
                  <a:cubicBezTo>
                    <a:pt x="2871" y="9935"/>
                    <a:pt x="2853" y="9932"/>
                    <a:pt x="2835" y="9928"/>
                  </a:cubicBezTo>
                  <a:cubicBezTo>
                    <a:pt x="2817" y="9925"/>
                    <a:pt x="2799" y="9921"/>
                    <a:pt x="2781" y="9918"/>
                  </a:cubicBezTo>
                  <a:lnTo>
                    <a:pt x="2679" y="9887"/>
                  </a:lnTo>
                  <a:lnTo>
                    <a:pt x="2584" y="9867"/>
                  </a:lnTo>
                  <a:cubicBezTo>
                    <a:pt x="2554" y="9853"/>
                    <a:pt x="2524" y="9840"/>
                    <a:pt x="2494" y="9826"/>
                  </a:cubicBezTo>
                  <a:cubicBezTo>
                    <a:pt x="2462" y="9819"/>
                    <a:pt x="2430" y="9813"/>
                    <a:pt x="2398" y="9806"/>
                  </a:cubicBezTo>
                  <a:lnTo>
                    <a:pt x="2225" y="9724"/>
                  </a:lnTo>
                  <a:cubicBezTo>
                    <a:pt x="2195" y="9710"/>
                    <a:pt x="2165" y="9697"/>
                    <a:pt x="2135" y="9683"/>
                  </a:cubicBezTo>
                  <a:cubicBezTo>
                    <a:pt x="2105" y="9669"/>
                    <a:pt x="2075" y="9656"/>
                    <a:pt x="2045" y="9642"/>
                  </a:cubicBezTo>
                  <a:lnTo>
                    <a:pt x="1950" y="9591"/>
                  </a:lnTo>
                  <a:lnTo>
                    <a:pt x="1842" y="9539"/>
                  </a:lnTo>
                  <a:lnTo>
                    <a:pt x="1740" y="9498"/>
                  </a:lnTo>
                  <a:lnTo>
                    <a:pt x="1633" y="9447"/>
                  </a:lnTo>
                  <a:lnTo>
                    <a:pt x="1519" y="9396"/>
                  </a:lnTo>
                  <a:lnTo>
                    <a:pt x="1411" y="9355"/>
                  </a:lnTo>
                  <a:cubicBezTo>
                    <a:pt x="1371" y="9335"/>
                    <a:pt x="1332" y="9314"/>
                    <a:pt x="1292" y="9294"/>
                  </a:cubicBezTo>
                  <a:lnTo>
                    <a:pt x="1178" y="9243"/>
                  </a:lnTo>
                  <a:lnTo>
                    <a:pt x="1071" y="9181"/>
                  </a:lnTo>
                  <a:lnTo>
                    <a:pt x="957" y="9120"/>
                  </a:lnTo>
                  <a:lnTo>
                    <a:pt x="849" y="9069"/>
                  </a:lnTo>
                  <a:lnTo>
                    <a:pt x="748" y="8976"/>
                  </a:lnTo>
                  <a:cubicBezTo>
                    <a:pt x="716" y="8952"/>
                    <a:pt x="684" y="8929"/>
                    <a:pt x="652" y="8905"/>
                  </a:cubicBezTo>
                  <a:lnTo>
                    <a:pt x="550" y="8813"/>
                  </a:lnTo>
                  <a:lnTo>
                    <a:pt x="508" y="8762"/>
                  </a:lnTo>
                  <a:lnTo>
                    <a:pt x="467" y="8721"/>
                  </a:lnTo>
                  <a:cubicBezTo>
                    <a:pt x="453" y="8700"/>
                    <a:pt x="439" y="8680"/>
                    <a:pt x="425" y="8659"/>
                  </a:cubicBezTo>
                  <a:lnTo>
                    <a:pt x="383" y="8608"/>
                  </a:lnTo>
                  <a:cubicBezTo>
                    <a:pt x="371" y="8588"/>
                    <a:pt x="359" y="8567"/>
                    <a:pt x="347" y="8547"/>
                  </a:cubicBezTo>
                  <a:lnTo>
                    <a:pt x="317" y="8475"/>
                  </a:lnTo>
                  <a:cubicBezTo>
                    <a:pt x="305" y="8455"/>
                    <a:pt x="293" y="8434"/>
                    <a:pt x="281" y="8414"/>
                  </a:cubicBezTo>
                  <a:lnTo>
                    <a:pt x="251" y="8342"/>
                  </a:lnTo>
                  <a:lnTo>
                    <a:pt x="221" y="8270"/>
                  </a:lnTo>
                  <a:cubicBezTo>
                    <a:pt x="215" y="8246"/>
                    <a:pt x="209" y="8223"/>
                    <a:pt x="203" y="8199"/>
                  </a:cubicBezTo>
                  <a:cubicBezTo>
                    <a:pt x="193" y="8172"/>
                    <a:pt x="183" y="8144"/>
                    <a:pt x="173" y="8117"/>
                  </a:cubicBezTo>
                  <a:cubicBezTo>
                    <a:pt x="167" y="8093"/>
                    <a:pt x="162" y="8069"/>
                    <a:pt x="156" y="8045"/>
                  </a:cubicBezTo>
                  <a:cubicBezTo>
                    <a:pt x="148" y="8018"/>
                    <a:pt x="140" y="7990"/>
                    <a:pt x="132" y="7963"/>
                  </a:cubicBezTo>
                  <a:cubicBezTo>
                    <a:pt x="128" y="7936"/>
                    <a:pt x="124" y="7908"/>
                    <a:pt x="120" y="7881"/>
                  </a:cubicBezTo>
                  <a:cubicBezTo>
                    <a:pt x="108" y="7820"/>
                    <a:pt x="96" y="7758"/>
                    <a:pt x="84" y="7697"/>
                  </a:cubicBezTo>
                  <a:lnTo>
                    <a:pt x="54" y="7523"/>
                  </a:lnTo>
                  <a:cubicBezTo>
                    <a:pt x="50" y="7458"/>
                    <a:pt x="46" y="7394"/>
                    <a:pt x="42" y="7329"/>
                  </a:cubicBezTo>
                  <a:cubicBezTo>
                    <a:pt x="38" y="7261"/>
                    <a:pt x="34" y="7192"/>
                    <a:pt x="30" y="7124"/>
                  </a:cubicBezTo>
                  <a:cubicBezTo>
                    <a:pt x="24" y="7052"/>
                    <a:pt x="18" y="6981"/>
                    <a:pt x="12" y="6909"/>
                  </a:cubicBezTo>
                  <a:cubicBezTo>
                    <a:pt x="10" y="6837"/>
                    <a:pt x="8" y="6766"/>
                    <a:pt x="6" y="6694"/>
                  </a:cubicBezTo>
                  <a:lnTo>
                    <a:pt x="6" y="6479"/>
                  </a:lnTo>
                  <a:lnTo>
                    <a:pt x="0" y="6254"/>
                  </a:lnTo>
                  <a:lnTo>
                    <a:pt x="0" y="6018"/>
                  </a:lnTo>
                  <a:cubicBezTo>
                    <a:pt x="2" y="5936"/>
                    <a:pt x="4" y="5855"/>
                    <a:pt x="6" y="5773"/>
                  </a:cubicBezTo>
                  <a:lnTo>
                    <a:pt x="6" y="5527"/>
                  </a:lnTo>
                  <a:cubicBezTo>
                    <a:pt x="8" y="5442"/>
                    <a:pt x="10" y="5356"/>
                    <a:pt x="12" y="5271"/>
                  </a:cubicBezTo>
                  <a:lnTo>
                    <a:pt x="12" y="5026"/>
                  </a:lnTo>
                  <a:lnTo>
                    <a:pt x="12" y="4893"/>
                  </a:lnTo>
                  <a:lnTo>
                    <a:pt x="12" y="4749"/>
                  </a:lnTo>
                  <a:lnTo>
                    <a:pt x="12" y="4606"/>
                  </a:lnTo>
                  <a:lnTo>
                    <a:pt x="12" y="4452"/>
                  </a:lnTo>
                  <a:lnTo>
                    <a:pt x="6" y="4278"/>
                  </a:lnTo>
                  <a:lnTo>
                    <a:pt x="6" y="4115"/>
                  </a:lnTo>
                  <a:lnTo>
                    <a:pt x="6" y="3941"/>
                  </a:lnTo>
                  <a:lnTo>
                    <a:pt x="0" y="3767"/>
                  </a:lnTo>
                  <a:lnTo>
                    <a:pt x="0" y="3582"/>
                  </a:lnTo>
                  <a:lnTo>
                    <a:pt x="0" y="3408"/>
                  </a:lnTo>
                  <a:lnTo>
                    <a:pt x="0" y="3040"/>
                  </a:lnTo>
                  <a:lnTo>
                    <a:pt x="0" y="2661"/>
                  </a:lnTo>
                  <a:lnTo>
                    <a:pt x="0" y="2293"/>
                  </a:lnTo>
                  <a:lnTo>
                    <a:pt x="6" y="2119"/>
                  </a:lnTo>
                  <a:cubicBezTo>
                    <a:pt x="8" y="2057"/>
                    <a:pt x="10" y="1996"/>
                    <a:pt x="12" y="1934"/>
                  </a:cubicBezTo>
                  <a:cubicBezTo>
                    <a:pt x="16" y="1880"/>
                    <a:pt x="20" y="1825"/>
                    <a:pt x="24" y="1771"/>
                  </a:cubicBezTo>
                  <a:lnTo>
                    <a:pt x="30" y="1597"/>
                  </a:lnTo>
                  <a:cubicBezTo>
                    <a:pt x="34" y="1542"/>
                    <a:pt x="38" y="1488"/>
                    <a:pt x="42" y="1433"/>
                  </a:cubicBezTo>
                  <a:cubicBezTo>
                    <a:pt x="44" y="1382"/>
                    <a:pt x="46" y="1330"/>
                    <a:pt x="48" y="1279"/>
                  </a:cubicBezTo>
                  <a:lnTo>
                    <a:pt x="72" y="1126"/>
                  </a:lnTo>
                  <a:cubicBezTo>
                    <a:pt x="76" y="1078"/>
                    <a:pt x="80" y="1031"/>
                    <a:pt x="84" y="983"/>
                  </a:cubicBezTo>
                  <a:lnTo>
                    <a:pt x="108" y="839"/>
                  </a:lnTo>
                  <a:lnTo>
                    <a:pt x="126" y="716"/>
                  </a:lnTo>
                  <a:cubicBezTo>
                    <a:pt x="136" y="675"/>
                    <a:pt x="146" y="635"/>
                    <a:pt x="156" y="594"/>
                  </a:cubicBezTo>
                  <a:cubicBezTo>
                    <a:pt x="162" y="560"/>
                    <a:pt x="167" y="525"/>
                    <a:pt x="173" y="491"/>
                  </a:cubicBezTo>
                  <a:cubicBezTo>
                    <a:pt x="185" y="454"/>
                    <a:pt x="197" y="416"/>
                    <a:pt x="209" y="379"/>
                  </a:cubicBezTo>
                  <a:cubicBezTo>
                    <a:pt x="213" y="369"/>
                    <a:pt x="217" y="358"/>
                    <a:pt x="221" y="348"/>
                  </a:cubicBezTo>
                  <a:lnTo>
                    <a:pt x="245" y="297"/>
                  </a:lnTo>
                  <a:cubicBezTo>
                    <a:pt x="249" y="287"/>
                    <a:pt x="253" y="276"/>
                    <a:pt x="257" y="266"/>
                  </a:cubicBezTo>
                  <a:cubicBezTo>
                    <a:pt x="265" y="252"/>
                    <a:pt x="273" y="239"/>
                    <a:pt x="281" y="225"/>
                  </a:cubicBezTo>
                  <a:cubicBezTo>
                    <a:pt x="287" y="215"/>
                    <a:pt x="293" y="204"/>
                    <a:pt x="299" y="194"/>
                  </a:cubicBezTo>
                  <a:lnTo>
                    <a:pt x="323" y="164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281" name="Rectangle 198"/>
            <p:cNvSpPr>
              <a:spLocks noChangeArrowheads="1"/>
            </p:cNvSpPr>
            <p:nvPr/>
          </p:nvSpPr>
          <p:spPr bwMode="auto">
            <a:xfrm>
              <a:off x="7622154" y="2851909"/>
              <a:ext cx="41275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82282" name="Line 334"/>
            <p:cNvSpPr>
              <a:spLocks noChangeShapeType="1"/>
            </p:cNvSpPr>
            <p:nvPr/>
          </p:nvSpPr>
          <p:spPr bwMode="auto">
            <a:xfrm>
              <a:off x="6445410" y="2699091"/>
              <a:ext cx="837020" cy="18139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332"/>
            <p:cNvGrpSpPr>
              <a:grpSpLocks/>
            </p:cNvGrpSpPr>
            <p:nvPr/>
          </p:nvGrpSpPr>
          <p:grpSpPr bwMode="auto">
            <a:xfrm>
              <a:off x="6770832" y="2635170"/>
              <a:ext cx="764491" cy="376020"/>
              <a:chOff x="2356" y="1300"/>
              <a:chExt cx="555" cy="194"/>
            </a:xfrm>
          </p:grpSpPr>
          <p:sp>
            <p:nvSpPr>
              <p:cNvPr id="18238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8238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8238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grpSp>
            <p:nvGrpSpPr>
              <p:cNvPr id="4" name="Group 329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182386" name="Freeform 32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387" name="Freeform 32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0" name="Line 33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21" name="Line 33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  <a:cs typeface="Arial" charset="0"/>
                </a:endParaRPr>
              </a:p>
            </p:txBody>
          </p:sp>
        </p:grpSp>
        <p:grpSp>
          <p:nvGrpSpPr>
            <p:cNvPr id="5" name="Group 906"/>
            <p:cNvGrpSpPr>
              <a:grpSpLocks/>
            </p:cNvGrpSpPr>
            <p:nvPr/>
          </p:nvGrpSpPr>
          <p:grpSpPr bwMode="auto">
            <a:xfrm>
              <a:off x="7113844" y="2225617"/>
              <a:ext cx="297216" cy="540453"/>
              <a:chOff x="4140" y="429"/>
              <a:chExt cx="1425" cy="2396"/>
            </a:xfrm>
          </p:grpSpPr>
          <p:sp>
            <p:nvSpPr>
              <p:cNvPr id="182348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Rectangle 908"/>
              <p:cNvSpPr>
                <a:spLocks noChangeArrowheads="1"/>
              </p:cNvSpPr>
              <p:nvPr/>
            </p:nvSpPr>
            <p:spPr bwMode="auto">
              <a:xfrm>
                <a:off x="4209" y="427"/>
                <a:ext cx="1043" cy="2287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350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51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Rectangle 911"/>
              <p:cNvSpPr>
                <a:spLocks noChangeArrowheads="1"/>
              </p:cNvSpPr>
              <p:nvPr/>
            </p:nvSpPr>
            <p:spPr bwMode="auto">
              <a:xfrm>
                <a:off x="4216" y="687"/>
                <a:ext cx="586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6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155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4" y="2566"/>
                  <a:ext cx="722" cy="12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56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3" y="2580"/>
                  <a:ext cx="693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31" name="Rectangle 915"/>
              <p:cNvSpPr>
                <a:spLocks noChangeArrowheads="1"/>
              </p:cNvSpPr>
              <p:nvPr/>
            </p:nvSpPr>
            <p:spPr bwMode="auto">
              <a:xfrm>
                <a:off x="4224" y="1018"/>
                <a:ext cx="594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7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153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6" y="2564"/>
                  <a:ext cx="722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54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6" y="2578"/>
                  <a:ext cx="703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33" name="Rectangle 919"/>
              <p:cNvSpPr>
                <a:spLocks noChangeArrowheads="1"/>
              </p:cNvSpPr>
              <p:nvPr/>
            </p:nvSpPr>
            <p:spPr bwMode="auto">
              <a:xfrm>
                <a:off x="4216" y="1363"/>
                <a:ext cx="594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34" name="Rectangle 920"/>
              <p:cNvSpPr>
                <a:spLocks noChangeArrowheads="1"/>
              </p:cNvSpPr>
              <p:nvPr/>
            </p:nvSpPr>
            <p:spPr bwMode="auto">
              <a:xfrm>
                <a:off x="4224" y="1658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8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151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2" y="2571"/>
                  <a:ext cx="730" cy="13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52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1" y="2591"/>
                  <a:ext cx="692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82359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49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7" y="2569"/>
                  <a:ext cx="711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50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6" y="2583"/>
                  <a:ext cx="683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38" name="Rectangle 928"/>
              <p:cNvSpPr>
                <a:spLocks noChangeArrowheads="1"/>
              </p:cNvSpPr>
              <p:nvPr/>
            </p:nvSpPr>
            <p:spPr bwMode="auto">
              <a:xfrm>
                <a:off x="5251" y="427"/>
                <a:ext cx="68" cy="2294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362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63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Oval 931"/>
              <p:cNvSpPr>
                <a:spLocks noChangeArrowheads="1"/>
              </p:cNvSpPr>
              <p:nvPr/>
            </p:nvSpPr>
            <p:spPr bwMode="auto">
              <a:xfrm>
                <a:off x="5518" y="2608"/>
                <a:ext cx="46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365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AutoShape 933"/>
              <p:cNvSpPr>
                <a:spLocks noChangeArrowheads="1"/>
              </p:cNvSpPr>
              <p:nvPr/>
            </p:nvSpPr>
            <p:spPr bwMode="auto">
              <a:xfrm>
                <a:off x="4140" y="2686"/>
                <a:ext cx="1195" cy="14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44" name="AutoShape 934"/>
              <p:cNvSpPr>
                <a:spLocks noChangeArrowheads="1"/>
              </p:cNvSpPr>
              <p:nvPr/>
            </p:nvSpPr>
            <p:spPr bwMode="auto">
              <a:xfrm>
                <a:off x="4209" y="2714"/>
                <a:ext cx="1065" cy="7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45" name="Oval 935"/>
              <p:cNvSpPr>
                <a:spLocks noChangeArrowheads="1"/>
              </p:cNvSpPr>
              <p:nvPr/>
            </p:nvSpPr>
            <p:spPr bwMode="auto">
              <a:xfrm>
                <a:off x="4308" y="2383"/>
                <a:ext cx="160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46" name="Oval 936"/>
              <p:cNvSpPr>
                <a:spLocks noChangeArrowheads="1"/>
              </p:cNvSpPr>
              <p:nvPr/>
            </p:nvSpPr>
            <p:spPr bwMode="auto">
              <a:xfrm>
                <a:off x="4483" y="2383"/>
                <a:ext cx="160" cy="14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47" name="Oval 937"/>
              <p:cNvSpPr>
                <a:spLocks noChangeArrowheads="1"/>
              </p:cNvSpPr>
              <p:nvPr/>
            </p:nvSpPr>
            <p:spPr bwMode="auto">
              <a:xfrm>
                <a:off x="4665" y="2383"/>
                <a:ext cx="152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48" name="Rectangle 938"/>
              <p:cNvSpPr>
                <a:spLocks noChangeArrowheads="1"/>
              </p:cNvSpPr>
              <p:nvPr/>
            </p:nvSpPr>
            <p:spPr bwMode="auto">
              <a:xfrm>
                <a:off x="5061" y="1834"/>
                <a:ext cx="84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58" name="Line 20"/>
            <p:cNvSpPr>
              <a:spLocks noChangeShapeType="1"/>
            </p:cNvSpPr>
            <p:nvPr/>
          </p:nvSpPr>
          <p:spPr bwMode="auto">
            <a:xfrm flipH="1">
              <a:off x="4624872" y="2293390"/>
              <a:ext cx="5555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59" name="Line 21"/>
            <p:cNvSpPr>
              <a:spLocks noChangeShapeType="1"/>
            </p:cNvSpPr>
            <p:nvPr/>
          </p:nvSpPr>
          <p:spPr bwMode="auto">
            <a:xfrm flipH="1">
              <a:off x="5012189" y="2341005"/>
              <a:ext cx="271439" cy="314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60" name="Line 22"/>
            <p:cNvSpPr>
              <a:spLocks noChangeShapeType="1"/>
            </p:cNvSpPr>
            <p:nvPr/>
          </p:nvSpPr>
          <p:spPr bwMode="auto">
            <a:xfrm>
              <a:off x="5431253" y="2369573"/>
              <a:ext cx="73019" cy="295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>
              <a:off x="4168820" y="2096244"/>
              <a:ext cx="568325" cy="481012"/>
              <a:chOff x="-44" y="1473"/>
              <a:chExt cx="981" cy="1105"/>
            </a:xfrm>
          </p:grpSpPr>
          <p:pic>
            <p:nvPicPr>
              <p:cNvPr id="18234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234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5103858" y="2585194"/>
              <a:ext cx="568325" cy="481012"/>
              <a:chOff x="-44" y="1473"/>
              <a:chExt cx="981" cy="1105"/>
            </a:xfrm>
          </p:grpSpPr>
          <p:pic>
            <p:nvPicPr>
              <p:cNvPr id="18234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234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63" name="Line 21"/>
            <p:cNvSpPr>
              <a:spLocks noChangeShapeType="1"/>
            </p:cNvSpPr>
            <p:nvPr/>
          </p:nvSpPr>
          <p:spPr bwMode="auto">
            <a:xfrm>
              <a:off x="5650309" y="2299739"/>
              <a:ext cx="377793" cy="3047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64" name="Line 22"/>
            <p:cNvSpPr>
              <a:spLocks noChangeShapeType="1"/>
            </p:cNvSpPr>
            <p:nvPr/>
          </p:nvSpPr>
          <p:spPr bwMode="auto">
            <a:xfrm flipH="1">
              <a:off x="5882064" y="2794928"/>
              <a:ext cx="120640" cy="293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65" name="Line 22"/>
            <p:cNvSpPr>
              <a:spLocks noChangeShapeType="1"/>
            </p:cNvSpPr>
            <p:nvPr/>
          </p:nvSpPr>
          <p:spPr bwMode="auto">
            <a:xfrm>
              <a:off x="6286841" y="2806038"/>
              <a:ext cx="73019" cy="295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66" name="Line 20"/>
            <p:cNvSpPr>
              <a:spLocks noChangeShapeType="1"/>
            </p:cNvSpPr>
            <p:nvPr/>
          </p:nvSpPr>
          <p:spPr bwMode="auto">
            <a:xfrm flipH="1">
              <a:off x="5482048" y="2253711"/>
              <a:ext cx="5555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12" name="Group 44"/>
            <p:cNvGrpSpPr>
              <a:grpSpLocks/>
            </p:cNvGrpSpPr>
            <p:nvPr/>
          </p:nvGrpSpPr>
          <p:grpSpPr bwMode="auto">
            <a:xfrm>
              <a:off x="5508670" y="2958256"/>
              <a:ext cx="568325" cy="481013"/>
              <a:chOff x="-44" y="1473"/>
              <a:chExt cx="981" cy="1105"/>
            </a:xfrm>
          </p:grpSpPr>
          <p:pic>
            <p:nvPicPr>
              <p:cNvPr id="18234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234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44"/>
            <p:cNvGrpSpPr>
              <a:grpSpLocks/>
            </p:cNvGrpSpPr>
            <p:nvPr/>
          </p:nvGrpSpPr>
          <p:grpSpPr bwMode="auto">
            <a:xfrm>
              <a:off x="5965870" y="3026519"/>
              <a:ext cx="568325" cy="481012"/>
              <a:chOff x="-44" y="1473"/>
              <a:chExt cx="981" cy="1105"/>
            </a:xfrm>
          </p:grpSpPr>
          <p:pic>
            <p:nvPicPr>
              <p:cNvPr id="18234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234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169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6635" y="2141024"/>
              <a:ext cx="677804" cy="301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70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7457" y="2556856"/>
              <a:ext cx="677805" cy="3015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4" name="Group 44"/>
            <p:cNvGrpSpPr>
              <a:grpSpLocks/>
            </p:cNvGrpSpPr>
            <p:nvPr/>
          </p:nvGrpSpPr>
          <p:grpSpPr bwMode="auto">
            <a:xfrm>
              <a:off x="4563080" y="2530005"/>
              <a:ext cx="568325" cy="481013"/>
              <a:chOff x="-44" y="1473"/>
              <a:chExt cx="981" cy="1105"/>
            </a:xfrm>
          </p:grpSpPr>
          <p:pic>
            <p:nvPicPr>
              <p:cNvPr id="18233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233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5" name="Group 906"/>
            <p:cNvGrpSpPr>
              <a:grpSpLocks/>
            </p:cNvGrpSpPr>
            <p:nvPr/>
          </p:nvGrpSpPr>
          <p:grpSpPr bwMode="auto">
            <a:xfrm>
              <a:off x="5953171" y="1976062"/>
              <a:ext cx="285924" cy="537882"/>
              <a:chOff x="4140" y="429"/>
              <a:chExt cx="1425" cy="2396"/>
            </a:xfrm>
          </p:grpSpPr>
          <p:sp>
            <p:nvSpPr>
              <p:cNvPr id="182306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Rectangle 908"/>
              <p:cNvSpPr>
                <a:spLocks noChangeArrowheads="1"/>
              </p:cNvSpPr>
              <p:nvPr/>
            </p:nvSpPr>
            <p:spPr bwMode="auto">
              <a:xfrm>
                <a:off x="4213" y="429"/>
                <a:ext cx="1036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308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09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Rectangle 911"/>
              <p:cNvSpPr>
                <a:spLocks noChangeArrowheads="1"/>
              </p:cNvSpPr>
              <p:nvPr/>
            </p:nvSpPr>
            <p:spPr bwMode="auto">
              <a:xfrm>
                <a:off x="4213" y="690"/>
                <a:ext cx="593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6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203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6" y="2569"/>
                  <a:ext cx="721" cy="1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204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6" y="2582"/>
                  <a:ext cx="691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79" name="Rectangle 915"/>
              <p:cNvSpPr>
                <a:spLocks noChangeArrowheads="1"/>
              </p:cNvSpPr>
              <p:nvPr/>
            </p:nvSpPr>
            <p:spPr bwMode="auto">
              <a:xfrm>
                <a:off x="4229" y="1022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7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201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9" y="2568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202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9" y="2583"/>
                  <a:ext cx="70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81" name="Rectangle 919"/>
              <p:cNvSpPr>
                <a:spLocks noChangeArrowheads="1"/>
              </p:cNvSpPr>
              <p:nvPr/>
            </p:nvSpPr>
            <p:spPr bwMode="auto">
              <a:xfrm>
                <a:off x="4213" y="1362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" name="Rectangle 920"/>
              <p:cNvSpPr>
                <a:spLocks noChangeArrowheads="1"/>
              </p:cNvSpPr>
              <p:nvPr/>
            </p:nvSpPr>
            <p:spPr bwMode="auto">
              <a:xfrm>
                <a:off x="4229" y="1659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8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199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29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200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3" y="2591"/>
                  <a:ext cx="690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82317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197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9" y="2567"/>
                  <a:ext cx="710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98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9" y="2582"/>
                  <a:ext cx="680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86" name="Rectangle 928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71" cy="2291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320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321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Oval 931"/>
              <p:cNvSpPr>
                <a:spLocks noChangeArrowheads="1"/>
              </p:cNvSpPr>
              <p:nvPr/>
            </p:nvSpPr>
            <p:spPr bwMode="auto">
              <a:xfrm>
                <a:off x="5518" y="2606"/>
                <a:ext cx="47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2323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AutoShape 933"/>
              <p:cNvSpPr>
                <a:spLocks noChangeArrowheads="1"/>
              </p:cNvSpPr>
              <p:nvPr/>
            </p:nvSpPr>
            <p:spPr bwMode="auto">
              <a:xfrm>
                <a:off x="4142" y="2684"/>
                <a:ext cx="1195" cy="14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2" name="AutoShape 934"/>
              <p:cNvSpPr>
                <a:spLocks noChangeArrowheads="1"/>
              </p:cNvSpPr>
              <p:nvPr/>
            </p:nvSpPr>
            <p:spPr bwMode="auto">
              <a:xfrm>
                <a:off x="4213" y="2712"/>
                <a:ext cx="1060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3" name="Oval 935"/>
              <p:cNvSpPr>
                <a:spLocks noChangeArrowheads="1"/>
              </p:cNvSpPr>
              <p:nvPr/>
            </p:nvSpPr>
            <p:spPr bwMode="auto">
              <a:xfrm>
                <a:off x="4308" y="2387"/>
                <a:ext cx="158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4" name="Oval 936"/>
              <p:cNvSpPr>
                <a:spLocks noChangeArrowheads="1"/>
              </p:cNvSpPr>
              <p:nvPr/>
            </p:nvSpPr>
            <p:spPr bwMode="auto">
              <a:xfrm>
                <a:off x="4490" y="2387"/>
                <a:ext cx="158" cy="14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5" name="Oval 937"/>
              <p:cNvSpPr>
                <a:spLocks noChangeArrowheads="1"/>
              </p:cNvSpPr>
              <p:nvPr/>
            </p:nvSpPr>
            <p:spPr bwMode="auto">
              <a:xfrm>
                <a:off x="4664" y="2380"/>
                <a:ext cx="158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6" name="Rectangle 938"/>
              <p:cNvSpPr>
                <a:spLocks noChangeArrowheads="1"/>
              </p:cNvSpPr>
              <p:nvPr/>
            </p:nvSpPr>
            <p:spPr bwMode="auto">
              <a:xfrm>
                <a:off x="5059" y="1835"/>
                <a:ext cx="87" cy="756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82300" name="Text Box 106"/>
            <p:cNvSpPr txBox="1">
              <a:spLocks noChangeArrowheads="1"/>
            </p:cNvSpPr>
            <p:nvPr/>
          </p:nvSpPr>
          <p:spPr bwMode="auto">
            <a:xfrm>
              <a:off x="3983577" y="1287140"/>
              <a:ext cx="147989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host-to-gateway</a:t>
              </a:r>
            </a:p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telnet session</a:t>
              </a:r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301" name="Freeform 104"/>
            <p:cNvSpPr>
              <a:spLocks/>
            </p:cNvSpPr>
            <p:nvPr/>
          </p:nvSpPr>
          <p:spPr bwMode="auto">
            <a:xfrm>
              <a:off x="4712073" y="1670959"/>
              <a:ext cx="1239221" cy="414979"/>
            </a:xfrm>
            <a:custGeom>
              <a:avLst/>
              <a:gdLst>
                <a:gd name="T0" fmla="*/ 0 w 636"/>
                <a:gd name="T1" fmla="*/ 2147483647 h 144"/>
                <a:gd name="T2" fmla="*/ 2147483647 w 636"/>
                <a:gd name="T3" fmla="*/ 2147483647 h 144"/>
                <a:gd name="T4" fmla="*/ 0 60000 65536"/>
                <a:gd name="T5" fmla="*/ 0 60000 65536"/>
                <a:gd name="T6" fmla="*/ 0 w 636"/>
                <a:gd name="T7" fmla="*/ 0 h 144"/>
                <a:gd name="T8" fmla="*/ 636 w 636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36" h="144">
                  <a:moveTo>
                    <a:pt x="0" y="144"/>
                  </a:moveTo>
                  <a:cubicBezTo>
                    <a:pt x="180" y="6"/>
                    <a:pt x="450" y="0"/>
                    <a:pt x="636" y="114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02" name="Freeform 105"/>
            <p:cNvSpPr>
              <a:spLocks/>
            </p:cNvSpPr>
            <p:nvPr/>
          </p:nvSpPr>
          <p:spPr bwMode="auto">
            <a:xfrm>
              <a:off x="6303749" y="2328195"/>
              <a:ext cx="2115113" cy="560360"/>
            </a:xfrm>
            <a:custGeom>
              <a:avLst/>
              <a:gdLst>
                <a:gd name="T0" fmla="*/ 0 w 9169"/>
                <a:gd name="T1" fmla="*/ 2512 h 9369"/>
                <a:gd name="T2" fmla="*/ 703115 w 9169"/>
                <a:gd name="T3" fmla="*/ 267650 h 9369"/>
                <a:gd name="T4" fmla="*/ 1297580 w 9169"/>
                <a:gd name="T5" fmla="*/ 331288 h 9369"/>
                <a:gd name="T6" fmla="*/ 2115113 w 9169"/>
                <a:gd name="T7" fmla="*/ 560360 h 93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169" h="9369">
                  <a:moveTo>
                    <a:pt x="0" y="42"/>
                  </a:moveTo>
                  <a:cubicBezTo>
                    <a:pt x="172" y="-490"/>
                    <a:pt x="1259" y="4154"/>
                    <a:pt x="3048" y="4475"/>
                  </a:cubicBezTo>
                  <a:cubicBezTo>
                    <a:pt x="4280" y="2061"/>
                    <a:pt x="4508" y="-199"/>
                    <a:pt x="5625" y="5539"/>
                  </a:cubicBezTo>
                  <a:cubicBezTo>
                    <a:pt x="6872" y="6531"/>
                    <a:pt x="7556" y="7648"/>
                    <a:pt x="9169" y="9369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03" name="Text Box 109"/>
            <p:cNvSpPr txBox="1">
              <a:spLocks noChangeArrowheads="1"/>
            </p:cNvSpPr>
            <p:nvPr/>
          </p:nvSpPr>
          <p:spPr bwMode="auto">
            <a:xfrm>
              <a:off x="6718673" y="1953386"/>
              <a:ext cx="122341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pitchFamily="34" charset="0"/>
                  <a:cs typeface="Arial" pitchFamily="34" charset="0"/>
                </a:rPr>
                <a:t>router and filter</a:t>
              </a:r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304" name="Text Box 107"/>
            <p:cNvSpPr txBox="1">
              <a:spLocks noChangeArrowheads="1"/>
            </p:cNvSpPr>
            <p:nvPr/>
          </p:nvSpPr>
          <p:spPr bwMode="auto">
            <a:xfrm>
              <a:off x="7299153" y="2987956"/>
              <a:ext cx="168144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gateway-to-remote </a:t>
              </a:r>
            </a:p>
            <a:p>
              <a:r>
                <a:rPr lang="en-US" sz="1400">
                  <a:latin typeface="Arial" pitchFamily="34" charset="0"/>
                  <a:cs typeface="Arial" pitchFamily="34" charset="0"/>
                </a:rPr>
                <a:t>host telnet session</a:t>
              </a:r>
              <a:endParaRPr 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2305" name="Line 334"/>
            <p:cNvSpPr>
              <a:spLocks noChangeShapeType="1"/>
            </p:cNvSpPr>
            <p:nvPr/>
          </p:nvSpPr>
          <p:spPr bwMode="auto">
            <a:xfrm>
              <a:off x="7499671" y="2819280"/>
              <a:ext cx="837020" cy="18139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1" name="Picture 1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138" y="1063625"/>
            <a:ext cx="7769225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34338" cy="1143000"/>
          </a:xfrm>
        </p:spPr>
        <p:txBody>
          <a:bodyPr/>
          <a:lstStyle/>
          <a:p>
            <a:r>
              <a:rPr lang="en-US" smtClean="0"/>
              <a:t>Limitations of firewalls, gateways</a:t>
            </a:r>
          </a:p>
        </p:txBody>
      </p:sp>
      <p:sp>
        <p:nvSpPr>
          <p:cNvPr id="1843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0400" y="1504950"/>
            <a:ext cx="3879850" cy="4648200"/>
          </a:xfrm>
        </p:spPr>
        <p:txBody>
          <a:bodyPr/>
          <a:lstStyle/>
          <a:p>
            <a:r>
              <a:rPr lang="en-US" i="1" dirty="0" smtClean="0">
                <a:solidFill>
                  <a:srgbClr val="CC0000"/>
                </a:solidFill>
              </a:rPr>
              <a:t>IP spoofing</a:t>
            </a:r>
            <a:endParaRPr lang="en-US" altLang="ja-JP" dirty="0" smtClean="0"/>
          </a:p>
          <a:p>
            <a:r>
              <a:rPr lang="en-US" dirty="0" smtClean="0"/>
              <a:t>if multiple app</a:t>
            </a:r>
            <a:r>
              <a:rPr lang="en-US" altLang="ja-JP" dirty="0" smtClean="0"/>
              <a:t>s. need special treatment, each has own app. gateway</a:t>
            </a:r>
          </a:p>
          <a:p>
            <a:r>
              <a:rPr lang="en-US" dirty="0" smtClean="0"/>
              <a:t>client software must know how to contact gateway.</a:t>
            </a:r>
          </a:p>
          <a:p>
            <a:pPr lvl="1"/>
            <a:r>
              <a:rPr lang="en-US" sz="2800" dirty="0" smtClean="0"/>
              <a:t>e.g., must set IP address of proxy in web browser</a:t>
            </a:r>
          </a:p>
        </p:txBody>
      </p:sp>
      <p:sp>
        <p:nvSpPr>
          <p:cNvPr id="18432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1538" y="1554163"/>
            <a:ext cx="4257925" cy="46482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Don’t solve many real problems</a:t>
            </a:r>
          </a:p>
          <a:p>
            <a:pPr lvl="1"/>
            <a:r>
              <a:rPr lang="en-US" dirty="0" smtClean="0"/>
              <a:t>Buggy software (think buffer overflow exploits)</a:t>
            </a:r>
          </a:p>
          <a:p>
            <a:pPr lvl="1"/>
            <a:r>
              <a:rPr lang="en-US" dirty="0" smtClean="0"/>
              <a:t>Bad protocol design (think WEP in 802.11b)</a:t>
            </a:r>
            <a:endParaRPr lang="en-US" sz="280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Generally don’t prevent denial of service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Don’t prevent insider attacks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69" name="Picture 1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" y="1049338"/>
            <a:ext cx="6399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63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13558" cy="1143000"/>
          </a:xfrm>
        </p:spPr>
        <p:txBody>
          <a:bodyPr/>
          <a:lstStyle/>
          <a:p>
            <a:r>
              <a:rPr lang="en-US" dirty="0" smtClean="0"/>
              <a:t>Intrusion detection systems (IDS)</a:t>
            </a:r>
          </a:p>
        </p:txBody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5" y="1482725"/>
            <a:ext cx="7772400" cy="4870450"/>
          </a:xfrm>
        </p:spPr>
        <p:txBody>
          <a:bodyPr/>
          <a:lstStyle/>
          <a:p>
            <a:r>
              <a:rPr lang="en-US" dirty="0" smtClean="0"/>
              <a:t>packet filtering:</a:t>
            </a:r>
          </a:p>
          <a:p>
            <a:pPr lvl="1"/>
            <a:r>
              <a:rPr lang="en-US" dirty="0" smtClean="0"/>
              <a:t>operates on TCP/IP headers only</a:t>
            </a:r>
          </a:p>
          <a:p>
            <a:pPr lvl="1"/>
            <a:r>
              <a:rPr lang="en-US" dirty="0" smtClean="0"/>
              <a:t>no correlation check among sessions </a:t>
            </a:r>
          </a:p>
          <a:p>
            <a:r>
              <a:rPr lang="en-US" i="1" dirty="0" smtClean="0">
                <a:solidFill>
                  <a:srgbClr val="CC0000"/>
                </a:solidFill>
              </a:rPr>
              <a:t>IDS: intrusion detection system</a:t>
            </a:r>
          </a:p>
          <a:p>
            <a:pPr lvl="1"/>
            <a:r>
              <a:rPr lang="en-US" i="1" dirty="0" smtClean="0">
                <a:solidFill>
                  <a:srgbClr val="000099"/>
                </a:solidFill>
              </a:rPr>
              <a:t>deep packet inspection:</a:t>
            </a:r>
            <a:r>
              <a:rPr lang="en-US" dirty="0" smtClean="0"/>
              <a:t> look at packet contents (e.g., check character strings in packet against database of known virus, attack strings)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examine correlation</a:t>
            </a:r>
            <a:r>
              <a:rPr lang="en-US" dirty="0" smtClean="0"/>
              <a:t> among multiple packets</a:t>
            </a:r>
          </a:p>
          <a:p>
            <a:pPr lvl="2"/>
            <a:r>
              <a:rPr lang="en-US" sz="2400" dirty="0" smtClean="0">
                <a:latin typeface="Gill Sans MT" pitchFamily="34" charset="0"/>
              </a:rPr>
              <a:t>port scanning</a:t>
            </a:r>
          </a:p>
          <a:p>
            <a:pPr lvl="2"/>
            <a:r>
              <a:rPr lang="en-US" sz="2400" dirty="0" smtClean="0">
                <a:latin typeface="Gill Sans MT" pitchFamily="34" charset="0"/>
              </a:rPr>
              <a:t>network mapping</a:t>
            </a:r>
          </a:p>
          <a:p>
            <a:pPr lvl="2"/>
            <a:r>
              <a:rPr lang="en-US" sz="2400" dirty="0" err="1" smtClean="0">
                <a:latin typeface="Gill Sans MT" pitchFamily="34" charset="0"/>
              </a:rPr>
              <a:t>DoS</a:t>
            </a:r>
            <a:r>
              <a:rPr lang="en-US" sz="2400" dirty="0" smtClean="0">
                <a:latin typeface="Gill Sans MT" pitchFamily="34" charset="0"/>
              </a:rPr>
              <a:t> attack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16823" y="0"/>
            <a:ext cx="8610601" cy="1479888"/>
          </a:xfrm>
        </p:spPr>
        <p:txBody>
          <a:bodyPr/>
          <a:lstStyle/>
          <a:p>
            <a:r>
              <a:rPr lang="en-US" dirty="0" smtClean="0"/>
              <a:t>Protecting an organization’s network</a:t>
            </a:r>
            <a:endParaRPr lang="en-US" sz="4800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788" y="1543928"/>
            <a:ext cx="8578517" cy="4616239"/>
          </a:xfrm>
        </p:spPr>
        <p:txBody>
          <a:bodyPr/>
          <a:lstStyle/>
          <a:p>
            <a:r>
              <a:rPr lang="en-US" smtClean="0"/>
              <a:t>Prevent, detect and stop denial of service attacks</a:t>
            </a:r>
          </a:p>
          <a:p>
            <a:r>
              <a:rPr lang="en-US" smtClean="0"/>
              <a:t>Detect </a:t>
            </a:r>
            <a:r>
              <a:rPr lang="en-US" dirty="0" smtClean="0"/>
              <a:t>attempted and successful break-ins</a:t>
            </a:r>
          </a:p>
          <a:p>
            <a:r>
              <a:rPr lang="en-US" dirty="0" smtClean="0"/>
              <a:t>Detect and stop worms, </a:t>
            </a:r>
            <a:r>
              <a:rPr lang="en-US" dirty="0" err="1" smtClean="0"/>
              <a:t>botnets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Protect servers that need to be accessed from outside</a:t>
            </a:r>
          </a:p>
          <a:p>
            <a:r>
              <a:rPr lang="en-US" dirty="0" smtClean="0"/>
              <a:t>…</a:t>
            </a:r>
          </a:p>
          <a:p>
            <a:endParaRPr lang="en-US" sz="3200" dirty="0" smtClean="0"/>
          </a:p>
        </p:txBody>
      </p:sp>
      <p:sp>
        <p:nvSpPr>
          <p:cNvPr id="5122" name="AutoShape 2" descr="Image result for snort"/>
          <p:cNvSpPr>
            <a:spLocks noChangeAspect="1" noChangeArrowheads="1"/>
          </p:cNvSpPr>
          <p:nvPr/>
        </p:nvSpPr>
        <p:spPr bwMode="auto">
          <a:xfrm>
            <a:off x="155575" y="-342900"/>
            <a:ext cx="1323975" cy="714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0252" y="1660358"/>
            <a:ext cx="8534400" cy="4946770"/>
          </a:xfrm>
        </p:spPr>
        <p:txBody>
          <a:bodyPr/>
          <a:lstStyle/>
          <a:p>
            <a:r>
              <a:rPr lang="en-US" dirty="0" smtClean="0"/>
              <a:t>Security Intrusion: A security event, or a combination of multiple security events, that constitutes a security incident in which an intruder gains, or attempts to gain, access to a system (or system resource) without having authorization to do so.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Intrusion Detection: A security service that monitors and analyzes system events for the purpose of finding, and providing real-time or near real-time warning of, attempts to access system resources in an unauthorized manner.</a:t>
            </a:r>
          </a:p>
        </p:txBody>
      </p:sp>
      <p:sp>
        <p:nvSpPr>
          <p:cNvPr id="1946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from RFC 2828 </a:t>
            </a:r>
            <a:br>
              <a:rPr lang="en-US" dirty="0" smtClean="0"/>
            </a:br>
            <a:r>
              <a:rPr lang="en-US" dirty="0" smtClean="0"/>
              <a:t>(Internet Security Glossary)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IDS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721" y="1543929"/>
            <a:ext cx="8153400" cy="5105400"/>
          </a:xfrm>
        </p:spPr>
        <p:txBody>
          <a:bodyPr/>
          <a:lstStyle/>
          <a:p>
            <a:r>
              <a:rPr lang="en-US" dirty="0" smtClean="0"/>
              <a:t>Host-based intrusion detection </a:t>
            </a:r>
          </a:p>
          <a:p>
            <a:pPr lvl="1"/>
            <a:r>
              <a:rPr lang="en-US" dirty="0" smtClean="0"/>
              <a:t>Monitors the characteristics of a single host for suspicious activity</a:t>
            </a:r>
          </a:p>
          <a:p>
            <a:r>
              <a:rPr lang="en-US" dirty="0" smtClean="0"/>
              <a:t>Network-based intrusion detection </a:t>
            </a:r>
          </a:p>
          <a:p>
            <a:pPr lvl="1"/>
            <a:r>
              <a:rPr lang="en-US" dirty="0" smtClean="0"/>
              <a:t>Monitors network traffic and analyzes network, transport, and application protocols to identify suspicious activity</a:t>
            </a:r>
          </a:p>
          <a:p>
            <a:r>
              <a:rPr lang="en-US" dirty="0" smtClean="0"/>
              <a:t>Three logic components in IDS</a:t>
            </a:r>
          </a:p>
          <a:p>
            <a:pPr lvl="1"/>
            <a:r>
              <a:rPr lang="en-US" dirty="0" smtClean="0"/>
              <a:t>Sensors: collect data</a:t>
            </a:r>
          </a:p>
          <a:p>
            <a:pPr lvl="1"/>
            <a:r>
              <a:rPr lang="en-US" dirty="0" smtClean="0"/>
              <a:t>Analyzers: determine if intrusion has occurred</a:t>
            </a:r>
          </a:p>
          <a:p>
            <a:pPr lvl="1"/>
            <a:r>
              <a:rPr lang="en-US" dirty="0" smtClean="0"/>
              <a:t>User interface: view output or control system behavior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17" name="Picture 1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" y="1049338"/>
            <a:ext cx="6399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8419" name="Freeform 2"/>
          <p:cNvSpPr>
            <a:spLocks/>
          </p:cNvSpPr>
          <p:nvPr/>
        </p:nvSpPr>
        <p:spPr bwMode="auto">
          <a:xfrm>
            <a:off x="5554663" y="3381375"/>
            <a:ext cx="3324225" cy="1131888"/>
          </a:xfrm>
          <a:custGeom>
            <a:avLst/>
            <a:gdLst>
              <a:gd name="T0" fmla="*/ 2147483647 w 1198"/>
              <a:gd name="T1" fmla="*/ 2147483647 h 719"/>
              <a:gd name="T2" fmla="*/ 2147483647 w 1198"/>
              <a:gd name="T3" fmla="*/ 0 h 719"/>
              <a:gd name="T4" fmla="*/ 2147483647 w 1198"/>
              <a:gd name="T5" fmla="*/ 2147483647 h 719"/>
              <a:gd name="T6" fmla="*/ 2147483647 w 1198"/>
              <a:gd name="T7" fmla="*/ 2147483647 h 719"/>
              <a:gd name="T8" fmla="*/ 2147483647 w 1198"/>
              <a:gd name="T9" fmla="*/ 2147483647 h 719"/>
              <a:gd name="T10" fmla="*/ 2147483647 w 1198"/>
              <a:gd name="T11" fmla="*/ 2147483647 h 719"/>
              <a:gd name="T12" fmla="*/ 2147483647 w 1198"/>
              <a:gd name="T13" fmla="*/ 2147483647 h 719"/>
              <a:gd name="T14" fmla="*/ 2147483647 w 1198"/>
              <a:gd name="T15" fmla="*/ 2147483647 h 719"/>
              <a:gd name="T16" fmla="*/ 2147483647 w 1198"/>
              <a:gd name="T17" fmla="*/ 2147483647 h 719"/>
              <a:gd name="T18" fmla="*/ 2147483647 w 1198"/>
              <a:gd name="T19" fmla="*/ 2147483647 h 719"/>
              <a:gd name="T20" fmla="*/ 2147483647 w 1198"/>
              <a:gd name="T21" fmla="*/ 2147483647 h 719"/>
              <a:gd name="T22" fmla="*/ 2147483647 w 1198"/>
              <a:gd name="T23" fmla="*/ 2147483647 h 719"/>
              <a:gd name="T24" fmla="*/ 2147483647 w 1198"/>
              <a:gd name="T25" fmla="*/ 2147483647 h 719"/>
              <a:gd name="T26" fmla="*/ 2147483647 w 1198"/>
              <a:gd name="T27" fmla="*/ 2147483647 h 719"/>
              <a:gd name="T28" fmla="*/ 2147483647 w 1198"/>
              <a:gd name="T29" fmla="*/ 2147483647 h 719"/>
              <a:gd name="T30" fmla="*/ 2147483647 w 1198"/>
              <a:gd name="T31" fmla="*/ 2147483647 h 719"/>
              <a:gd name="T32" fmla="*/ 2147483647 w 1198"/>
              <a:gd name="T33" fmla="*/ 2147483647 h 719"/>
              <a:gd name="T34" fmla="*/ 2147483647 w 1198"/>
              <a:gd name="T35" fmla="*/ 2147483647 h 719"/>
              <a:gd name="T36" fmla="*/ 2147483647 w 1198"/>
              <a:gd name="T37" fmla="*/ 2147483647 h 719"/>
              <a:gd name="T38" fmla="*/ 2147483647 w 1198"/>
              <a:gd name="T39" fmla="*/ 2147483647 h 719"/>
              <a:gd name="T40" fmla="*/ 2147483647 w 1198"/>
              <a:gd name="T41" fmla="*/ 2147483647 h 719"/>
              <a:gd name="T42" fmla="*/ 2147483647 w 1198"/>
              <a:gd name="T43" fmla="*/ 2147483647 h 719"/>
              <a:gd name="T44" fmla="*/ 0 w 1198"/>
              <a:gd name="T45" fmla="*/ 2147483647 h 719"/>
              <a:gd name="T46" fmla="*/ 2147483647 w 1198"/>
              <a:gd name="T47" fmla="*/ 2147483647 h 719"/>
              <a:gd name="T48" fmla="*/ 2147483647 w 1198"/>
              <a:gd name="T49" fmla="*/ 2147483647 h 719"/>
              <a:gd name="T50" fmla="*/ 2147483647 w 1198"/>
              <a:gd name="T51" fmla="*/ 2147483647 h 719"/>
              <a:gd name="T52" fmla="*/ 2147483647 w 1198"/>
              <a:gd name="T53" fmla="*/ 2147483647 h 719"/>
              <a:gd name="T54" fmla="*/ 2147483647 w 1198"/>
              <a:gd name="T55" fmla="*/ 2147483647 h 719"/>
              <a:gd name="T56" fmla="*/ 2147483647 w 1198"/>
              <a:gd name="T57" fmla="*/ 2147483647 h 719"/>
              <a:gd name="T58" fmla="*/ 2147483647 w 1198"/>
              <a:gd name="T59" fmla="*/ 2147483647 h 719"/>
              <a:gd name="T60" fmla="*/ 2147483647 w 1198"/>
              <a:gd name="T61" fmla="*/ 2147483647 h 719"/>
              <a:gd name="T62" fmla="*/ 2147483647 w 1198"/>
              <a:gd name="T63" fmla="*/ 2147483647 h 719"/>
              <a:gd name="T64" fmla="*/ 2147483647 w 1198"/>
              <a:gd name="T65" fmla="*/ 2147483647 h 719"/>
              <a:gd name="T66" fmla="*/ 2147483647 w 1198"/>
              <a:gd name="T67" fmla="*/ 2147483647 h 719"/>
              <a:gd name="T68" fmla="*/ 2147483647 w 1198"/>
              <a:gd name="T69" fmla="*/ 2147483647 h 719"/>
              <a:gd name="T70" fmla="*/ 2147483647 w 1198"/>
              <a:gd name="T71" fmla="*/ 2147483647 h 719"/>
              <a:gd name="T72" fmla="*/ 2147483647 w 1198"/>
              <a:gd name="T73" fmla="*/ 2147483647 h 719"/>
              <a:gd name="T74" fmla="*/ 2147483647 w 1198"/>
              <a:gd name="T75" fmla="*/ 2147483647 h 719"/>
              <a:gd name="T76" fmla="*/ 2147483647 w 1198"/>
              <a:gd name="T77" fmla="*/ 2147483647 h 719"/>
              <a:gd name="T78" fmla="*/ 2147483647 w 1198"/>
              <a:gd name="T79" fmla="*/ 2147483647 h 719"/>
              <a:gd name="T80" fmla="*/ 2147483647 w 1198"/>
              <a:gd name="T81" fmla="*/ 2147483647 h 719"/>
              <a:gd name="T82" fmla="*/ 2147483647 w 1198"/>
              <a:gd name="T83" fmla="*/ 2147483647 h 719"/>
              <a:gd name="T84" fmla="*/ 2147483647 w 1198"/>
              <a:gd name="T85" fmla="*/ 2147483647 h 719"/>
              <a:gd name="T86" fmla="*/ 2147483647 w 1198"/>
              <a:gd name="T87" fmla="*/ 2147483647 h 719"/>
              <a:gd name="T88" fmla="*/ 2147483647 w 1198"/>
              <a:gd name="T89" fmla="*/ 2147483647 h 719"/>
              <a:gd name="T90" fmla="*/ 2147483647 w 1198"/>
              <a:gd name="T91" fmla="*/ 2147483647 h 719"/>
              <a:gd name="T92" fmla="*/ 2147483647 w 1198"/>
              <a:gd name="T93" fmla="*/ 2147483647 h 719"/>
              <a:gd name="T94" fmla="*/ 2147483647 w 1198"/>
              <a:gd name="T95" fmla="*/ 2147483647 h 719"/>
              <a:gd name="T96" fmla="*/ 2147483647 w 1198"/>
              <a:gd name="T97" fmla="*/ 2147483647 h 719"/>
              <a:gd name="T98" fmla="*/ 2147483647 w 1198"/>
              <a:gd name="T99" fmla="*/ 2147483647 h 719"/>
              <a:gd name="T100" fmla="*/ 2147483647 w 1198"/>
              <a:gd name="T101" fmla="*/ 2147483647 h 719"/>
              <a:gd name="T102" fmla="*/ 2147483647 w 1198"/>
              <a:gd name="T103" fmla="*/ 2147483647 h 719"/>
              <a:gd name="T104" fmla="*/ 2147483647 w 1198"/>
              <a:gd name="T105" fmla="*/ 2147483647 h 719"/>
              <a:gd name="T106" fmla="*/ 2147483647 w 1198"/>
              <a:gd name="T107" fmla="*/ 2147483647 h 719"/>
              <a:gd name="T108" fmla="*/ 2147483647 w 1198"/>
              <a:gd name="T109" fmla="*/ 2147483647 h 719"/>
              <a:gd name="T110" fmla="*/ 2147483647 w 1198"/>
              <a:gd name="T111" fmla="*/ 2147483647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gradFill rotWithShape="1">
            <a:gsLst>
              <a:gs pos="0">
                <a:srgbClr val="CC99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420" name="Freeform 4"/>
          <p:cNvSpPr>
            <a:spLocks/>
          </p:cNvSpPr>
          <p:nvPr/>
        </p:nvSpPr>
        <p:spPr bwMode="auto">
          <a:xfrm>
            <a:off x="3336925" y="4246563"/>
            <a:ext cx="2092325" cy="1847850"/>
          </a:xfrm>
          <a:custGeom>
            <a:avLst/>
            <a:gdLst>
              <a:gd name="T0" fmla="*/ 1141628 w 10000"/>
              <a:gd name="T1" fmla="*/ 0 h 9947"/>
              <a:gd name="T2" fmla="*/ 1229300 w 10000"/>
              <a:gd name="T3" fmla="*/ 25820 h 9947"/>
              <a:gd name="T4" fmla="*/ 1301698 w 10000"/>
              <a:gd name="T5" fmla="*/ 74303 h 9947"/>
              <a:gd name="T6" fmla="*/ 1376398 w 10000"/>
              <a:gd name="T7" fmla="*/ 98637 h 9947"/>
              <a:gd name="T8" fmla="*/ 1487715 w 10000"/>
              <a:gd name="T9" fmla="*/ 160680 h 9947"/>
              <a:gd name="T10" fmla="*/ 1562624 w 10000"/>
              <a:gd name="T11" fmla="*/ 234983 h 9947"/>
              <a:gd name="T12" fmla="*/ 1635859 w 10000"/>
              <a:gd name="T13" fmla="*/ 260617 h 9947"/>
              <a:gd name="T14" fmla="*/ 1746548 w 10000"/>
              <a:gd name="T15" fmla="*/ 346251 h 9947"/>
              <a:gd name="T16" fmla="*/ 1771866 w 10000"/>
              <a:gd name="T17" fmla="*/ 382659 h 9947"/>
              <a:gd name="T18" fmla="*/ 1846566 w 10000"/>
              <a:gd name="T19" fmla="*/ 433371 h 9947"/>
              <a:gd name="T20" fmla="*/ 1908502 w 10000"/>
              <a:gd name="T21" fmla="*/ 581234 h 9947"/>
              <a:gd name="T22" fmla="*/ 1957883 w 10000"/>
              <a:gd name="T23" fmla="*/ 655722 h 9947"/>
              <a:gd name="T24" fmla="*/ 2019610 w 10000"/>
              <a:gd name="T25" fmla="*/ 766991 h 9947"/>
              <a:gd name="T26" fmla="*/ 2030281 w 10000"/>
              <a:gd name="T27" fmla="*/ 803399 h 9947"/>
              <a:gd name="T28" fmla="*/ 2056227 w 10000"/>
              <a:gd name="T29" fmla="*/ 839807 h 9947"/>
              <a:gd name="T30" fmla="*/ 2092426 w 10000"/>
              <a:gd name="T31" fmla="*/ 989156 h 9947"/>
              <a:gd name="T32" fmla="*/ 2081336 w 10000"/>
              <a:gd name="T33" fmla="*/ 1446304 h 9947"/>
              <a:gd name="T34" fmla="*/ 1554045 w 10000"/>
              <a:gd name="T35" fmla="*/ 1835651 h 9947"/>
              <a:gd name="T36" fmla="*/ 595923 w 10000"/>
              <a:gd name="T37" fmla="*/ 1757447 h 9947"/>
              <a:gd name="T38" fmla="*/ 151910 w 10000"/>
              <a:gd name="T39" fmla="*/ 1492558 h 9947"/>
              <a:gd name="T40" fmla="*/ 66958 w 10000"/>
              <a:gd name="T41" fmla="*/ 819374 h 9947"/>
              <a:gd name="T42" fmla="*/ 170114 w 10000"/>
              <a:gd name="T43" fmla="*/ 462721 h 9947"/>
              <a:gd name="T44" fmla="*/ 462217 w 10000"/>
              <a:gd name="T45" fmla="*/ 234983 h 9947"/>
              <a:gd name="T46" fmla="*/ 684642 w 10000"/>
              <a:gd name="T47" fmla="*/ 147863 h 9947"/>
              <a:gd name="T48" fmla="*/ 759132 w 10000"/>
              <a:gd name="T49" fmla="*/ 111268 h 9947"/>
              <a:gd name="T50" fmla="*/ 981557 w 10000"/>
              <a:gd name="T51" fmla="*/ 49226 h 9947"/>
              <a:gd name="T52" fmla="*/ 1141628 w 10000"/>
              <a:gd name="T53" fmla="*/ 0 h 994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0000" h="9947">
                <a:moveTo>
                  <a:pt x="5456" y="0"/>
                </a:moveTo>
                <a:cubicBezTo>
                  <a:pt x="5509" y="17"/>
                  <a:pt x="5804" y="93"/>
                  <a:pt x="5875" y="139"/>
                </a:cubicBezTo>
                <a:cubicBezTo>
                  <a:pt x="5994" y="213"/>
                  <a:pt x="6085" y="350"/>
                  <a:pt x="6221" y="400"/>
                </a:cubicBezTo>
                <a:lnTo>
                  <a:pt x="6578" y="531"/>
                </a:lnTo>
                <a:cubicBezTo>
                  <a:pt x="6749" y="666"/>
                  <a:pt x="6957" y="710"/>
                  <a:pt x="7110" y="865"/>
                </a:cubicBezTo>
                <a:cubicBezTo>
                  <a:pt x="7237" y="991"/>
                  <a:pt x="7344" y="1129"/>
                  <a:pt x="7468" y="1265"/>
                </a:cubicBezTo>
                <a:cubicBezTo>
                  <a:pt x="7551" y="1359"/>
                  <a:pt x="7701" y="1359"/>
                  <a:pt x="7818" y="1403"/>
                </a:cubicBezTo>
                <a:cubicBezTo>
                  <a:pt x="8021" y="1478"/>
                  <a:pt x="8174" y="1726"/>
                  <a:pt x="8347" y="1864"/>
                </a:cubicBezTo>
                <a:cubicBezTo>
                  <a:pt x="8384" y="1931"/>
                  <a:pt x="8413" y="2008"/>
                  <a:pt x="8468" y="2060"/>
                </a:cubicBezTo>
                <a:cubicBezTo>
                  <a:pt x="8574" y="2163"/>
                  <a:pt x="8825" y="2333"/>
                  <a:pt x="8825" y="2333"/>
                </a:cubicBezTo>
                <a:cubicBezTo>
                  <a:pt x="8906" y="2606"/>
                  <a:pt x="8997" y="2879"/>
                  <a:pt x="9121" y="3129"/>
                </a:cubicBezTo>
                <a:cubicBezTo>
                  <a:pt x="9188" y="3264"/>
                  <a:pt x="9309" y="3375"/>
                  <a:pt x="9357" y="3530"/>
                </a:cubicBezTo>
                <a:cubicBezTo>
                  <a:pt x="9425" y="3743"/>
                  <a:pt x="9652" y="4129"/>
                  <a:pt x="9652" y="4129"/>
                </a:cubicBezTo>
                <a:cubicBezTo>
                  <a:pt x="9667" y="4196"/>
                  <a:pt x="9675" y="4265"/>
                  <a:pt x="9703" y="4325"/>
                </a:cubicBezTo>
                <a:cubicBezTo>
                  <a:pt x="9737" y="4392"/>
                  <a:pt x="9802" y="4443"/>
                  <a:pt x="9827" y="4521"/>
                </a:cubicBezTo>
                <a:cubicBezTo>
                  <a:pt x="9910" y="4761"/>
                  <a:pt x="9934" y="5068"/>
                  <a:pt x="10000" y="5325"/>
                </a:cubicBezTo>
                <a:cubicBezTo>
                  <a:pt x="9988" y="6145"/>
                  <a:pt x="9981" y="6963"/>
                  <a:pt x="9947" y="7786"/>
                </a:cubicBezTo>
                <a:cubicBezTo>
                  <a:pt x="9700" y="9068"/>
                  <a:pt x="8610" y="9603"/>
                  <a:pt x="7427" y="9882"/>
                </a:cubicBezTo>
                <a:cubicBezTo>
                  <a:pt x="6244" y="10161"/>
                  <a:pt x="3605" y="9461"/>
                  <a:pt x="2848" y="9461"/>
                </a:cubicBezTo>
                <a:cubicBezTo>
                  <a:pt x="2091" y="9461"/>
                  <a:pt x="1754" y="9354"/>
                  <a:pt x="726" y="8035"/>
                </a:cubicBezTo>
                <a:cubicBezTo>
                  <a:pt x="-302" y="6716"/>
                  <a:pt x="-43" y="5310"/>
                  <a:pt x="320" y="4411"/>
                </a:cubicBezTo>
                <a:cubicBezTo>
                  <a:pt x="685" y="3512"/>
                  <a:pt x="302" y="2835"/>
                  <a:pt x="813" y="2491"/>
                </a:cubicBezTo>
                <a:cubicBezTo>
                  <a:pt x="1325" y="2147"/>
                  <a:pt x="1798" y="1547"/>
                  <a:pt x="2209" y="1265"/>
                </a:cubicBezTo>
                <a:cubicBezTo>
                  <a:pt x="2618" y="983"/>
                  <a:pt x="2908" y="939"/>
                  <a:pt x="3272" y="796"/>
                </a:cubicBezTo>
                <a:cubicBezTo>
                  <a:pt x="3506" y="685"/>
                  <a:pt x="3390" y="687"/>
                  <a:pt x="3628" y="599"/>
                </a:cubicBezTo>
                <a:cubicBezTo>
                  <a:pt x="3971" y="487"/>
                  <a:pt x="4347" y="334"/>
                  <a:pt x="4691" y="265"/>
                </a:cubicBezTo>
                <a:cubicBezTo>
                  <a:pt x="4993" y="205"/>
                  <a:pt x="5206" y="197"/>
                  <a:pt x="5456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99"/>
          <p:cNvGrpSpPr>
            <a:grpSpLocks/>
          </p:cNvGrpSpPr>
          <p:nvPr/>
        </p:nvGrpSpPr>
        <p:grpSpPr bwMode="auto">
          <a:xfrm>
            <a:off x="4273550" y="3108325"/>
            <a:ext cx="261938" cy="866775"/>
            <a:chOff x="2550" y="2912"/>
            <a:chExt cx="278" cy="690"/>
          </a:xfrm>
        </p:grpSpPr>
        <p:sp>
          <p:nvSpPr>
            <p:cNvPr id="188620" name="Freeform 200"/>
            <p:cNvSpPr>
              <a:spLocks/>
            </p:cNvSpPr>
            <p:nvPr/>
          </p:nvSpPr>
          <p:spPr bwMode="auto">
            <a:xfrm>
              <a:off x="2578" y="2963"/>
              <a:ext cx="138" cy="638"/>
            </a:xfrm>
            <a:custGeom>
              <a:avLst/>
              <a:gdLst>
                <a:gd name="T0" fmla="*/ 0 w 138"/>
                <a:gd name="T1" fmla="*/ 485 h 638"/>
                <a:gd name="T2" fmla="*/ 138 w 138"/>
                <a:gd name="T3" fmla="*/ 638 h 638"/>
                <a:gd name="T4" fmla="*/ 138 w 138"/>
                <a:gd name="T5" fmla="*/ 77 h 638"/>
                <a:gd name="T6" fmla="*/ 116 w 138"/>
                <a:gd name="T7" fmla="*/ 49 h 638"/>
                <a:gd name="T8" fmla="*/ 0 w 138"/>
                <a:gd name="T9" fmla="*/ 0 h 638"/>
                <a:gd name="T10" fmla="*/ 0 w 138"/>
                <a:gd name="T11" fmla="*/ 485 h 6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638"/>
                <a:gd name="T20" fmla="*/ 138 w 138"/>
                <a:gd name="T21" fmla="*/ 638 h 6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638">
                  <a:moveTo>
                    <a:pt x="0" y="485"/>
                  </a:moveTo>
                  <a:lnTo>
                    <a:pt x="138" y="638"/>
                  </a:lnTo>
                  <a:lnTo>
                    <a:pt x="138" y="77"/>
                  </a:lnTo>
                  <a:lnTo>
                    <a:pt x="116" y="49"/>
                  </a:lnTo>
                  <a:lnTo>
                    <a:pt x="0" y="0"/>
                  </a:lnTo>
                  <a:lnTo>
                    <a:pt x="0" y="485"/>
                  </a:lnTo>
                  <a:close/>
                </a:path>
              </a:pathLst>
            </a:custGeom>
            <a:solidFill>
              <a:srgbClr val="6060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21" name="Rectangle 201"/>
            <p:cNvSpPr>
              <a:spLocks noChangeArrowheads="1"/>
            </p:cNvSpPr>
            <p:nvPr/>
          </p:nvSpPr>
          <p:spPr bwMode="auto">
            <a:xfrm>
              <a:off x="2716" y="3035"/>
              <a:ext cx="84" cy="567"/>
            </a:xfrm>
            <a:prstGeom prst="rect">
              <a:avLst/>
            </a:prstGeom>
            <a:solidFill>
              <a:srgbClr val="E0E0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22" name="Freeform 202"/>
            <p:cNvSpPr>
              <a:spLocks/>
            </p:cNvSpPr>
            <p:nvPr/>
          </p:nvSpPr>
          <p:spPr bwMode="auto">
            <a:xfrm>
              <a:off x="2713" y="3035"/>
              <a:ext cx="86" cy="64"/>
            </a:xfrm>
            <a:custGeom>
              <a:avLst/>
              <a:gdLst>
                <a:gd name="T0" fmla="*/ 0 w 86"/>
                <a:gd name="T1" fmla="*/ 0 h 64"/>
                <a:gd name="T2" fmla="*/ 86 w 86"/>
                <a:gd name="T3" fmla="*/ 0 h 64"/>
                <a:gd name="T4" fmla="*/ 86 w 86"/>
                <a:gd name="T5" fmla="*/ 64 h 64"/>
                <a:gd name="T6" fmla="*/ 0 w 86"/>
                <a:gd name="T7" fmla="*/ 30 h 64"/>
                <a:gd name="T8" fmla="*/ 0 w 8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64"/>
                <a:gd name="T17" fmla="*/ 86 w 8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64">
                  <a:moveTo>
                    <a:pt x="0" y="0"/>
                  </a:moveTo>
                  <a:lnTo>
                    <a:pt x="86" y="0"/>
                  </a:lnTo>
                  <a:lnTo>
                    <a:pt x="86" y="64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23" name="Rectangle 203"/>
            <p:cNvSpPr>
              <a:spLocks noChangeArrowheads="1"/>
            </p:cNvSpPr>
            <p:nvPr/>
          </p:nvSpPr>
          <p:spPr bwMode="auto">
            <a:xfrm>
              <a:off x="2716" y="3118"/>
              <a:ext cx="41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24" name="Rectangle 204"/>
            <p:cNvSpPr>
              <a:spLocks noChangeArrowheads="1"/>
            </p:cNvSpPr>
            <p:nvPr/>
          </p:nvSpPr>
          <p:spPr bwMode="auto">
            <a:xfrm>
              <a:off x="2759" y="3117"/>
              <a:ext cx="43" cy="34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25" name="Rectangle 205"/>
            <p:cNvSpPr>
              <a:spLocks noChangeArrowheads="1"/>
            </p:cNvSpPr>
            <p:nvPr/>
          </p:nvSpPr>
          <p:spPr bwMode="auto">
            <a:xfrm>
              <a:off x="2737" y="3080"/>
              <a:ext cx="43" cy="32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26" name="Rectangle 206"/>
            <p:cNvSpPr>
              <a:spLocks noChangeArrowheads="1"/>
            </p:cNvSpPr>
            <p:nvPr/>
          </p:nvSpPr>
          <p:spPr bwMode="auto">
            <a:xfrm>
              <a:off x="2781" y="3080"/>
              <a:ext cx="21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27" name="Rectangle 207"/>
            <p:cNvSpPr>
              <a:spLocks noChangeArrowheads="1"/>
            </p:cNvSpPr>
            <p:nvPr/>
          </p:nvSpPr>
          <p:spPr bwMode="auto">
            <a:xfrm>
              <a:off x="2712" y="3080"/>
              <a:ext cx="2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28" name="Rectangle 208"/>
            <p:cNvSpPr>
              <a:spLocks noChangeArrowheads="1"/>
            </p:cNvSpPr>
            <p:nvPr/>
          </p:nvSpPr>
          <p:spPr bwMode="auto">
            <a:xfrm>
              <a:off x="2715" y="3041"/>
              <a:ext cx="43" cy="34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29" name="Rectangle 209"/>
            <p:cNvSpPr>
              <a:spLocks noChangeArrowheads="1"/>
            </p:cNvSpPr>
            <p:nvPr/>
          </p:nvSpPr>
          <p:spPr bwMode="auto">
            <a:xfrm>
              <a:off x="2760" y="3042"/>
              <a:ext cx="43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30" name="Rectangle 210"/>
            <p:cNvSpPr>
              <a:spLocks noChangeArrowheads="1"/>
            </p:cNvSpPr>
            <p:nvPr/>
          </p:nvSpPr>
          <p:spPr bwMode="auto">
            <a:xfrm>
              <a:off x="2715" y="3193"/>
              <a:ext cx="40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31" name="Rectangle 211"/>
            <p:cNvSpPr>
              <a:spLocks noChangeArrowheads="1"/>
            </p:cNvSpPr>
            <p:nvPr/>
          </p:nvSpPr>
          <p:spPr bwMode="auto">
            <a:xfrm>
              <a:off x="2759" y="3193"/>
              <a:ext cx="4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32" name="Rectangle 212"/>
            <p:cNvSpPr>
              <a:spLocks noChangeArrowheads="1"/>
            </p:cNvSpPr>
            <p:nvPr/>
          </p:nvSpPr>
          <p:spPr bwMode="auto">
            <a:xfrm>
              <a:off x="2780" y="3155"/>
              <a:ext cx="2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33" name="Rectangle 213"/>
            <p:cNvSpPr>
              <a:spLocks noChangeArrowheads="1"/>
            </p:cNvSpPr>
            <p:nvPr/>
          </p:nvSpPr>
          <p:spPr bwMode="auto">
            <a:xfrm>
              <a:off x="2716" y="3155"/>
              <a:ext cx="17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34" name="Rectangle 214"/>
            <p:cNvSpPr>
              <a:spLocks noChangeArrowheads="1"/>
            </p:cNvSpPr>
            <p:nvPr/>
          </p:nvSpPr>
          <p:spPr bwMode="auto">
            <a:xfrm>
              <a:off x="2715" y="3266"/>
              <a:ext cx="40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35" name="Rectangle 215"/>
            <p:cNvSpPr>
              <a:spLocks noChangeArrowheads="1"/>
            </p:cNvSpPr>
            <p:nvPr/>
          </p:nvSpPr>
          <p:spPr bwMode="auto">
            <a:xfrm>
              <a:off x="2759" y="3266"/>
              <a:ext cx="4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36" name="Rectangle 216"/>
            <p:cNvSpPr>
              <a:spLocks noChangeArrowheads="1"/>
            </p:cNvSpPr>
            <p:nvPr/>
          </p:nvSpPr>
          <p:spPr bwMode="auto">
            <a:xfrm>
              <a:off x="2737" y="3229"/>
              <a:ext cx="4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37" name="Rectangle 217"/>
            <p:cNvSpPr>
              <a:spLocks noChangeArrowheads="1"/>
            </p:cNvSpPr>
            <p:nvPr/>
          </p:nvSpPr>
          <p:spPr bwMode="auto">
            <a:xfrm>
              <a:off x="2780" y="3229"/>
              <a:ext cx="22" cy="32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38" name="Rectangle 218"/>
            <p:cNvSpPr>
              <a:spLocks noChangeArrowheads="1"/>
            </p:cNvSpPr>
            <p:nvPr/>
          </p:nvSpPr>
          <p:spPr bwMode="auto">
            <a:xfrm>
              <a:off x="2715" y="3229"/>
              <a:ext cx="18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39" name="Rectangle 219"/>
            <p:cNvSpPr>
              <a:spLocks noChangeArrowheads="1"/>
            </p:cNvSpPr>
            <p:nvPr/>
          </p:nvSpPr>
          <p:spPr bwMode="auto">
            <a:xfrm>
              <a:off x="2715" y="3342"/>
              <a:ext cx="40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40" name="Rectangle 220"/>
            <p:cNvSpPr>
              <a:spLocks noChangeArrowheads="1"/>
            </p:cNvSpPr>
            <p:nvPr/>
          </p:nvSpPr>
          <p:spPr bwMode="auto">
            <a:xfrm>
              <a:off x="2759" y="3342"/>
              <a:ext cx="4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41" name="Rectangle 221"/>
            <p:cNvSpPr>
              <a:spLocks noChangeArrowheads="1"/>
            </p:cNvSpPr>
            <p:nvPr/>
          </p:nvSpPr>
          <p:spPr bwMode="auto">
            <a:xfrm>
              <a:off x="2736" y="3304"/>
              <a:ext cx="43" cy="33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42" name="Rectangle 222"/>
            <p:cNvSpPr>
              <a:spLocks noChangeArrowheads="1"/>
            </p:cNvSpPr>
            <p:nvPr/>
          </p:nvSpPr>
          <p:spPr bwMode="auto">
            <a:xfrm>
              <a:off x="2780" y="3304"/>
              <a:ext cx="21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43" name="Rectangle 223"/>
            <p:cNvSpPr>
              <a:spLocks noChangeArrowheads="1"/>
            </p:cNvSpPr>
            <p:nvPr/>
          </p:nvSpPr>
          <p:spPr bwMode="auto">
            <a:xfrm>
              <a:off x="2716" y="3304"/>
              <a:ext cx="17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44" name="Rectangle 224"/>
            <p:cNvSpPr>
              <a:spLocks noChangeArrowheads="1"/>
            </p:cNvSpPr>
            <p:nvPr/>
          </p:nvSpPr>
          <p:spPr bwMode="auto">
            <a:xfrm>
              <a:off x="2715" y="3417"/>
              <a:ext cx="4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45" name="Rectangle 225"/>
            <p:cNvSpPr>
              <a:spLocks noChangeArrowheads="1"/>
            </p:cNvSpPr>
            <p:nvPr/>
          </p:nvSpPr>
          <p:spPr bwMode="auto">
            <a:xfrm>
              <a:off x="2759" y="3416"/>
              <a:ext cx="43" cy="34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46" name="Rectangle 226"/>
            <p:cNvSpPr>
              <a:spLocks noChangeArrowheads="1"/>
            </p:cNvSpPr>
            <p:nvPr/>
          </p:nvSpPr>
          <p:spPr bwMode="auto">
            <a:xfrm>
              <a:off x="2737" y="3379"/>
              <a:ext cx="43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47" name="Rectangle 227"/>
            <p:cNvSpPr>
              <a:spLocks noChangeArrowheads="1"/>
            </p:cNvSpPr>
            <p:nvPr/>
          </p:nvSpPr>
          <p:spPr bwMode="auto">
            <a:xfrm>
              <a:off x="2781" y="3379"/>
              <a:ext cx="21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48" name="Rectangle 228"/>
            <p:cNvSpPr>
              <a:spLocks noChangeArrowheads="1"/>
            </p:cNvSpPr>
            <p:nvPr/>
          </p:nvSpPr>
          <p:spPr bwMode="auto">
            <a:xfrm>
              <a:off x="2715" y="3492"/>
              <a:ext cx="40" cy="33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49" name="Rectangle 229"/>
            <p:cNvSpPr>
              <a:spLocks noChangeArrowheads="1"/>
            </p:cNvSpPr>
            <p:nvPr/>
          </p:nvSpPr>
          <p:spPr bwMode="auto">
            <a:xfrm>
              <a:off x="2759" y="3492"/>
              <a:ext cx="4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50" name="Rectangle 230"/>
            <p:cNvSpPr>
              <a:spLocks noChangeArrowheads="1"/>
            </p:cNvSpPr>
            <p:nvPr/>
          </p:nvSpPr>
          <p:spPr bwMode="auto">
            <a:xfrm>
              <a:off x="2737" y="3455"/>
              <a:ext cx="42" cy="31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51" name="Rectangle 231"/>
            <p:cNvSpPr>
              <a:spLocks noChangeArrowheads="1"/>
            </p:cNvSpPr>
            <p:nvPr/>
          </p:nvSpPr>
          <p:spPr bwMode="auto">
            <a:xfrm>
              <a:off x="2780" y="3453"/>
              <a:ext cx="22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52" name="Rectangle 232"/>
            <p:cNvSpPr>
              <a:spLocks noChangeArrowheads="1"/>
            </p:cNvSpPr>
            <p:nvPr/>
          </p:nvSpPr>
          <p:spPr bwMode="auto">
            <a:xfrm>
              <a:off x="2716" y="3453"/>
              <a:ext cx="17" cy="33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53" name="Rectangle 233"/>
            <p:cNvSpPr>
              <a:spLocks noChangeArrowheads="1"/>
            </p:cNvSpPr>
            <p:nvPr/>
          </p:nvSpPr>
          <p:spPr bwMode="auto">
            <a:xfrm>
              <a:off x="2715" y="3566"/>
              <a:ext cx="40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54" name="Rectangle 234"/>
            <p:cNvSpPr>
              <a:spLocks noChangeArrowheads="1"/>
            </p:cNvSpPr>
            <p:nvPr/>
          </p:nvSpPr>
          <p:spPr bwMode="auto">
            <a:xfrm>
              <a:off x="2759" y="3566"/>
              <a:ext cx="42" cy="32"/>
            </a:xfrm>
            <a:prstGeom prst="rect">
              <a:avLst/>
            </a:prstGeom>
            <a:solidFill>
              <a:srgbClr val="4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55" name="Rectangle 235"/>
            <p:cNvSpPr>
              <a:spLocks noChangeArrowheads="1"/>
            </p:cNvSpPr>
            <p:nvPr/>
          </p:nvSpPr>
          <p:spPr bwMode="auto">
            <a:xfrm>
              <a:off x="2737" y="3528"/>
              <a:ext cx="42" cy="32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56" name="Rectangle 236"/>
            <p:cNvSpPr>
              <a:spLocks noChangeArrowheads="1"/>
            </p:cNvSpPr>
            <p:nvPr/>
          </p:nvSpPr>
          <p:spPr bwMode="auto">
            <a:xfrm>
              <a:off x="2780" y="3528"/>
              <a:ext cx="22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57" name="Rectangle 237"/>
            <p:cNvSpPr>
              <a:spLocks noChangeArrowheads="1"/>
            </p:cNvSpPr>
            <p:nvPr/>
          </p:nvSpPr>
          <p:spPr bwMode="auto">
            <a:xfrm>
              <a:off x="2715" y="3528"/>
              <a:ext cx="18" cy="32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58" name="Freeform 238"/>
            <p:cNvSpPr>
              <a:spLocks/>
            </p:cNvSpPr>
            <p:nvPr/>
          </p:nvSpPr>
          <p:spPr bwMode="auto">
            <a:xfrm>
              <a:off x="2704" y="3555"/>
              <a:ext cx="12" cy="41"/>
            </a:xfrm>
            <a:custGeom>
              <a:avLst/>
              <a:gdLst>
                <a:gd name="T0" fmla="*/ 12 w 12"/>
                <a:gd name="T1" fmla="*/ 11 h 41"/>
                <a:gd name="T2" fmla="*/ 12 w 12"/>
                <a:gd name="T3" fmla="*/ 41 h 41"/>
                <a:gd name="T4" fmla="*/ 0 w 12"/>
                <a:gd name="T5" fmla="*/ 29 h 41"/>
                <a:gd name="T6" fmla="*/ 0 w 12"/>
                <a:gd name="T7" fmla="*/ 0 h 41"/>
                <a:gd name="T8" fmla="*/ 12 w 12"/>
                <a:gd name="T9" fmla="*/ 11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1"/>
                  </a:moveTo>
                  <a:lnTo>
                    <a:pt x="12" y="4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2" y="1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59" name="Freeform 239"/>
            <p:cNvSpPr>
              <a:spLocks/>
            </p:cNvSpPr>
            <p:nvPr/>
          </p:nvSpPr>
          <p:spPr bwMode="auto">
            <a:xfrm>
              <a:off x="2667" y="3513"/>
              <a:ext cx="35" cy="70"/>
            </a:xfrm>
            <a:custGeom>
              <a:avLst/>
              <a:gdLst>
                <a:gd name="T0" fmla="*/ 35 w 35"/>
                <a:gd name="T1" fmla="*/ 40 h 70"/>
                <a:gd name="T2" fmla="*/ 35 w 35"/>
                <a:gd name="T3" fmla="*/ 70 h 70"/>
                <a:gd name="T4" fmla="*/ 0 w 35"/>
                <a:gd name="T5" fmla="*/ 30 h 70"/>
                <a:gd name="T6" fmla="*/ 0 w 35"/>
                <a:gd name="T7" fmla="*/ 0 h 70"/>
                <a:gd name="T8" fmla="*/ 35 w 35"/>
                <a:gd name="T9" fmla="*/ 40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70"/>
                <a:gd name="T17" fmla="*/ 35 w 35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70">
                  <a:moveTo>
                    <a:pt x="35" y="40"/>
                  </a:moveTo>
                  <a:lnTo>
                    <a:pt x="35" y="7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60" name="Freeform 240"/>
            <p:cNvSpPr>
              <a:spLocks/>
            </p:cNvSpPr>
            <p:nvPr/>
          </p:nvSpPr>
          <p:spPr bwMode="auto">
            <a:xfrm>
              <a:off x="2631" y="3474"/>
              <a:ext cx="35" cy="67"/>
            </a:xfrm>
            <a:custGeom>
              <a:avLst/>
              <a:gdLst>
                <a:gd name="T0" fmla="*/ 35 w 35"/>
                <a:gd name="T1" fmla="*/ 39 h 67"/>
                <a:gd name="T2" fmla="*/ 35 w 35"/>
                <a:gd name="T3" fmla="*/ 67 h 67"/>
                <a:gd name="T4" fmla="*/ 0 w 35"/>
                <a:gd name="T5" fmla="*/ 28 h 67"/>
                <a:gd name="T6" fmla="*/ 0 w 35"/>
                <a:gd name="T7" fmla="*/ 0 h 67"/>
                <a:gd name="T8" fmla="*/ 35 w 35"/>
                <a:gd name="T9" fmla="*/ 39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7"/>
                <a:gd name="T17" fmla="*/ 35 w 35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7">
                  <a:moveTo>
                    <a:pt x="35" y="39"/>
                  </a:moveTo>
                  <a:lnTo>
                    <a:pt x="35" y="67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61" name="Freeform 241"/>
            <p:cNvSpPr>
              <a:spLocks/>
            </p:cNvSpPr>
            <p:nvPr/>
          </p:nvSpPr>
          <p:spPr bwMode="auto">
            <a:xfrm>
              <a:off x="2594" y="3435"/>
              <a:ext cx="34" cy="65"/>
            </a:xfrm>
            <a:custGeom>
              <a:avLst/>
              <a:gdLst>
                <a:gd name="T0" fmla="*/ 34 w 34"/>
                <a:gd name="T1" fmla="*/ 37 h 65"/>
                <a:gd name="T2" fmla="*/ 34 w 34"/>
                <a:gd name="T3" fmla="*/ 65 h 65"/>
                <a:gd name="T4" fmla="*/ 0 w 34"/>
                <a:gd name="T5" fmla="*/ 28 h 65"/>
                <a:gd name="T6" fmla="*/ 0 w 34"/>
                <a:gd name="T7" fmla="*/ 0 h 65"/>
                <a:gd name="T8" fmla="*/ 34 w 34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5"/>
                <a:gd name="T17" fmla="*/ 34 w 34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5">
                  <a:moveTo>
                    <a:pt x="34" y="37"/>
                  </a:moveTo>
                  <a:lnTo>
                    <a:pt x="34" y="65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7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62" name="Freeform 242"/>
            <p:cNvSpPr>
              <a:spLocks/>
            </p:cNvSpPr>
            <p:nvPr/>
          </p:nvSpPr>
          <p:spPr bwMode="auto">
            <a:xfrm>
              <a:off x="2575" y="3414"/>
              <a:ext cx="17" cy="46"/>
            </a:xfrm>
            <a:custGeom>
              <a:avLst/>
              <a:gdLst>
                <a:gd name="T0" fmla="*/ 17 w 17"/>
                <a:gd name="T1" fmla="*/ 18 h 46"/>
                <a:gd name="T2" fmla="*/ 17 w 17"/>
                <a:gd name="T3" fmla="*/ 46 h 46"/>
                <a:gd name="T4" fmla="*/ 0 w 17"/>
                <a:gd name="T5" fmla="*/ 27 h 46"/>
                <a:gd name="T6" fmla="*/ 0 w 17"/>
                <a:gd name="T7" fmla="*/ 0 h 46"/>
                <a:gd name="T8" fmla="*/ 17 w 17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6"/>
                <a:gd name="T17" fmla="*/ 17 w 1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6">
                  <a:moveTo>
                    <a:pt x="17" y="18"/>
                  </a:moveTo>
                  <a:lnTo>
                    <a:pt x="17" y="46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63" name="Freeform 243"/>
            <p:cNvSpPr>
              <a:spLocks/>
            </p:cNvSpPr>
            <p:nvPr/>
          </p:nvSpPr>
          <p:spPr bwMode="auto">
            <a:xfrm>
              <a:off x="2704" y="3036"/>
              <a:ext cx="12" cy="36"/>
            </a:xfrm>
            <a:custGeom>
              <a:avLst/>
              <a:gdLst>
                <a:gd name="T0" fmla="*/ 12 w 12"/>
                <a:gd name="T1" fmla="*/ 5 h 36"/>
                <a:gd name="T2" fmla="*/ 12 w 12"/>
                <a:gd name="T3" fmla="*/ 36 h 36"/>
                <a:gd name="T4" fmla="*/ 0 w 12"/>
                <a:gd name="T5" fmla="*/ 31 h 36"/>
                <a:gd name="T6" fmla="*/ 0 w 12"/>
                <a:gd name="T7" fmla="*/ 0 h 36"/>
                <a:gd name="T8" fmla="*/ 12 w 12"/>
                <a:gd name="T9" fmla="*/ 5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6"/>
                <a:gd name="T17" fmla="*/ 12 w 1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6">
                  <a:moveTo>
                    <a:pt x="12" y="5"/>
                  </a:moveTo>
                  <a:lnTo>
                    <a:pt x="12" y="36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64" name="Freeform 244"/>
            <p:cNvSpPr>
              <a:spLocks/>
            </p:cNvSpPr>
            <p:nvPr/>
          </p:nvSpPr>
          <p:spPr bwMode="auto">
            <a:xfrm>
              <a:off x="2667" y="3016"/>
              <a:ext cx="35" cy="49"/>
            </a:xfrm>
            <a:custGeom>
              <a:avLst/>
              <a:gdLst>
                <a:gd name="T0" fmla="*/ 35 w 35"/>
                <a:gd name="T1" fmla="*/ 19 h 49"/>
                <a:gd name="T2" fmla="*/ 35 w 35"/>
                <a:gd name="T3" fmla="*/ 49 h 49"/>
                <a:gd name="T4" fmla="*/ 0 w 35"/>
                <a:gd name="T5" fmla="*/ 30 h 49"/>
                <a:gd name="T6" fmla="*/ 0 w 35"/>
                <a:gd name="T7" fmla="*/ 0 h 49"/>
                <a:gd name="T8" fmla="*/ 35 w 35"/>
                <a:gd name="T9" fmla="*/ 19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9"/>
                <a:gd name="T17" fmla="*/ 35 w 35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9">
                  <a:moveTo>
                    <a:pt x="35" y="19"/>
                  </a:moveTo>
                  <a:lnTo>
                    <a:pt x="35" y="4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19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65" name="Freeform 245"/>
            <p:cNvSpPr>
              <a:spLocks/>
            </p:cNvSpPr>
            <p:nvPr/>
          </p:nvSpPr>
          <p:spPr bwMode="auto">
            <a:xfrm>
              <a:off x="2631" y="2997"/>
              <a:ext cx="35" cy="46"/>
            </a:xfrm>
            <a:custGeom>
              <a:avLst/>
              <a:gdLst>
                <a:gd name="T0" fmla="*/ 35 w 35"/>
                <a:gd name="T1" fmla="*/ 18 h 46"/>
                <a:gd name="T2" fmla="*/ 35 w 35"/>
                <a:gd name="T3" fmla="*/ 46 h 46"/>
                <a:gd name="T4" fmla="*/ 0 w 35"/>
                <a:gd name="T5" fmla="*/ 28 h 46"/>
                <a:gd name="T6" fmla="*/ 0 w 35"/>
                <a:gd name="T7" fmla="*/ 0 h 46"/>
                <a:gd name="T8" fmla="*/ 35 w 35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6"/>
                <a:gd name="T17" fmla="*/ 35 w 3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6">
                  <a:moveTo>
                    <a:pt x="35" y="18"/>
                  </a:moveTo>
                  <a:lnTo>
                    <a:pt x="35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66" name="Freeform 246"/>
            <p:cNvSpPr>
              <a:spLocks/>
            </p:cNvSpPr>
            <p:nvPr/>
          </p:nvSpPr>
          <p:spPr bwMode="auto">
            <a:xfrm>
              <a:off x="2594" y="2977"/>
              <a:ext cx="34" cy="46"/>
            </a:xfrm>
            <a:custGeom>
              <a:avLst/>
              <a:gdLst>
                <a:gd name="T0" fmla="*/ 34 w 34"/>
                <a:gd name="T1" fmla="*/ 18 h 46"/>
                <a:gd name="T2" fmla="*/ 34 w 34"/>
                <a:gd name="T3" fmla="*/ 46 h 46"/>
                <a:gd name="T4" fmla="*/ 0 w 34"/>
                <a:gd name="T5" fmla="*/ 28 h 46"/>
                <a:gd name="T6" fmla="*/ 0 w 34"/>
                <a:gd name="T7" fmla="*/ 0 h 46"/>
                <a:gd name="T8" fmla="*/ 34 w 34"/>
                <a:gd name="T9" fmla="*/ 18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6"/>
                <a:gd name="T17" fmla="*/ 34 w 3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6">
                  <a:moveTo>
                    <a:pt x="34" y="18"/>
                  </a:moveTo>
                  <a:lnTo>
                    <a:pt x="34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67" name="Freeform 247"/>
            <p:cNvSpPr>
              <a:spLocks/>
            </p:cNvSpPr>
            <p:nvPr/>
          </p:nvSpPr>
          <p:spPr bwMode="auto">
            <a:xfrm>
              <a:off x="2575" y="2966"/>
              <a:ext cx="17" cy="36"/>
            </a:xfrm>
            <a:custGeom>
              <a:avLst/>
              <a:gdLst>
                <a:gd name="T0" fmla="*/ 17 w 17"/>
                <a:gd name="T1" fmla="*/ 10 h 36"/>
                <a:gd name="T2" fmla="*/ 17 w 17"/>
                <a:gd name="T3" fmla="*/ 36 h 36"/>
                <a:gd name="T4" fmla="*/ 0 w 17"/>
                <a:gd name="T5" fmla="*/ 28 h 36"/>
                <a:gd name="T6" fmla="*/ 0 w 17"/>
                <a:gd name="T7" fmla="*/ 0 h 36"/>
                <a:gd name="T8" fmla="*/ 17 w 17"/>
                <a:gd name="T9" fmla="*/ 1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6"/>
                <a:gd name="T17" fmla="*/ 17 w 17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6">
                  <a:moveTo>
                    <a:pt x="17" y="10"/>
                  </a:moveTo>
                  <a:lnTo>
                    <a:pt x="17" y="3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68" name="Freeform 248"/>
            <p:cNvSpPr>
              <a:spLocks/>
            </p:cNvSpPr>
            <p:nvPr/>
          </p:nvSpPr>
          <p:spPr bwMode="auto">
            <a:xfrm>
              <a:off x="2667" y="3087"/>
              <a:ext cx="35" cy="52"/>
            </a:xfrm>
            <a:custGeom>
              <a:avLst/>
              <a:gdLst>
                <a:gd name="T0" fmla="*/ 35 w 35"/>
                <a:gd name="T1" fmla="*/ 22 h 52"/>
                <a:gd name="T2" fmla="*/ 35 w 35"/>
                <a:gd name="T3" fmla="*/ 52 h 52"/>
                <a:gd name="T4" fmla="*/ 0 w 35"/>
                <a:gd name="T5" fmla="*/ 29 h 52"/>
                <a:gd name="T6" fmla="*/ 0 w 35"/>
                <a:gd name="T7" fmla="*/ 0 h 52"/>
                <a:gd name="T8" fmla="*/ 35 w 35"/>
                <a:gd name="T9" fmla="*/ 2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2"/>
                  </a:moveTo>
                  <a:lnTo>
                    <a:pt x="35" y="52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69" name="Freeform 249"/>
            <p:cNvSpPr>
              <a:spLocks/>
            </p:cNvSpPr>
            <p:nvPr/>
          </p:nvSpPr>
          <p:spPr bwMode="auto">
            <a:xfrm>
              <a:off x="2631" y="3064"/>
              <a:ext cx="35" cy="52"/>
            </a:xfrm>
            <a:custGeom>
              <a:avLst/>
              <a:gdLst>
                <a:gd name="T0" fmla="*/ 35 w 35"/>
                <a:gd name="T1" fmla="*/ 23 h 52"/>
                <a:gd name="T2" fmla="*/ 35 w 35"/>
                <a:gd name="T3" fmla="*/ 52 h 52"/>
                <a:gd name="T4" fmla="*/ 0 w 35"/>
                <a:gd name="T5" fmla="*/ 30 h 52"/>
                <a:gd name="T6" fmla="*/ 0 w 35"/>
                <a:gd name="T7" fmla="*/ 0 h 52"/>
                <a:gd name="T8" fmla="*/ 35 w 35"/>
                <a:gd name="T9" fmla="*/ 23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3"/>
                  </a:moveTo>
                  <a:lnTo>
                    <a:pt x="35" y="5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70" name="Freeform 250"/>
            <p:cNvSpPr>
              <a:spLocks/>
            </p:cNvSpPr>
            <p:nvPr/>
          </p:nvSpPr>
          <p:spPr bwMode="auto">
            <a:xfrm>
              <a:off x="2594" y="3042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7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71" name="Freeform 251"/>
            <p:cNvSpPr>
              <a:spLocks/>
            </p:cNvSpPr>
            <p:nvPr/>
          </p:nvSpPr>
          <p:spPr bwMode="auto">
            <a:xfrm>
              <a:off x="2575" y="3030"/>
              <a:ext cx="17" cy="39"/>
            </a:xfrm>
            <a:custGeom>
              <a:avLst/>
              <a:gdLst>
                <a:gd name="T0" fmla="*/ 17 w 17"/>
                <a:gd name="T1" fmla="*/ 11 h 39"/>
                <a:gd name="T2" fmla="*/ 17 w 17"/>
                <a:gd name="T3" fmla="*/ 39 h 39"/>
                <a:gd name="T4" fmla="*/ 0 w 17"/>
                <a:gd name="T5" fmla="*/ 27 h 39"/>
                <a:gd name="T6" fmla="*/ 0 w 17"/>
                <a:gd name="T7" fmla="*/ 0 h 39"/>
                <a:gd name="T8" fmla="*/ 17 w 17"/>
                <a:gd name="T9" fmla="*/ 11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9"/>
                <a:gd name="T17" fmla="*/ 17 w 17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9">
                  <a:moveTo>
                    <a:pt x="17" y="11"/>
                  </a:moveTo>
                  <a:lnTo>
                    <a:pt x="17" y="3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72" name="Freeform 252"/>
            <p:cNvSpPr>
              <a:spLocks/>
            </p:cNvSpPr>
            <p:nvPr/>
          </p:nvSpPr>
          <p:spPr bwMode="auto">
            <a:xfrm>
              <a:off x="2704" y="3185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73" name="Freeform 253"/>
            <p:cNvSpPr>
              <a:spLocks/>
            </p:cNvSpPr>
            <p:nvPr/>
          </p:nvSpPr>
          <p:spPr bwMode="auto">
            <a:xfrm>
              <a:off x="2667" y="3158"/>
              <a:ext cx="35" cy="55"/>
            </a:xfrm>
            <a:custGeom>
              <a:avLst/>
              <a:gdLst>
                <a:gd name="T0" fmla="*/ 35 w 35"/>
                <a:gd name="T1" fmla="*/ 24 h 55"/>
                <a:gd name="T2" fmla="*/ 35 w 35"/>
                <a:gd name="T3" fmla="*/ 55 h 55"/>
                <a:gd name="T4" fmla="*/ 0 w 35"/>
                <a:gd name="T5" fmla="*/ 30 h 55"/>
                <a:gd name="T6" fmla="*/ 0 w 35"/>
                <a:gd name="T7" fmla="*/ 0 h 55"/>
                <a:gd name="T8" fmla="*/ 35 w 35"/>
                <a:gd name="T9" fmla="*/ 24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5"/>
                <a:gd name="T17" fmla="*/ 35 w 35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5">
                  <a:moveTo>
                    <a:pt x="35" y="24"/>
                  </a:moveTo>
                  <a:lnTo>
                    <a:pt x="35" y="5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4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74" name="Freeform 254"/>
            <p:cNvSpPr>
              <a:spLocks/>
            </p:cNvSpPr>
            <p:nvPr/>
          </p:nvSpPr>
          <p:spPr bwMode="auto">
            <a:xfrm>
              <a:off x="2631" y="3132"/>
              <a:ext cx="35" cy="54"/>
            </a:xfrm>
            <a:custGeom>
              <a:avLst/>
              <a:gdLst>
                <a:gd name="T0" fmla="*/ 35 w 35"/>
                <a:gd name="T1" fmla="*/ 26 h 54"/>
                <a:gd name="T2" fmla="*/ 35 w 35"/>
                <a:gd name="T3" fmla="*/ 54 h 54"/>
                <a:gd name="T4" fmla="*/ 0 w 35"/>
                <a:gd name="T5" fmla="*/ 28 h 54"/>
                <a:gd name="T6" fmla="*/ 0 w 35"/>
                <a:gd name="T7" fmla="*/ 0 h 54"/>
                <a:gd name="T8" fmla="*/ 35 w 35"/>
                <a:gd name="T9" fmla="*/ 26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4"/>
                <a:gd name="T17" fmla="*/ 35 w 35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4">
                  <a:moveTo>
                    <a:pt x="35" y="26"/>
                  </a:moveTo>
                  <a:lnTo>
                    <a:pt x="35" y="54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75" name="Freeform 255"/>
            <p:cNvSpPr>
              <a:spLocks/>
            </p:cNvSpPr>
            <p:nvPr/>
          </p:nvSpPr>
          <p:spPr bwMode="auto">
            <a:xfrm>
              <a:off x="2594" y="3108"/>
              <a:ext cx="34" cy="52"/>
            </a:xfrm>
            <a:custGeom>
              <a:avLst/>
              <a:gdLst>
                <a:gd name="T0" fmla="*/ 34 w 34"/>
                <a:gd name="T1" fmla="*/ 24 h 52"/>
                <a:gd name="T2" fmla="*/ 34 w 34"/>
                <a:gd name="T3" fmla="*/ 52 h 52"/>
                <a:gd name="T4" fmla="*/ 0 w 34"/>
                <a:gd name="T5" fmla="*/ 28 h 52"/>
                <a:gd name="T6" fmla="*/ 0 w 34"/>
                <a:gd name="T7" fmla="*/ 0 h 52"/>
                <a:gd name="T8" fmla="*/ 34 w 34"/>
                <a:gd name="T9" fmla="*/ 24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2"/>
                <a:gd name="T17" fmla="*/ 34 w 34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2">
                  <a:moveTo>
                    <a:pt x="34" y="24"/>
                  </a:moveTo>
                  <a:lnTo>
                    <a:pt x="34" y="5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76" name="Freeform 256"/>
            <p:cNvSpPr>
              <a:spLocks/>
            </p:cNvSpPr>
            <p:nvPr/>
          </p:nvSpPr>
          <p:spPr bwMode="auto">
            <a:xfrm>
              <a:off x="2575" y="3095"/>
              <a:ext cx="17" cy="38"/>
            </a:xfrm>
            <a:custGeom>
              <a:avLst/>
              <a:gdLst>
                <a:gd name="T0" fmla="*/ 17 w 17"/>
                <a:gd name="T1" fmla="*/ 10 h 38"/>
                <a:gd name="T2" fmla="*/ 17 w 17"/>
                <a:gd name="T3" fmla="*/ 38 h 38"/>
                <a:gd name="T4" fmla="*/ 0 w 17"/>
                <a:gd name="T5" fmla="*/ 27 h 38"/>
                <a:gd name="T6" fmla="*/ 0 w 17"/>
                <a:gd name="T7" fmla="*/ 0 h 38"/>
                <a:gd name="T8" fmla="*/ 17 w 17"/>
                <a:gd name="T9" fmla="*/ 1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8"/>
                <a:gd name="T17" fmla="*/ 17 w 17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8">
                  <a:moveTo>
                    <a:pt x="17" y="10"/>
                  </a:moveTo>
                  <a:lnTo>
                    <a:pt x="17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77" name="Freeform 257"/>
            <p:cNvSpPr>
              <a:spLocks/>
            </p:cNvSpPr>
            <p:nvPr/>
          </p:nvSpPr>
          <p:spPr bwMode="auto">
            <a:xfrm>
              <a:off x="2704" y="3257"/>
              <a:ext cx="11" cy="40"/>
            </a:xfrm>
            <a:custGeom>
              <a:avLst/>
              <a:gdLst>
                <a:gd name="T0" fmla="*/ 11 w 11"/>
                <a:gd name="T1" fmla="*/ 9 h 40"/>
                <a:gd name="T2" fmla="*/ 11 w 11"/>
                <a:gd name="T3" fmla="*/ 40 h 40"/>
                <a:gd name="T4" fmla="*/ 0 w 11"/>
                <a:gd name="T5" fmla="*/ 32 h 40"/>
                <a:gd name="T6" fmla="*/ 0 w 11"/>
                <a:gd name="T7" fmla="*/ 0 h 40"/>
                <a:gd name="T8" fmla="*/ 11 w 11"/>
                <a:gd name="T9" fmla="*/ 9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0"/>
                <a:gd name="T17" fmla="*/ 11 w 11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0">
                  <a:moveTo>
                    <a:pt x="11" y="9"/>
                  </a:moveTo>
                  <a:lnTo>
                    <a:pt x="11" y="40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78" name="Freeform 258"/>
            <p:cNvSpPr>
              <a:spLocks/>
            </p:cNvSpPr>
            <p:nvPr/>
          </p:nvSpPr>
          <p:spPr bwMode="auto">
            <a:xfrm>
              <a:off x="2667" y="3229"/>
              <a:ext cx="35" cy="57"/>
            </a:xfrm>
            <a:custGeom>
              <a:avLst/>
              <a:gdLst>
                <a:gd name="T0" fmla="*/ 35 w 35"/>
                <a:gd name="T1" fmla="*/ 27 h 57"/>
                <a:gd name="T2" fmla="*/ 35 w 35"/>
                <a:gd name="T3" fmla="*/ 57 h 57"/>
                <a:gd name="T4" fmla="*/ 0 w 35"/>
                <a:gd name="T5" fmla="*/ 29 h 57"/>
                <a:gd name="T6" fmla="*/ 0 w 35"/>
                <a:gd name="T7" fmla="*/ 0 h 57"/>
                <a:gd name="T8" fmla="*/ 35 w 35"/>
                <a:gd name="T9" fmla="*/ 2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7"/>
                <a:gd name="T17" fmla="*/ 35 w 3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7">
                  <a:moveTo>
                    <a:pt x="35" y="27"/>
                  </a:moveTo>
                  <a:lnTo>
                    <a:pt x="35" y="57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79" name="Freeform 259"/>
            <p:cNvSpPr>
              <a:spLocks/>
            </p:cNvSpPr>
            <p:nvPr/>
          </p:nvSpPr>
          <p:spPr bwMode="auto">
            <a:xfrm>
              <a:off x="2631" y="3201"/>
              <a:ext cx="35" cy="56"/>
            </a:xfrm>
            <a:custGeom>
              <a:avLst/>
              <a:gdLst>
                <a:gd name="T0" fmla="*/ 35 w 35"/>
                <a:gd name="T1" fmla="*/ 28 h 56"/>
                <a:gd name="T2" fmla="*/ 35 w 35"/>
                <a:gd name="T3" fmla="*/ 56 h 56"/>
                <a:gd name="T4" fmla="*/ 0 w 35"/>
                <a:gd name="T5" fmla="*/ 28 h 56"/>
                <a:gd name="T6" fmla="*/ 0 w 35"/>
                <a:gd name="T7" fmla="*/ 0 h 56"/>
                <a:gd name="T8" fmla="*/ 35 w 35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6"/>
                <a:gd name="T17" fmla="*/ 35 w 35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6">
                  <a:moveTo>
                    <a:pt x="35" y="28"/>
                  </a:moveTo>
                  <a:lnTo>
                    <a:pt x="35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80" name="Freeform 260"/>
            <p:cNvSpPr>
              <a:spLocks/>
            </p:cNvSpPr>
            <p:nvPr/>
          </p:nvSpPr>
          <p:spPr bwMode="auto">
            <a:xfrm>
              <a:off x="2594" y="3172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8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81" name="Freeform 261"/>
            <p:cNvSpPr>
              <a:spLocks/>
            </p:cNvSpPr>
            <p:nvPr/>
          </p:nvSpPr>
          <p:spPr bwMode="auto">
            <a:xfrm>
              <a:off x="2575" y="3158"/>
              <a:ext cx="17" cy="41"/>
            </a:xfrm>
            <a:custGeom>
              <a:avLst/>
              <a:gdLst>
                <a:gd name="T0" fmla="*/ 17 w 17"/>
                <a:gd name="T1" fmla="*/ 13 h 41"/>
                <a:gd name="T2" fmla="*/ 17 w 17"/>
                <a:gd name="T3" fmla="*/ 41 h 41"/>
                <a:gd name="T4" fmla="*/ 0 w 17"/>
                <a:gd name="T5" fmla="*/ 25 h 41"/>
                <a:gd name="T6" fmla="*/ 0 w 17"/>
                <a:gd name="T7" fmla="*/ 0 h 41"/>
                <a:gd name="T8" fmla="*/ 17 w 17"/>
                <a:gd name="T9" fmla="*/ 13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1"/>
                <a:gd name="T17" fmla="*/ 17 w 1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1">
                  <a:moveTo>
                    <a:pt x="17" y="13"/>
                  </a:moveTo>
                  <a:lnTo>
                    <a:pt x="17" y="4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17" y="13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82" name="Freeform 262"/>
            <p:cNvSpPr>
              <a:spLocks/>
            </p:cNvSpPr>
            <p:nvPr/>
          </p:nvSpPr>
          <p:spPr bwMode="auto">
            <a:xfrm>
              <a:off x="2704" y="3332"/>
              <a:ext cx="12" cy="41"/>
            </a:xfrm>
            <a:custGeom>
              <a:avLst/>
              <a:gdLst>
                <a:gd name="T0" fmla="*/ 12 w 12"/>
                <a:gd name="T1" fmla="*/ 10 h 41"/>
                <a:gd name="T2" fmla="*/ 12 w 12"/>
                <a:gd name="T3" fmla="*/ 41 h 41"/>
                <a:gd name="T4" fmla="*/ 0 w 12"/>
                <a:gd name="T5" fmla="*/ 30 h 41"/>
                <a:gd name="T6" fmla="*/ 0 w 12"/>
                <a:gd name="T7" fmla="*/ 0 h 41"/>
                <a:gd name="T8" fmla="*/ 12 w 12"/>
                <a:gd name="T9" fmla="*/ 1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0"/>
                  </a:moveTo>
                  <a:lnTo>
                    <a:pt x="12" y="4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83" name="Freeform 263"/>
            <p:cNvSpPr>
              <a:spLocks/>
            </p:cNvSpPr>
            <p:nvPr/>
          </p:nvSpPr>
          <p:spPr bwMode="auto">
            <a:xfrm>
              <a:off x="2667" y="3300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30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84" name="Freeform 264"/>
            <p:cNvSpPr>
              <a:spLocks/>
            </p:cNvSpPr>
            <p:nvPr/>
          </p:nvSpPr>
          <p:spPr bwMode="auto">
            <a:xfrm>
              <a:off x="2631" y="3269"/>
              <a:ext cx="35" cy="59"/>
            </a:xfrm>
            <a:custGeom>
              <a:avLst/>
              <a:gdLst>
                <a:gd name="T0" fmla="*/ 35 w 35"/>
                <a:gd name="T1" fmla="*/ 30 h 59"/>
                <a:gd name="T2" fmla="*/ 35 w 35"/>
                <a:gd name="T3" fmla="*/ 59 h 59"/>
                <a:gd name="T4" fmla="*/ 0 w 35"/>
                <a:gd name="T5" fmla="*/ 28 h 59"/>
                <a:gd name="T6" fmla="*/ 0 w 35"/>
                <a:gd name="T7" fmla="*/ 0 h 59"/>
                <a:gd name="T8" fmla="*/ 35 w 35"/>
                <a:gd name="T9" fmla="*/ 3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85" name="Freeform 265"/>
            <p:cNvSpPr>
              <a:spLocks/>
            </p:cNvSpPr>
            <p:nvPr/>
          </p:nvSpPr>
          <p:spPr bwMode="auto">
            <a:xfrm>
              <a:off x="2594" y="3237"/>
              <a:ext cx="34" cy="59"/>
            </a:xfrm>
            <a:custGeom>
              <a:avLst/>
              <a:gdLst>
                <a:gd name="T0" fmla="*/ 34 w 34"/>
                <a:gd name="T1" fmla="*/ 31 h 59"/>
                <a:gd name="T2" fmla="*/ 34 w 34"/>
                <a:gd name="T3" fmla="*/ 59 h 59"/>
                <a:gd name="T4" fmla="*/ 0 w 34"/>
                <a:gd name="T5" fmla="*/ 28 h 59"/>
                <a:gd name="T6" fmla="*/ 0 w 34"/>
                <a:gd name="T7" fmla="*/ 0 h 59"/>
                <a:gd name="T8" fmla="*/ 34 w 34"/>
                <a:gd name="T9" fmla="*/ 3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9"/>
                <a:gd name="T17" fmla="*/ 34 w 3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9">
                  <a:moveTo>
                    <a:pt x="34" y="31"/>
                  </a:moveTo>
                  <a:lnTo>
                    <a:pt x="34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86" name="Freeform 266"/>
            <p:cNvSpPr>
              <a:spLocks/>
            </p:cNvSpPr>
            <p:nvPr/>
          </p:nvSpPr>
          <p:spPr bwMode="auto">
            <a:xfrm>
              <a:off x="2575" y="3222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7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87" name="Freeform 267"/>
            <p:cNvSpPr>
              <a:spLocks/>
            </p:cNvSpPr>
            <p:nvPr/>
          </p:nvSpPr>
          <p:spPr bwMode="auto">
            <a:xfrm>
              <a:off x="2704" y="3408"/>
              <a:ext cx="11" cy="38"/>
            </a:xfrm>
            <a:custGeom>
              <a:avLst/>
              <a:gdLst>
                <a:gd name="T0" fmla="*/ 11 w 11"/>
                <a:gd name="T1" fmla="*/ 8 h 38"/>
                <a:gd name="T2" fmla="*/ 11 w 11"/>
                <a:gd name="T3" fmla="*/ 38 h 38"/>
                <a:gd name="T4" fmla="*/ 0 w 11"/>
                <a:gd name="T5" fmla="*/ 27 h 38"/>
                <a:gd name="T6" fmla="*/ 0 w 11"/>
                <a:gd name="T7" fmla="*/ 0 h 38"/>
                <a:gd name="T8" fmla="*/ 11 w 11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8"/>
                <a:gd name="T17" fmla="*/ 11 w 1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8">
                  <a:moveTo>
                    <a:pt x="11" y="8"/>
                  </a:moveTo>
                  <a:lnTo>
                    <a:pt x="11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88" name="Freeform 268"/>
            <p:cNvSpPr>
              <a:spLocks/>
            </p:cNvSpPr>
            <p:nvPr/>
          </p:nvSpPr>
          <p:spPr bwMode="auto">
            <a:xfrm>
              <a:off x="2667" y="3372"/>
              <a:ext cx="35" cy="63"/>
            </a:xfrm>
            <a:custGeom>
              <a:avLst/>
              <a:gdLst>
                <a:gd name="T0" fmla="*/ 35 w 35"/>
                <a:gd name="T1" fmla="*/ 32 h 63"/>
                <a:gd name="T2" fmla="*/ 35 w 35"/>
                <a:gd name="T3" fmla="*/ 63 h 63"/>
                <a:gd name="T4" fmla="*/ 0 w 35"/>
                <a:gd name="T5" fmla="*/ 29 h 63"/>
                <a:gd name="T6" fmla="*/ 0 w 35"/>
                <a:gd name="T7" fmla="*/ 0 h 63"/>
                <a:gd name="T8" fmla="*/ 35 w 35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3"/>
                <a:gd name="T17" fmla="*/ 35 w 3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3">
                  <a:moveTo>
                    <a:pt x="35" y="32"/>
                  </a:moveTo>
                  <a:lnTo>
                    <a:pt x="35" y="63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89" name="Freeform 269"/>
            <p:cNvSpPr>
              <a:spLocks/>
            </p:cNvSpPr>
            <p:nvPr/>
          </p:nvSpPr>
          <p:spPr bwMode="auto">
            <a:xfrm>
              <a:off x="2631" y="3338"/>
              <a:ext cx="35" cy="60"/>
            </a:xfrm>
            <a:custGeom>
              <a:avLst/>
              <a:gdLst>
                <a:gd name="T0" fmla="*/ 35 w 35"/>
                <a:gd name="T1" fmla="*/ 32 h 60"/>
                <a:gd name="T2" fmla="*/ 35 w 35"/>
                <a:gd name="T3" fmla="*/ 60 h 60"/>
                <a:gd name="T4" fmla="*/ 0 w 35"/>
                <a:gd name="T5" fmla="*/ 28 h 60"/>
                <a:gd name="T6" fmla="*/ 0 w 35"/>
                <a:gd name="T7" fmla="*/ 0 h 60"/>
                <a:gd name="T8" fmla="*/ 35 w 35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0"/>
                <a:gd name="T17" fmla="*/ 35 w 35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0">
                  <a:moveTo>
                    <a:pt x="35" y="32"/>
                  </a:moveTo>
                  <a:lnTo>
                    <a:pt x="35" y="60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90" name="Freeform 270"/>
            <p:cNvSpPr>
              <a:spLocks/>
            </p:cNvSpPr>
            <p:nvPr/>
          </p:nvSpPr>
          <p:spPr bwMode="auto">
            <a:xfrm>
              <a:off x="2593" y="3302"/>
              <a:ext cx="35" cy="61"/>
            </a:xfrm>
            <a:custGeom>
              <a:avLst/>
              <a:gdLst>
                <a:gd name="T0" fmla="*/ 35 w 35"/>
                <a:gd name="T1" fmla="*/ 35 h 61"/>
                <a:gd name="T2" fmla="*/ 35 w 35"/>
                <a:gd name="T3" fmla="*/ 61 h 61"/>
                <a:gd name="T4" fmla="*/ 0 w 35"/>
                <a:gd name="T5" fmla="*/ 29 h 61"/>
                <a:gd name="T6" fmla="*/ 0 w 35"/>
                <a:gd name="T7" fmla="*/ 0 h 61"/>
                <a:gd name="T8" fmla="*/ 35 w 35"/>
                <a:gd name="T9" fmla="*/ 35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1"/>
                <a:gd name="T17" fmla="*/ 35 w 35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1">
                  <a:moveTo>
                    <a:pt x="35" y="35"/>
                  </a:moveTo>
                  <a:lnTo>
                    <a:pt x="35" y="6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91" name="Freeform 271"/>
            <p:cNvSpPr>
              <a:spLocks/>
            </p:cNvSpPr>
            <p:nvPr/>
          </p:nvSpPr>
          <p:spPr bwMode="auto">
            <a:xfrm>
              <a:off x="2575" y="3286"/>
              <a:ext cx="17" cy="42"/>
            </a:xfrm>
            <a:custGeom>
              <a:avLst/>
              <a:gdLst>
                <a:gd name="T0" fmla="*/ 17 w 17"/>
                <a:gd name="T1" fmla="*/ 14 h 42"/>
                <a:gd name="T2" fmla="*/ 17 w 17"/>
                <a:gd name="T3" fmla="*/ 42 h 42"/>
                <a:gd name="T4" fmla="*/ 0 w 17"/>
                <a:gd name="T5" fmla="*/ 26 h 42"/>
                <a:gd name="T6" fmla="*/ 0 w 17"/>
                <a:gd name="T7" fmla="*/ 0 h 42"/>
                <a:gd name="T8" fmla="*/ 17 w 17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92" name="Freeform 272"/>
            <p:cNvSpPr>
              <a:spLocks/>
            </p:cNvSpPr>
            <p:nvPr/>
          </p:nvSpPr>
          <p:spPr bwMode="auto">
            <a:xfrm>
              <a:off x="2704" y="3479"/>
              <a:ext cx="11" cy="44"/>
            </a:xfrm>
            <a:custGeom>
              <a:avLst/>
              <a:gdLst>
                <a:gd name="T0" fmla="*/ 11 w 11"/>
                <a:gd name="T1" fmla="*/ 13 h 44"/>
                <a:gd name="T2" fmla="*/ 11 w 11"/>
                <a:gd name="T3" fmla="*/ 44 h 44"/>
                <a:gd name="T4" fmla="*/ 0 w 11"/>
                <a:gd name="T5" fmla="*/ 32 h 44"/>
                <a:gd name="T6" fmla="*/ 0 w 11"/>
                <a:gd name="T7" fmla="*/ 0 h 44"/>
                <a:gd name="T8" fmla="*/ 11 w 11"/>
                <a:gd name="T9" fmla="*/ 13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4"/>
                <a:gd name="T17" fmla="*/ 11 w 11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4">
                  <a:moveTo>
                    <a:pt x="11" y="13"/>
                  </a:moveTo>
                  <a:lnTo>
                    <a:pt x="11" y="44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93" name="Freeform 273"/>
            <p:cNvSpPr>
              <a:spLocks/>
            </p:cNvSpPr>
            <p:nvPr/>
          </p:nvSpPr>
          <p:spPr bwMode="auto">
            <a:xfrm>
              <a:off x="2667" y="3443"/>
              <a:ext cx="35" cy="65"/>
            </a:xfrm>
            <a:custGeom>
              <a:avLst/>
              <a:gdLst>
                <a:gd name="T0" fmla="*/ 35 w 35"/>
                <a:gd name="T1" fmla="*/ 35 h 65"/>
                <a:gd name="T2" fmla="*/ 35 w 35"/>
                <a:gd name="T3" fmla="*/ 65 h 65"/>
                <a:gd name="T4" fmla="*/ 0 w 35"/>
                <a:gd name="T5" fmla="*/ 29 h 65"/>
                <a:gd name="T6" fmla="*/ 0 w 35"/>
                <a:gd name="T7" fmla="*/ 0 h 65"/>
                <a:gd name="T8" fmla="*/ 35 w 35"/>
                <a:gd name="T9" fmla="*/ 35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5"/>
                  </a:moveTo>
                  <a:lnTo>
                    <a:pt x="35" y="65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94" name="Freeform 274"/>
            <p:cNvSpPr>
              <a:spLocks/>
            </p:cNvSpPr>
            <p:nvPr/>
          </p:nvSpPr>
          <p:spPr bwMode="auto">
            <a:xfrm>
              <a:off x="2631" y="3405"/>
              <a:ext cx="35" cy="65"/>
            </a:xfrm>
            <a:custGeom>
              <a:avLst/>
              <a:gdLst>
                <a:gd name="T0" fmla="*/ 35 w 35"/>
                <a:gd name="T1" fmla="*/ 37 h 65"/>
                <a:gd name="T2" fmla="*/ 35 w 35"/>
                <a:gd name="T3" fmla="*/ 65 h 65"/>
                <a:gd name="T4" fmla="*/ 0 w 35"/>
                <a:gd name="T5" fmla="*/ 30 h 65"/>
                <a:gd name="T6" fmla="*/ 0 w 35"/>
                <a:gd name="T7" fmla="*/ 0 h 65"/>
                <a:gd name="T8" fmla="*/ 35 w 35"/>
                <a:gd name="T9" fmla="*/ 3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7"/>
                  </a:moveTo>
                  <a:lnTo>
                    <a:pt x="35" y="6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95" name="Freeform 275"/>
            <p:cNvSpPr>
              <a:spLocks/>
            </p:cNvSpPr>
            <p:nvPr/>
          </p:nvSpPr>
          <p:spPr bwMode="auto">
            <a:xfrm>
              <a:off x="2594" y="3369"/>
              <a:ext cx="34" cy="63"/>
            </a:xfrm>
            <a:custGeom>
              <a:avLst/>
              <a:gdLst>
                <a:gd name="T0" fmla="*/ 34 w 34"/>
                <a:gd name="T1" fmla="*/ 35 h 63"/>
                <a:gd name="T2" fmla="*/ 34 w 34"/>
                <a:gd name="T3" fmla="*/ 63 h 63"/>
                <a:gd name="T4" fmla="*/ 0 w 34"/>
                <a:gd name="T5" fmla="*/ 28 h 63"/>
                <a:gd name="T6" fmla="*/ 0 w 34"/>
                <a:gd name="T7" fmla="*/ 0 h 63"/>
                <a:gd name="T8" fmla="*/ 34 w 34"/>
                <a:gd name="T9" fmla="*/ 35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3"/>
                <a:gd name="T17" fmla="*/ 34 w 3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3">
                  <a:moveTo>
                    <a:pt x="34" y="35"/>
                  </a:moveTo>
                  <a:lnTo>
                    <a:pt x="34" y="6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2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96" name="Freeform 276"/>
            <p:cNvSpPr>
              <a:spLocks/>
            </p:cNvSpPr>
            <p:nvPr/>
          </p:nvSpPr>
          <p:spPr bwMode="auto">
            <a:xfrm>
              <a:off x="2575" y="3352"/>
              <a:ext cx="17" cy="44"/>
            </a:xfrm>
            <a:custGeom>
              <a:avLst/>
              <a:gdLst>
                <a:gd name="T0" fmla="*/ 17 w 17"/>
                <a:gd name="T1" fmla="*/ 16 h 44"/>
                <a:gd name="T2" fmla="*/ 17 w 17"/>
                <a:gd name="T3" fmla="*/ 44 h 44"/>
                <a:gd name="T4" fmla="*/ 0 w 17"/>
                <a:gd name="T5" fmla="*/ 24 h 44"/>
                <a:gd name="T6" fmla="*/ 0 w 17"/>
                <a:gd name="T7" fmla="*/ 0 h 44"/>
                <a:gd name="T8" fmla="*/ 17 w 17"/>
                <a:gd name="T9" fmla="*/ 16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4"/>
                <a:gd name="T17" fmla="*/ 17 w 1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4">
                  <a:moveTo>
                    <a:pt x="17" y="16"/>
                  </a:moveTo>
                  <a:lnTo>
                    <a:pt x="17" y="4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97" name="Freeform 277"/>
            <p:cNvSpPr>
              <a:spLocks/>
            </p:cNvSpPr>
            <p:nvPr/>
          </p:nvSpPr>
          <p:spPr bwMode="auto">
            <a:xfrm>
              <a:off x="2575" y="3383"/>
              <a:ext cx="29" cy="55"/>
            </a:xfrm>
            <a:custGeom>
              <a:avLst/>
              <a:gdLst>
                <a:gd name="T0" fmla="*/ 29 w 29"/>
                <a:gd name="T1" fmla="*/ 30 h 55"/>
                <a:gd name="T2" fmla="*/ 29 w 29"/>
                <a:gd name="T3" fmla="*/ 55 h 55"/>
                <a:gd name="T4" fmla="*/ 0 w 29"/>
                <a:gd name="T5" fmla="*/ 27 h 55"/>
                <a:gd name="T6" fmla="*/ 0 w 29"/>
                <a:gd name="T7" fmla="*/ 0 h 55"/>
                <a:gd name="T8" fmla="*/ 29 w 29"/>
                <a:gd name="T9" fmla="*/ 30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5"/>
                <a:gd name="T17" fmla="*/ 29 w 29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5">
                  <a:moveTo>
                    <a:pt x="29" y="30"/>
                  </a:moveTo>
                  <a:lnTo>
                    <a:pt x="29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98" name="Freeform 278"/>
            <p:cNvSpPr>
              <a:spLocks/>
            </p:cNvSpPr>
            <p:nvPr/>
          </p:nvSpPr>
          <p:spPr bwMode="auto">
            <a:xfrm>
              <a:off x="2676" y="3486"/>
              <a:ext cx="39" cy="71"/>
            </a:xfrm>
            <a:custGeom>
              <a:avLst/>
              <a:gdLst>
                <a:gd name="T0" fmla="*/ 39 w 39"/>
                <a:gd name="T1" fmla="*/ 43 h 71"/>
                <a:gd name="T2" fmla="*/ 39 w 39"/>
                <a:gd name="T3" fmla="*/ 71 h 71"/>
                <a:gd name="T4" fmla="*/ 0 w 39"/>
                <a:gd name="T5" fmla="*/ 30 h 71"/>
                <a:gd name="T6" fmla="*/ 0 w 39"/>
                <a:gd name="T7" fmla="*/ 0 h 71"/>
                <a:gd name="T8" fmla="*/ 39 w 39"/>
                <a:gd name="T9" fmla="*/ 43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71"/>
                <a:gd name="T17" fmla="*/ 39 w 39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71">
                  <a:moveTo>
                    <a:pt x="39" y="43"/>
                  </a:moveTo>
                  <a:lnTo>
                    <a:pt x="39" y="7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4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699" name="Freeform 279"/>
            <p:cNvSpPr>
              <a:spLocks/>
            </p:cNvSpPr>
            <p:nvPr/>
          </p:nvSpPr>
          <p:spPr bwMode="auto">
            <a:xfrm>
              <a:off x="2642" y="3451"/>
              <a:ext cx="32" cy="64"/>
            </a:xfrm>
            <a:custGeom>
              <a:avLst/>
              <a:gdLst>
                <a:gd name="T0" fmla="*/ 32 w 32"/>
                <a:gd name="T1" fmla="*/ 34 h 64"/>
                <a:gd name="T2" fmla="*/ 32 w 32"/>
                <a:gd name="T3" fmla="*/ 64 h 64"/>
                <a:gd name="T4" fmla="*/ 0 w 32"/>
                <a:gd name="T5" fmla="*/ 29 h 64"/>
                <a:gd name="T6" fmla="*/ 0 w 32"/>
                <a:gd name="T7" fmla="*/ 0 h 64"/>
                <a:gd name="T8" fmla="*/ 32 w 32"/>
                <a:gd name="T9" fmla="*/ 34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4"/>
                <a:gd name="T17" fmla="*/ 32 w 32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4">
                  <a:moveTo>
                    <a:pt x="32" y="34"/>
                  </a:moveTo>
                  <a:lnTo>
                    <a:pt x="32" y="64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00" name="Freeform 280"/>
            <p:cNvSpPr>
              <a:spLocks/>
            </p:cNvSpPr>
            <p:nvPr/>
          </p:nvSpPr>
          <p:spPr bwMode="auto">
            <a:xfrm>
              <a:off x="2606" y="3415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6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01" name="Freeform 281"/>
            <p:cNvSpPr>
              <a:spLocks/>
            </p:cNvSpPr>
            <p:nvPr/>
          </p:nvSpPr>
          <p:spPr bwMode="auto">
            <a:xfrm>
              <a:off x="2575" y="2999"/>
              <a:ext cx="30" cy="44"/>
            </a:xfrm>
            <a:custGeom>
              <a:avLst/>
              <a:gdLst>
                <a:gd name="T0" fmla="*/ 30 w 30"/>
                <a:gd name="T1" fmla="*/ 17 h 44"/>
                <a:gd name="T2" fmla="*/ 30 w 30"/>
                <a:gd name="T3" fmla="*/ 44 h 44"/>
                <a:gd name="T4" fmla="*/ 0 w 30"/>
                <a:gd name="T5" fmla="*/ 27 h 44"/>
                <a:gd name="T6" fmla="*/ 0 w 30"/>
                <a:gd name="T7" fmla="*/ 0 h 44"/>
                <a:gd name="T8" fmla="*/ 30 w 30"/>
                <a:gd name="T9" fmla="*/ 1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4"/>
                <a:gd name="T17" fmla="*/ 30 w 30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4">
                  <a:moveTo>
                    <a:pt x="30" y="17"/>
                  </a:moveTo>
                  <a:lnTo>
                    <a:pt x="30" y="44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1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02" name="Freeform 282"/>
            <p:cNvSpPr>
              <a:spLocks/>
            </p:cNvSpPr>
            <p:nvPr/>
          </p:nvSpPr>
          <p:spPr bwMode="auto">
            <a:xfrm>
              <a:off x="2643" y="3037"/>
              <a:ext cx="33" cy="50"/>
            </a:xfrm>
            <a:custGeom>
              <a:avLst/>
              <a:gdLst>
                <a:gd name="T0" fmla="*/ 33 w 33"/>
                <a:gd name="T1" fmla="*/ 19 h 50"/>
                <a:gd name="T2" fmla="*/ 33 w 33"/>
                <a:gd name="T3" fmla="*/ 50 h 50"/>
                <a:gd name="T4" fmla="*/ 0 w 33"/>
                <a:gd name="T5" fmla="*/ 30 h 50"/>
                <a:gd name="T6" fmla="*/ 0 w 33"/>
                <a:gd name="T7" fmla="*/ 0 h 50"/>
                <a:gd name="T8" fmla="*/ 33 w 33"/>
                <a:gd name="T9" fmla="*/ 19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0"/>
                <a:gd name="T17" fmla="*/ 33 w 3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0">
                  <a:moveTo>
                    <a:pt x="33" y="19"/>
                  </a:moveTo>
                  <a:lnTo>
                    <a:pt x="33" y="5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03" name="Freeform 283"/>
            <p:cNvSpPr>
              <a:spLocks/>
            </p:cNvSpPr>
            <p:nvPr/>
          </p:nvSpPr>
          <p:spPr bwMode="auto">
            <a:xfrm>
              <a:off x="2607" y="3016"/>
              <a:ext cx="34" cy="49"/>
            </a:xfrm>
            <a:custGeom>
              <a:avLst/>
              <a:gdLst>
                <a:gd name="T0" fmla="*/ 34 w 34"/>
                <a:gd name="T1" fmla="*/ 21 h 49"/>
                <a:gd name="T2" fmla="*/ 34 w 34"/>
                <a:gd name="T3" fmla="*/ 49 h 49"/>
                <a:gd name="T4" fmla="*/ 0 w 34"/>
                <a:gd name="T5" fmla="*/ 28 h 49"/>
                <a:gd name="T6" fmla="*/ 0 w 34"/>
                <a:gd name="T7" fmla="*/ 0 h 49"/>
                <a:gd name="T8" fmla="*/ 34 w 34"/>
                <a:gd name="T9" fmla="*/ 21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04" name="Freeform 284"/>
            <p:cNvSpPr>
              <a:spLocks/>
            </p:cNvSpPr>
            <p:nvPr/>
          </p:nvSpPr>
          <p:spPr bwMode="auto">
            <a:xfrm>
              <a:off x="2575" y="3062"/>
              <a:ext cx="30" cy="48"/>
            </a:xfrm>
            <a:custGeom>
              <a:avLst/>
              <a:gdLst>
                <a:gd name="T0" fmla="*/ 30 w 30"/>
                <a:gd name="T1" fmla="*/ 21 h 48"/>
                <a:gd name="T2" fmla="*/ 30 w 30"/>
                <a:gd name="T3" fmla="*/ 48 h 48"/>
                <a:gd name="T4" fmla="*/ 0 w 30"/>
                <a:gd name="T5" fmla="*/ 27 h 48"/>
                <a:gd name="T6" fmla="*/ 0 w 30"/>
                <a:gd name="T7" fmla="*/ 0 h 48"/>
                <a:gd name="T8" fmla="*/ 30 w 30"/>
                <a:gd name="T9" fmla="*/ 21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8"/>
                <a:gd name="T17" fmla="*/ 30 w 3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8">
                  <a:moveTo>
                    <a:pt x="30" y="21"/>
                  </a:moveTo>
                  <a:lnTo>
                    <a:pt x="30" y="4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05" name="Freeform 285"/>
            <p:cNvSpPr>
              <a:spLocks/>
            </p:cNvSpPr>
            <p:nvPr/>
          </p:nvSpPr>
          <p:spPr bwMode="auto">
            <a:xfrm>
              <a:off x="2677" y="3130"/>
              <a:ext cx="39" cy="56"/>
            </a:xfrm>
            <a:custGeom>
              <a:avLst/>
              <a:gdLst>
                <a:gd name="T0" fmla="*/ 39 w 39"/>
                <a:gd name="T1" fmla="*/ 25 h 56"/>
                <a:gd name="T2" fmla="*/ 39 w 39"/>
                <a:gd name="T3" fmla="*/ 56 h 56"/>
                <a:gd name="T4" fmla="*/ 0 w 39"/>
                <a:gd name="T5" fmla="*/ 30 h 56"/>
                <a:gd name="T6" fmla="*/ 0 w 39"/>
                <a:gd name="T7" fmla="*/ 0 h 56"/>
                <a:gd name="T8" fmla="*/ 39 w 39"/>
                <a:gd name="T9" fmla="*/ 25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6"/>
                <a:gd name="T17" fmla="*/ 39 w 3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6">
                  <a:moveTo>
                    <a:pt x="39" y="25"/>
                  </a:moveTo>
                  <a:lnTo>
                    <a:pt x="39" y="56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06" name="Freeform 286"/>
            <p:cNvSpPr>
              <a:spLocks/>
            </p:cNvSpPr>
            <p:nvPr/>
          </p:nvSpPr>
          <p:spPr bwMode="auto">
            <a:xfrm>
              <a:off x="2643" y="3108"/>
              <a:ext cx="33" cy="51"/>
            </a:xfrm>
            <a:custGeom>
              <a:avLst/>
              <a:gdLst>
                <a:gd name="T0" fmla="*/ 33 w 33"/>
                <a:gd name="T1" fmla="*/ 21 h 51"/>
                <a:gd name="T2" fmla="*/ 33 w 33"/>
                <a:gd name="T3" fmla="*/ 51 h 51"/>
                <a:gd name="T4" fmla="*/ 0 w 33"/>
                <a:gd name="T5" fmla="*/ 29 h 51"/>
                <a:gd name="T6" fmla="*/ 0 w 33"/>
                <a:gd name="T7" fmla="*/ 0 h 51"/>
                <a:gd name="T8" fmla="*/ 33 w 33"/>
                <a:gd name="T9" fmla="*/ 2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1"/>
                <a:gd name="T17" fmla="*/ 33 w 33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1">
                  <a:moveTo>
                    <a:pt x="33" y="21"/>
                  </a:moveTo>
                  <a:lnTo>
                    <a:pt x="33" y="5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07" name="Freeform 287"/>
            <p:cNvSpPr>
              <a:spLocks/>
            </p:cNvSpPr>
            <p:nvPr/>
          </p:nvSpPr>
          <p:spPr bwMode="auto">
            <a:xfrm>
              <a:off x="2607" y="3084"/>
              <a:ext cx="34" cy="50"/>
            </a:xfrm>
            <a:custGeom>
              <a:avLst/>
              <a:gdLst>
                <a:gd name="T0" fmla="*/ 34 w 34"/>
                <a:gd name="T1" fmla="*/ 22 h 50"/>
                <a:gd name="T2" fmla="*/ 34 w 34"/>
                <a:gd name="T3" fmla="*/ 50 h 50"/>
                <a:gd name="T4" fmla="*/ 0 w 34"/>
                <a:gd name="T5" fmla="*/ 27 h 50"/>
                <a:gd name="T6" fmla="*/ 0 w 34"/>
                <a:gd name="T7" fmla="*/ 0 h 50"/>
                <a:gd name="T8" fmla="*/ 34 w 34"/>
                <a:gd name="T9" fmla="*/ 22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0"/>
                <a:gd name="T17" fmla="*/ 34 w 34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0">
                  <a:moveTo>
                    <a:pt x="34" y="22"/>
                  </a:moveTo>
                  <a:lnTo>
                    <a:pt x="34" y="50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08" name="Freeform 288"/>
            <p:cNvSpPr>
              <a:spLocks/>
            </p:cNvSpPr>
            <p:nvPr/>
          </p:nvSpPr>
          <p:spPr bwMode="auto">
            <a:xfrm>
              <a:off x="2575" y="3126"/>
              <a:ext cx="30" cy="49"/>
            </a:xfrm>
            <a:custGeom>
              <a:avLst/>
              <a:gdLst>
                <a:gd name="T0" fmla="*/ 30 w 30"/>
                <a:gd name="T1" fmla="*/ 24 h 49"/>
                <a:gd name="T2" fmla="*/ 30 w 30"/>
                <a:gd name="T3" fmla="*/ 49 h 49"/>
                <a:gd name="T4" fmla="*/ 0 w 30"/>
                <a:gd name="T5" fmla="*/ 27 h 49"/>
                <a:gd name="T6" fmla="*/ 0 w 30"/>
                <a:gd name="T7" fmla="*/ 0 h 49"/>
                <a:gd name="T8" fmla="*/ 30 w 30"/>
                <a:gd name="T9" fmla="*/ 24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9"/>
                <a:gd name="T17" fmla="*/ 30 w 3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9">
                  <a:moveTo>
                    <a:pt x="30" y="24"/>
                  </a:moveTo>
                  <a:lnTo>
                    <a:pt x="30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09" name="Freeform 289"/>
            <p:cNvSpPr>
              <a:spLocks/>
            </p:cNvSpPr>
            <p:nvPr/>
          </p:nvSpPr>
          <p:spPr bwMode="auto">
            <a:xfrm>
              <a:off x="2643" y="3176"/>
              <a:ext cx="33" cy="54"/>
            </a:xfrm>
            <a:custGeom>
              <a:avLst/>
              <a:gdLst>
                <a:gd name="T0" fmla="*/ 33 w 33"/>
                <a:gd name="T1" fmla="*/ 24 h 54"/>
                <a:gd name="T2" fmla="*/ 33 w 33"/>
                <a:gd name="T3" fmla="*/ 54 h 54"/>
                <a:gd name="T4" fmla="*/ 0 w 33"/>
                <a:gd name="T5" fmla="*/ 30 h 54"/>
                <a:gd name="T6" fmla="*/ 0 w 33"/>
                <a:gd name="T7" fmla="*/ 0 h 54"/>
                <a:gd name="T8" fmla="*/ 33 w 33"/>
                <a:gd name="T9" fmla="*/ 24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4"/>
                <a:gd name="T17" fmla="*/ 33 w 3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4">
                  <a:moveTo>
                    <a:pt x="33" y="24"/>
                  </a:moveTo>
                  <a:lnTo>
                    <a:pt x="33" y="5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10" name="Freeform 290"/>
            <p:cNvSpPr>
              <a:spLocks/>
            </p:cNvSpPr>
            <p:nvPr/>
          </p:nvSpPr>
          <p:spPr bwMode="auto">
            <a:xfrm>
              <a:off x="2607" y="3150"/>
              <a:ext cx="34" cy="53"/>
            </a:xfrm>
            <a:custGeom>
              <a:avLst/>
              <a:gdLst>
                <a:gd name="T0" fmla="*/ 34 w 34"/>
                <a:gd name="T1" fmla="*/ 25 h 53"/>
                <a:gd name="T2" fmla="*/ 34 w 34"/>
                <a:gd name="T3" fmla="*/ 53 h 53"/>
                <a:gd name="T4" fmla="*/ 0 w 34"/>
                <a:gd name="T5" fmla="*/ 28 h 53"/>
                <a:gd name="T6" fmla="*/ 0 w 34"/>
                <a:gd name="T7" fmla="*/ 0 h 53"/>
                <a:gd name="T8" fmla="*/ 34 w 34"/>
                <a:gd name="T9" fmla="*/ 25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3"/>
                <a:gd name="T17" fmla="*/ 34 w 34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3">
                  <a:moveTo>
                    <a:pt x="34" y="25"/>
                  </a:moveTo>
                  <a:lnTo>
                    <a:pt x="34" y="5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11" name="Freeform 291"/>
            <p:cNvSpPr>
              <a:spLocks/>
            </p:cNvSpPr>
            <p:nvPr/>
          </p:nvSpPr>
          <p:spPr bwMode="auto">
            <a:xfrm>
              <a:off x="2575" y="3191"/>
              <a:ext cx="29" cy="50"/>
            </a:xfrm>
            <a:custGeom>
              <a:avLst/>
              <a:gdLst>
                <a:gd name="T0" fmla="*/ 29 w 29"/>
                <a:gd name="T1" fmla="*/ 23 h 50"/>
                <a:gd name="T2" fmla="*/ 29 w 29"/>
                <a:gd name="T3" fmla="*/ 50 h 50"/>
                <a:gd name="T4" fmla="*/ 0 w 29"/>
                <a:gd name="T5" fmla="*/ 26 h 50"/>
                <a:gd name="T6" fmla="*/ 0 w 29"/>
                <a:gd name="T7" fmla="*/ 0 h 50"/>
                <a:gd name="T8" fmla="*/ 29 w 29"/>
                <a:gd name="T9" fmla="*/ 23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0"/>
                <a:gd name="T17" fmla="*/ 29 w 29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0">
                  <a:moveTo>
                    <a:pt x="29" y="23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0" y="0"/>
                  </a:lnTo>
                  <a:lnTo>
                    <a:pt x="29" y="2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12" name="Freeform 292"/>
            <p:cNvSpPr>
              <a:spLocks/>
            </p:cNvSpPr>
            <p:nvPr/>
          </p:nvSpPr>
          <p:spPr bwMode="auto">
            <a:xfrm>
              <a:off x="2676" y="3271"/>
              <a:ext cx="40" cy="63"/>
            </a:xfrm>
            <a:custGeom>
              <a:avLst/>
              <a:gdLst>
                <a:gd name="T0" fmla="*/ 40 w 40"/>
                <a:gd name="T1" fmla="*/ 33 h 63"/>
                <a:gd name="T2" fmla="*/ 40 w 40"/>
                <a:gd name="T3" fmla="*/ 63 h 63"/>
                <a:gd name="T4" fmla="*/ 0 w 40"/>
                <a:gd name="T5" fmla="*/ 32 h 63"/>
                <a:gd name="T6" fmla="*/ 0 w 40"/>
                <a:gd name="T7" fmla="*/ 0 h 63"/>
                <a:gd name="T8" fmla="*/ 40 w 40"/>
                <a:gd name="T9" fmla="*/ 33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3"/>
                <a:gd name="T17" fmla="*/ 40 w 40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3">
                  <a:moveTo>
                    <a:pt x="40" y="33"/>
                  </a:moveTo>
                  <a:lnTo>
                    <a:pt x="40" y="63"/>
                  </a:lnTo>
                  <a:lnTo>
                    <a:pt x="0" y="32"/>
                  </a:lnTo>
                  <a:lnTo>
                    <a:pt x="0" y="0"/>
                  </a:lnTo>
                  <a:lnTo>
                    <a:pt x="40" y="33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13" name="Freeform 293"/>
            <p:cNvSpPr>
              <a:spLocks/>
            </p:cNvSpPr>
            <p:nvPr/>
          </p:nvSpPr>
          <p:spPr bwMode="auto">
            <a:xfrm>
              <a:off x="2642" y="3244"/>
              <a:ext cx="32" cy="58"/>
            </a:xfrm>
            <a:custGeom>
              <a:avLst/>
              <a:gdLst>
                <a:gd name="T0" fmla="*/ 32 w 32"/>
                <a:gd name="T1" fmla="*/ 26 h 58"/>
                <a:gd name="T2" fmla="*/ 32 w 32"/>
                <a:gd name="T3" fmla="*/ 58 h 58"/>
                <a:gd name="T4" fmla="*/ 0 w 32"/>
                <a:gd name="T5" fmla="*/ 29 h 58"/>
                <a:gd name="T6" fmla="*/ 0 w 32"/>
                <a:gd name="T7" fmla="*/ 0 h 58"/>
                <a:gd name="T8" fmla="*/ 32 w 32"/>
                <a:gd name="T9" fmla="*/ 2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58"/>
                <a:gd name="T17" fmla="*/ 32 w 32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58">
                  <a:moveTo>
                    <a:pt x="32" y="26"/>
                  </a:moveTo>
                  <a:lnTo>
                    <a:pt x="32" y="58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14" name="Freeform 294"/>
            <p:cNvSpPr>
              <a:spLocks/>
            </p:cNvSpPr>
            <p:nvPr/>
          </p:nvSpPr>
          <p:spPr bwMode="auto">
            <a:xfrm>
              <a:off x="2606" y="3215"/>
              <a:ext cx="34" cy="56"/>
            </a:xfrm>
            <a:custGeom>
              <a:avLst/>
              <a:gdLst>
                <a:gd name="T0" fmla="*/ 34 w 34"/>
                <a:gd name="T1" fmla="*/ 28 h 56"/>
                <a:gd name="T2" fmla="*/ 34 w 34"/>
                <a:gd name="T3" fmla="*/ 56 h 56"/>
                <a:gd name="T4" fmla="*/ 0 w 34"/>
                <a:gd name="T5" fmla="*/ 29 h 56"/>
                <a:gd name="T6" fmla="*/ 0 w 34"/>
                <a:gd name="T7" fmla="*/ 0 h 56"/>
                <a:gd name="T8" fmla="*/ 34 w 34"/>
                <a:gd name="T9" fmla="*/ 2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15" name="Freeform 295"/>
            <p:cNvSpPr>
              <a:spLocks/>
            </p:cNvSpPr>
            <p:nvPr/>
          </p:nvSpPr>
          <p:spPr bwMode="auto">
            <a:xfrm>
              <a:off x="2575" y="3255"/>
              <a:ext cx="29" cy="51"/>
            </a:xfrm>
            <a:custGeom>
              <a:avLst/>
              <a:gdLst>
                <a:gd name="T0" fmla="*/ 29 w 29"/>
                <a:gd name="T1" fmla="*/ 24 h 51"/>
                <a:gd name="T2" fmla="*/ 29 w 29"/>
                <a:gd name="T3" fmla="*/ 51 h 51"/>
                <a:gd name="T4" fmla="*/ 0 w 29"/>
                <a:gd name="T5" fmla="*/ 25 h 51"/>
                <a:gd name="T6" fmla="*/ 0 w 29"/>
                <a:gd name="T7" fmla="*/ 0 h 51"/>
                <a:gd name="T8" fmla="*/ 29 w 29"/>
                <a:gd name="T9" fmla="*/ 24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1"/>
                <a:gd name="T17" fmla="*/ 29 w 2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1">
                  <a:moveTo>
                    <a:pt x="29" y="24"/>
                  </a:moveTo>
                  <a:lnTo>
                    <a:pt x="29" y="5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16" name="Freeform 296"/>
            <p:cNvSpPr>
              <a:spLocks/>
            </p:cNvSpPr>
            <p:nvPr/>
          </p:nvSpPr>
          <p:spPr bwMode="auto">
            <a:xfrm>
              <a:off x="2676" y="3344"/>
              <a:ext cx="40" cy="64"/>
            </a:xfrm>
            <a:custGeom>
              <a:avLst/>
              <a:gdLst>
                <a:gd name="T0" fmla="*/ 40 w 40"/>
                <a:gd name="T1" fmla="*/ 35 h 64"/>
                <a:gd name="T2" fmla="*/ 40 w 40"/>
                <a:gd name="T3" fmla="*/ 64 h 64"/>
                <a:gd name="T4" fmla="*/ 0 w 40"/>
                <a:gd name="T5" fmla="*/ 30 h 64"/>
                <a:gd name="T6" fmla="*/ 0 w 40"/>
                <a:gd name="T7" fmla="*/ 0 h 64"/>
                <a:gd name="T8" fmla="*/ 40 w 40"/>
                <a:gd name="T9" fmla="*/ 35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4"/>
                <a:gd name="T17" fmla="*/ 40 w 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4">
                  <a:moveTo>
                    <a:pt x="40" y="35"/>
                  </a:moveTo>
                  <a:lnTo>
                    <a:pt x="40" y="6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40" y="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17" name="Freeform 297"/>
            <p:cNvSpPr>
              <a:spLocks/>
            </p:cNvSpPr>
            <p:nvPr/>
          </p:nvSpPr>
          <p:spPr bwMode="auto">
            <a:xfrm>
              <a:off x="2642" y="3313"/>
              <a:ext cx="32" cy="60"/>
            </a:xfrm>
            <a:custGeom>
              <a:avLst/>
              <a:gdLst>
                <a:gd name="T0" fmla="*/ 32 w 32"/>
                <a:gd name="T1" fmla="*/ 29 h 60"/>
                <a:gd name="T2" fmla="*/ 32 w 32"/>
                <a:gd name="T3" fmla="*/ 60 h 60"/>
                <a:gd name="T4" fmla="*/ 0 w 32"/>
                <a:gd name="T5" fmla="*/ 29 h 60"/>
                <a:gd name="T6" fmla="*/ 0 w 32"/>
                <a:gd name="T7" fmla="*/ 0 h 60"/>
                <a:gd name="T8" fmla="*/ 32 w 32"/>
                <a:gd name="T9" fmla="*/ 29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0"/>
                <a:gd name="T17" fmla="*/ 32 w 32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0">
                  <a:moveTo>
                    <a:pt x="32" y="29"/>
                  </a:moveTo>
                  <a:lnTo>
                    <a:pt x="32" y="6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9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18" name="Freeform 298"/>
            <p:cNvSpPr>
              <a:spLocks/>
            </p:cNvSpPr>
            <p:nvPr/>
          </p:nvSpPr>
          <p:spPr bwMode="auto">
            <a:xfrm>
              <a:off x="2606" y="3280"/>
              <a:ext cx="34" cy="60"/>
            </a:xfrm>
            <a:custGeom>
              <a:avLst/>
              <a:gdLst>
                <a:gd name="T0" fmla="*/ 34 w 34"/>
                <a:gd name="T1" fmla="*/ 32 h 60"/>
                <a:gd name="T2" fmla="*/ 34 w 34"/>
                <a:gd name="T3" fmla="*/ 60 h 60"/>
                <a:gd name="T4" fmla="*/ 0 w 34"/>
                <a:gd name="T5" fmla="*/ 30 h 60"/>
                <a:gd name="T6" fmla="*/ 0 w 34"/>
                <a:gd name="T7" fmla="*/ 0 h 60"/>
                <a:gd name="T8" fmla="*/ 34 w 34"/>
                <a:gd name="T9" fmla="*/ 32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0"/>
                <a:gd name="T17" fmla="*/ 34 w 34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0">
                  <a:moveTo>
                    <a:pt x="34" y="32"/>
                  </a:moveTo>
                  <a:lnTo>
                    <a:pt x="34" y="6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19" name="Freeform 299"/>
            <p:cNvSpPr>
              <a:spLocks/>
            </p:cNvSpPr>
            <p:nvPr/>
          </p:nvSpPr>
          <p:spPr bwMode="auto">
            <a:xfrm>
              <a:off x="2575" y="3318"/>
              <a:ext cx="29" cy="56"/>
            </a:xfrm>
            <a:custGeom>
              <a:avLst/>
              <a:gdLst>
                <a:gd name="T0" fmla="*/ 29 w 29"/>
                <a:gd name="T1" fmla="*/ 29 h 56"/>
                <a:gd name="T2" fmla="*/ 29 w 29"/>
                <a:gd name="T3" fmla="*/ 56 h 56"/>
                <a:gd name="T4" fmla="*/ 0 w 29"/>
                <a:gd name="T5" fmla="*/ 28 h 56"/>
                <a:gd name="T6" fmla="*/ 0 w 29"/>
                <a:gd name="T7" fmla="*/ 0 h 56"/>
                <a:gd name="T8" fmla="*/ 29 w 29"/>
                <a:gd name="T9" fmla="*/ 2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6"/>
                <a:gd name="T17" fmla="*/ 29 w 2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6">
                  <a:moveTo>
                    <a:pt x="29" y="29"/>
                  </a:moveTo>
                  <a:lnTo>
                    <a:pt x="29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20" name="Freeform 300"/>
            <p:cNvSpPr>
              <a:spLocks/>
            </p:cNvSpPr>
            <p:nvPr/>
          </p:nvSpPr>
          <p:spPr bwMode="auto">
            <a:xfrm>
              <a:off x="2676" y="3415"/>
              <a:ext cx="40" cy="70"/>
            </a:xfrm>
            <a:custGeom>
              <a:avLst/>
              <a:gdLst>
                <a:gd name="T0" fmla="*/ 40 w 40"/>
                <a:gd name="T1" fmla="*/ 38 h 70"/>
                <a:gd name="T2" fmla="*/ 40 w 40"/>
                <a:gd name="T3" fmla="*/ 70 h 70"/>
                <a:gd name="T4" fmla="*/ 0 w 40"/>
                <a:gd name="T5" fmla="*/ 31 h 70"/>
                <a:gd name="T6" fmla="*/ 0 w 40"/>
                <a:gd name="T7" fmla="*/ 0 h 70"/>
                <a:gd name="T8" fmla="*/ 40 w 40"/>
                <a:gd name="T9" fmla="*/ 38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0"/>
                <a:gd name="T17" fmla="*/ 40 w 40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0">
                  <a:moveTo>
                    <a:pt x="40" y="38"/>
                  </a:moveTo>
                  <a:lnTo>
                    <a:pt x="40" y="70"/>
                  </a:lnTo>
                  <a:lnTo>
                    <a:pt x="0" y="31"/>
                  </a:lnTo>
                  <a:lnTo>
                    <a:pt x="0" y="0"/>
                  </a:lnTo>
                  <a:lnTo>
                    <a:pt x="40" y="3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21" name="Freeform 301"/>
            <p:cNvSpPr>
              <a:spLocks/>
            </p:cNvSpPr>
            <p:nvPr/>
          </p:nvSpPr>
          <p:spPr bwMode="auto">
            <a:xfrm>
              <a:off x="2642" y="3383"/>
              <a:ext cx="32" cy="62"/>
            </a:xfrm>
            <a:custGeom>
              <a:avLst/>
              <a:gdLst>
                <a:gd name="T0" fmla="*/ 32 w 32"/>
                <a:gd name="T1" fmla="*/ 31 h 62"/>
                <a:gd name="T2" fmla="*/ 32 w 32"/>
                <a:gd name="T3" fmla="*/ 62 h 62"/>
                <a:gd name="T4" fmla="*/ 0 w 32"/>
                <a:gd name="T5" fmla="*/ 30 h 62"/>
                <a:gd name="T6" fmla="*/ 0 w 32"/>
                <a:gd name="T7" fmla="*/ 0 h 62"/>
                <a:gd name="T8" fmla="*/ 32 w 32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2"/>
                <a:gd name="T17" fmla="*/ 32 w 3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2">
                  <a:moveTo>
                    <a:pt x="32" y="31"/>
                  </a:moveTo>
                  <a:lnTo>
                    <a:pt x="32" y="6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22" name="Freeform 302"/>
            <p:cNvSpPr>
              <a:spLocks/>
            </p:cNvSpPr>
            <p:nvPr/>
          </p:nvSpPr>
          <p:spPr bwMode="auto">
            <a:xfrm>
              <a:off x="2606" y="3348"/>
              <a:ext cx="34" cy="62"/>
            </a:xfrm>
            <a:custGeom>
              <a:avLst/>
              <a:gdLst>
                <a:gd name="T0" fmla="*/ 34 w 34"/>
                <a:gd name="T1" fmla="*/ 34 h 62"/>
                <a:gd name="T2" fmla="*/ 34 w 34"/>
                <a:gd name="T3" fmla="*/ 62 h 62"/>
                <a:gd name="T4" fmla="*/ 0 w 34"/>
                <a:gd name="T5" fmla="*/ 28 h 62"/>
                <a:gd name="T6" fmla="*/ 0 w 34"/>
                <a:gd name="T7" fmla="*/ 0 h 62"/>
                <a:gd name="T8" fmla="*/ 34 w 34"/>
                <a:gd name="T9" fmla="*/ 34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23" name="Freeform 303"/>
            <p:cNvSpPr>
              <a:spLocks/>
            </p:cNvSpPr>
            <p:nvPr/>
          </p:nvSpPr>
          <p:spPr bwMode="auto">
            <a:xfrm>
              <a:off x="2677" y="3057"/>
              <a:ext cx="38" cy="54"/>
            </a:xfrm>
            <a:custGeom>
              <a:avLst/>
              <a:gdLst>
                <a:gd name="T0" fmla="*/ 38 w 38"/>
                <a:gd name="T1" fmla="*/ 23 h 54"/>
                <a:gd name="T2" fmla="*/ 38 w 38"/>
                <a:gd name="T3" fmla="*/ 54 h 54"/>
                <a:gd name="T4" fmla="*/ 0 w 38"/>
                <a:gd name="T5" fmla="*/ 31 h 54"/>
                <a:gd name="T6" fmla="*/ 0 w 38"/>
                <a:gd name="T7" fmla="*/ 0 h 54"/>
                <a:gd name="T8" fmla="*/ 38 w 38"/>
                <a:gd name="T9" fmla="*/ 23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4"/>
                <a:gd name="T17" fmla="*/ 38 w 38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4">
                  <a:moveTo>
                    <a:pt x="38" y="23"/>
                  </a:moveTo>
                  <a:lnTo>
                    <a:pt x="38" y="54"/>
                  </a:lnTo>
                  <a:lnTo>
                    <a:pt x="0" y="31"/>
                  </a:lnTo>
                  <a:lnTo>
                    <a:pt x="0" y="0"/>
                  </a:lnTo>
                  <a:lnTo>
                    <a:pt x="38" y="2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24" name="Freeform 304"/>
            <p:cNvSpPr>
              <a:spLocks/>
            </p:cNvSpPr>
            <p:nvPr/>
          </p:nvSpPr>
          <p:spPr bwMode="auto">
            <a:xfrm>
              <a:off x="2704" y="3110"/>
              <a:ext cx="12" cy="38"/>
            </a:xfrm>
            <a:custGeom>
              <a:avLst/>
              <a:gdLst>
                <a:gd name="T0" fmla="*/ 12 w 12"/>
                <a:gd name="T1" fmla="*/ 8 h 38"/>
                <a:gd name="T2" fmla="*/ 12 w 12"/>
                <a:gd name="T3" fmla="*/ 38 h 38"/>
                <a:gd name="T4" fmla="*/ 0 w 12"/>
                <a:gd name="T5" fmla="*/ 30 h 38"/>
                <a:gd name="T6" fmla="*/ 0 w 12"/>
                <a:gd name="T7" fmla="*/ 0 h 38"/>
                <a:gd name="T8" fmla="*/ 12 w 12"/>
                <a:gd name="T9" fmla="*/ 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25" name="Freeform 305"/>
            <p:cNvSpPr>
              <a:spLocks/>
            </p:cNvSpPr>
            <p:nvPr/>
          </p:nvSpPr>
          <p:spPr bwMode="auto">
            <a:xfrm>
              <a:off x="2677" y="3201"/>
              <a:ext cx="38" cy="58"/>
            </a:xfrm>
            <a:custGeom>
              <a:avLst/>
              <a:gdLst>
                <a:gd name="T0" fmla="*/ 38 w 38"/>
                <a:gd name="T1" fmla="*/ 27 h 58"/>
                <a:gd name="T2" fmla="*/ 38 w 38"/>
                <a:gd name="T3" fmla="*/ 58 h 58"/>
                <a:gd name="T4" fmla="*/ 0 w 38"/>
                <a:gd name="T5" fmla="*/ 30 h 58"/>
                <a:gd name="T6" fmla="*/ 0 w 38"/>
                <a:gd name="T7" fmla="*/ 0 h 58"/>
                <a:gd name="T8" fmla="*/ 38 w 38"/>
                <a:gd name="T9" fmla="*/ 2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8"/>
                <a:gd name="T17" fmla="*/ 38 w 3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8">
                  <a:moveTo>
                    <a:pt x="38" y="27"/>
                  </a:moveTo>
                  <a:lnTo>
                    <a:pt x="38" y="5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26" name="Rectangle 306"/>
            <p:cNvSpPr>
              <a:spLocks noChangeArrowheads="1"/>
            </p:cNvSpPr>
            <p:nvPr/>
          </p:nvSpPr>
          <p:spPr bwMode="auto">
            <a:xfrm>
              <a:off x="2715" y="3379"/>
              <a:ext cx="18" cy="32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27" name="Freeform 307"/>
            <p:cNvSpPr>
              <a:spLocks/>
            </p:cNvSpPr>
            <p:nvPr/>
          </p:nvSpPr>
          <p:spPr bwMode="auto">
            <a:xfrm>
              <a:off x="2550" y="2912"/>
              <a:ext cx="278" cy="79"/>
            </a:xfrm>
            <a:custGeom>
              <a:avLst/>
              <a:gdLst>
                <a:gd name="T0" fmla="*/ 0 w 278"/>
                <a:gd name="T1" fmla="*/ 0 h 79"/>
                <a:gd name="T2" fmla="*/ 119 w 278"/>
                <a:gd name="T3" fmla="*/ 6 h 79"/>
                <a:gd name="T4" fmla="*/ 278 w 278"/>
                <a:gd name="T5" fmla="*/ 75 h 79"/>
                <a:gd name="T6" fmla="*/ 168 w 278"/>
                <a:gd name="T7" fmla="*/ 79 h 79"/>
                <a:gd name="T8" fmla="*/ 0 w 278"/>
                <a:gd name="T9" fmla="*/ 0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"/>
                <a:gd name="T16" fmla="*/ 0 h 79"/>
                <a:gd name="T17" fmla="*/ 278 w 278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" h="79">
                  <a:moveTo>
                    <a:pt x="0" y="0"/>
                  </a:moveTo>
                  <a:lnTo>
                    <a:pt x="119" y="6"/>
                  </a:lnTo>
                  <a:lnTo>
                    <a:pt x="278" y="75"/>
                  </a:lnTo>
                  <a:lnTo>
                    <a:pt x="168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28" name="Freeform 308"/>
            <p:cNvSpPr>
              <a:spLocks/>
            </p:cNvSpPr>
            <p:nvPr/>
          </p:nvSpPr>
          <p:spPr bwMode="auto">
            <a:xfrm>
              <a:off x="2719" y="2985"/>
              <a:ext cx="108" cy="59"/>
            </a:xfrm>
            <a:custGeom>
              <a:avLst/>
              <a:gdLst>
                <a:gd name="T0" fmla="*/ 1 w 108"/>
                <a:gd name="T1" fmla="*/ 1 h 59"/>
                <a:gd name="T2" fmla="*/ 108 w 108"/>
                <a:gd name="T3" fmla="*/ 0 h 59"/>
                <a:gd name="T4" fmla="*/ 108 w 108"/>
                <a:gd name="T5" fmla="*/ 59 h 59"/>
                <a:gd name="T6" fmla="*/ 0 w 108"/>
                <a:gd name="T7" fmla="*/ 59 h 59"/>
                <a:gd name="T8" fmla="*/ 1 w 108"/>
                <a:gd name="T9" fmla="*/ 1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59"/>
                <a:gd name="T17" fmla="*/ 108 w 108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59">
                  <a:moveTo>
                    <a:pt x="1" y="1"/>
                  </a:moveTo>
                  <a:lnTo>
                    <a:pt x="108" y="0"/>
                  </a:lnTo>
                  <a:lnTo>
                    <a:pt x="108" y="59"/>
                  </a:lnTo>
                  <a:lnTo>
                    <a:pt x="0" y="5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729" name="Freeform 309"/>
            <p:cNvSpPr>
              <a:spLocks/>
            </p:cNvSpPr>
            <p:nvPr/>
          </p:nvSpPr>
          <p:spPr bwMode="auto">
            <a:xfrm>
              <a:off x="2551" y="2912"/>
              <a:ext cx="172" cy="131"/>
            </a:xfrm>
            <a:custGeom>
              <a:avLst/>
              <a:gdLst>
                <a:gd name="T0" fmla="*/ 0 w 172"/>
                <a:gd name="T1" fmla="*/ 0 h 131"/>
                <a:gd name="T2" fmla="*/ 0 w 172"/>
                <a:gd name="T3" fmla="*/ 45 h 131"/>
                <a:gd name="T4" fmla="*/ 172 w 172"/>
                <a:gd name="T5" fmla="*/ 131 h 131"/>
                <a:gd name="T6" fmla="*/ 172 w 172"/>
                <a:gd name="T7" fmla="*/ 73 h 131"/>
                <a:gd name="T8" fmla="*/ 0 w 172"/>
                <a:gd name="T9" fmla="*/ 0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31"/>
                <a:gd name="T17" fmla="*/ 172 w 172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31">
                  <a:moveTo>
                    <a:pt x="0" y="0"/>
                  </a:moveTo>
                  <a:lnTo>
                    <a:pt x="0" y="45"/>
                  </a:lnTo>
                  <a:lnTo>
                    <a:pt x="172" y="131"/>
                  </a:lnTo>
                  <a:lnTo>
                    <a:pt x="172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8422" name="Line 310"/>
          <p:cNvSpPr>
            <a:spLocks noChangeShapeType="1"/>
          </p:cNvSpPr>
          <p:nvPr/>
        </p:nvSpPr>
        <p:spPr bwMode="auto">
          <a:xfrm>
            <a:off x="4703763" y="39147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423" name="Line 320"/>
          <p:cNvSpPr>
            <a:spLocks noChangeShapeType="1"/>
          </p:cNvSpPr>
          <p:nvPr/>
        </p:nvSpPr>
        <p:spPr bwMode="auto">
          <a:xfrm>
            <a:off x="4403725" y="3937000"/>
            <a:ext cx="11113" cy="55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424" name="Line 354"/>
          <p:cNvSpPr>
            <a:spLocks noChangeShapeType="1"/>
          </p:cNvSpPr>
          <p:nvPr/>
        </p:nvSpPr>
        <p:spPr bwMode="auto">
          <a:xfrm flipH="1">
            <a:off x="3917950" y="4740275"/>
            <a:ext cx="32543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425" name="Line 355"/>
          <p:cNvSpPr>
            <a:spLocks noChangeShapeType="1"/>
          </p:cNvSpPr>
          <p:nvPr/>
        </p:nvSpPr>
        <p:spPr bwMode="auto">
          <a:xfrm flipH="1">
            <a:off x="4330700" y="4740275"/>
            <a:ext cx="61913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426" name="Line 356"/>
          <p:cNvSpPr>
            <a:spLocks noChangeShapeType="1"/>
          </p:cNvSpPr>
          <p:nvPr/>
        </p:nvSpPr>
        <p:spPr bwMode="auto">
          <a:xfrm>
            <a:off x="4700588" y="4679950"/>
            <a:ext cx="136525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427" name="Text Box 357"/>
          <p:cNvSpPr txBox="1">
            <a:spLocks noChangeArrowheads="1"/>
          </p:cNvSpPr>
          <p:nvPr/>
        </p:nvSpPr>
        <p:spPr bwMode="auto">
          <a:xfrm>
            <a:off x="3351213" y="5130800"/>
            <a:ext cx="75406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625"/>
              </a:lnSpc>
            </a:pPr>
            <a:r>
              <a:rPr lang="en-US" sz="1600">
                <a:latin typeface="Arial" pitchFamily="34" charset="0"/>
                <a:cs typeface="Arial" pitchFamily="34" charset="0"/>
              </a:rPr>
              <a:t>Web</a:t>
            </a:r>
          </a:p>
          <a:p>
            <a:pPr>
              <a:lnSpc>
                <a:spcPts val="1625"/>
              </a:lnSpc>
            </a:pPr>
            <a:r>
              <a:rPr lang="en-US" sz="1600">
                <a:latin typeface="Arial" pitchFamily="34" charset="0"/>
                <a:cs typeface="Arial" pitchFamily="34" charset="0"/>
              </a:rPr>
              <a:t>server</a:t>
            </a:r>
          </a:p>
        </p:txBody>
      </p:sp>
      <p:sp>
        <p:nvSpPr>
          <p:cNvPr id="188428" name="Text Box 358"/>
          <p:cNvSpPr txBox="1">
            <a:spLocks noChangeArrowheads="1"/>
          </p:cNvSpPr>
          <p:nvPr/>
        </p:nvSpPr>
        <p:spPr bwMode="auto">
          <a:xfrm>
            <a:off x="3967163" y="5427663"/>
            <a:ext cx="7556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625"/>
              </a:lnSpc>
            </a:pPr>
            <a:r>
              <a:rPr lang="en-US" sz="1600">
                <a:latin typeface="Arial" pitchFamily="34" charset="0"/>
                <a:cs typeface="Arial" pitchFamily="34" charset="0"/>
              </a:rPr>
              <a:t>FTP</a:t>
            </a:r>
          </a:p>
          <a:p>
            <a:pPr>
              <a:lnSpc>
                <a:spcPts val="1625"/>
              </a:lnSpc>
            </a:pPr>
            <a:r>
              <a:rPr lang="en-US" sz="1600">
                <a:latin typeface="Arial" pitchFamily="34" charset="0"/>
                <a:cs typeface="Arial" pitchFamily="34" charset="0"/>
              </a:rPr>
              <a:t>server</a:t>
            </a:r>
          </a:p>
        </p:txBody>
      </p:sp>
      <p:sp>
        <p:nvSpPr>
          <p:cNvPr id="188429" name="Text Box 359"/>
          <p:cNvSpPr txBox="1">
            <a:spLocks noChangeArrowheads="1"/>
          </p:cNvSpPr>
          <p:nvPr/>
        </p:nvSpPr>
        <p:spPr bwMode="auto">
          <a:xfrm>
            <a:off x="4605338" y="5213350"/>
            <a:ext cx="7556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1625"/>
              </a:lnSpc>
            </a:pPr>
            <a:r>
              <a:rPr lang="en-US" sz="1600">
                <a:latin typeface="Arial" pitchFamily="34" charset="0"/>
                <a:cs typeface="Arial" pitchFamily="34" charset="0"/>
              </a:rPr>
              <a:t>DNS</a:t>
            </a:r>
          </a:p>
          <a:p>
            <a:pPr>
              <a:lnSpc>
                <a:spcPts val="1625"/>
              </a:lnSpc>
            </a:pPr>
            <a:r>
              <a:rPr lang="en-US" sz="1600">
                <a:latin typeface="Arial" pitchFamily="34" charset="0"/>
                <a:cs typeface="Arial" pitchFamily="34" charset="0"/>
              </a:rPr>
              <a:t>server</a:t>
            </a:r>
          </a:p>
        </p:txBody>
      </p:sp>
      <p:grpSp>
        <p:nvGrpSpPr>
          <p:cNvPr id="3" name="Group 361"/>
          <p:cNvGrpSpPr>
            <a:grpSpLocks/>
          </p:cNvGrpSpPr>
          <p:nvPr/>
        </p:nvGrpSpPr>
        <p:grpSpPr bwMode="auto">
          <a:xfrm>
            <a:off x="4102100" y="3779838"/>
            <a:ext cx="569913" cy="285750"/>
            <a:chOff x="533" y="321"/>
            <a:chExt cx="359" cy="180"/>
          </a:xfrm>
        </p:grpSpPr>
        <p:grpSp>
          <p:nvGrpSpPr>
            <p:cNvPr id="4" name="Group 362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88607" name="Oval 363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608" name="Line 364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609" name="Line 365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610" name="Rectangle 366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611" name="Oval 367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368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188617" name="Line 3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8618" name="Line 3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8619" name="Line 3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72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88614" name="Line 37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8615" name="Line 37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8616" name="Line 37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88606" name="Line 376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8431" name="Line 377"/>
          <p:cNvSpPr>
            <a:spLocks noChangeShapeType="1"/>
          </p:cNvSpPr>
          <p:nvPr/>
        </p:nvSpPr>
        <p:spPr bwMode="auto">
          <a:xfrm>
            <a:off x="5380038" y="3925888"/>
            <a:ext cx="24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432" name="Text Box 378"/>
          <p:cNvSpPr txBox="1">
            <a:spLocks noChangeArrowheads="1"/>
          </p:cNvSpPr>
          <p:nvPr/>
        </p:nvSpPr>
        <p:spPr bwMode="auto">
          <a:xfrm>
            <a:off x="6316663" y="3716338"/>
            <a:ext cx="10541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Internet</a:t>
            </a:r>
          </a:p>
        </p:txBody>
      </p:sp>
      <p:sp>
        <p:nvSpPr>
          <p:cNvPr id="188433" name="Text Box 379"/>
          <p:cNvSpPr txBox="1">
            <a:spLocks noChangeArrowheads="1"/>
          </p:cNvSpPr>
          <p:nvPr/>
        </p:nvSpPr>
        <p:spPr bwMode="auto">
          <a:xfrm>
            <a:off x="4960938" y="5661025"/>
            <a:ext cx="162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demilitarized </a:t>
            </a:r>
          </a:p>
          <a:p>
            <a:r>
              <a:rPr lang="en-US">
                <a:latin typeface="Arial" pitchFamily="34" charset="0"/>
                <a:cs typeface="Arial" pitchFamily="34" charset="0"/>
              </a:rPr>
              <a:t>zone</a:t>
            </a:r>
          </a:p>
        </p:txBody>
      </p:sp>
      <p:sp>
        <p:nvSpPr>
          <p:cNvPr id="188434" name="Text Box 381"/>
          <p:cNvSpPr txBox="1">
            <a:spLocks noChangeArrowheads="1"/>
          </p:cNvSpPr>
          <p:nvPr/>
        </p:nvSpPr>
        <p:spPr bwMode="auto">
          <a:xfrm>
            <a:off x="4017963" y="2767013"/>
            <a:ext cx="8239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  <a:cs typeface="Arial" pitchFamily="34" charset="0"/>
              </a:rPr>
              <a:t>firewall</a:t>
            </a:r>
          </a:p>
        </p:txBody>
      </p:sp>
      <p:sp>
        <p:nvSpPr>
          <p:cNvPr id="188435" name="Oval 384"/>
          <p:cNvSpPr>
            <a:spLocks noChangeArrowheads="1"/>
          </p:cNvSpPr>
          <p:nvPr/>
        </p:nvSpPr>
        <p:spPr bwMode="auto">
          <a:xfrm>
            <a:off x="4337050" y="4229100"/>
            <a:ext cx="134938" cy="1349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436" name="Text Box 385"/>
          <p:cNvSpPr txBox="1">
            <a:spLocks noChangeArrowheads="1"/>
          </p:cNvSpPr>
          <p:nvPr/>
        </p:nvSpPr>
        <p:spPr bwMode="auto">
          <a:xfrm>
            <a:off x="1498600" y="4997450"/>
            <a:ext cx="12620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IDS </a:t>
            </a:r>
          </a:p>
          <a:p>
            <a:pPr algn="ctr"/>
            <a:r>
              <a:rPr lang="en-US" sz="240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sensors</a:t>
            </a:r>
          </a:p>
        </p:txBody>
      </p:sp>
      <p:sp>
        <p:nvSpPr>
          <p:cNvPr id="188437" name="Line 389"/>
          <p:cNvSpPr>
            <a:spLocks noChangeShapeType="1"/>
          </p:cNvSpPr>
          <p:nvPr/>
        </p:nvSpPr>
        <p:spPr bwMode="auto">
          <a:xfrm flipV="1">
            <a:off x="2166938" y="4354513"/>
            <a:ext cx="2152650" cy="6953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8438" name="Rectangle 39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Intrusion detection systems</a:t>
            </a:r>
          </a:p>
        </p:txBody>
      </p:sp>
      <p:sp>
        <p:nvSpPr>
          <p:cNvPr id="188439" name="Rectangle 392"/>
          <p:cNvSpPr>
            <a:spLocks noGrp="1" noChangeArrowheads="1"/>
          </p:cNvSpPr>
          <p:nvPr>
            <p:ph type="body" idx="1"/>
          </p:nvPr>
        </p:nvSpPr>
        <p:spPr>
          <a:xfrm>
            <a:off x="477838" y="1335088"/>
            <a:ext cx="7772400" cy="1130300"/>
          </a:xfrm>
        </p:spPr>
        <p:txBody>
          <a:bodyPr/>
          <a:lstStyle/>
          <a:p>
            <a:r>
              <a:rPr lang="en-US" smtClean="0"/>
              <a:t>multiple IDSs: different types of checking at different locations</a:t>
            </a:r>
          </a:p>
        </p:txBody>
      </p:sp>
      <p:sp>
        <p:nvSpPr>
          <p:cNvPr id="188440" name="Freeform 17"/>
          <p:cNvSpPr>
            <a:spLocks/>
          </p:cNvSpPr>
          <p:nvPr/>
        </p:nvSpPr>
        <p:spPr bwMode="auto">
          <a:xfrm>
            <a:off x="219075" y="2854325"/>
            <a:ext cx="3649663" cy="1808163"/>
          </a:xfrm>
          <a:custGeom>
            <a:avLst/>
            <a:gdLst/>
            <a:ahLst/>
            <a:cxnLst/>
            <a:rect l="0" t="0" r="r" b="b"/>
            <a:pathLst>
              <a:path w="10000" h="10000">
                <a:moveTo>
                  <a:pt x="323" y="164"/>
                </a:moveTo>
                <a:lnTo>
                  <a:pt x="341" y="143"/>
                </a:lnTo>
                <a:cubicBezTo>
                  <a:pt x="349" y="129"/>
                  <a:pt x="357" y="116"/>
                  <a:pt x="365" y="102"/>
                </a:cubicBezTo>
                <a:lnTo>
                  <a:pt x="413" y="72"/>
                </a:lnTo>
                <a:cubicBezTo>
                  <a:pt x="429" y="58"/>
                  <a:pt x="445" y="45"/>
                  <a:pt x="461" y="31"/>
                </a:cubicBezTo>
                <a:lnTo>
                  <a:pt x="514" y="10"/>
                </a:lnTo>
                <a:cubicBezTo>
                  <a:pt x="534" y="7"/>
                  <a:pt x="554" y="3"/>
                  <a:pt x="574" y="0"/>
                </a:cubicBezTo>
                <a:lnTo>
                  <a:pt x="628" y="0"/>
                </a:lnTo>
                <a:lnTo>
                  <a:pt x="694" y="0"/>
                </a:lnTo>
                <a:cubicBezTo>
                  <a:pt x="716" y="3"/>
                  <a:pt x="738" y="7"/>
                  <a:pt x="760" y="10"/>
                </a:cubicBezTo>
                <a:lnTo>
                  <a:pt x="825" y="31"/>
                </a:lnTo>
                <a:lnTo>
                  <a:pt x="891" y="61"/>
                </a:lnTo>
                <a:cubicBezTo>
                  <a:pt x="915" y="71"/>
                  <a:pt x="939" y="82"/>
                  <a:pt x="963" y="92"/>
                </a:cubicBezTo>
                <a:cubicBezTo>
                  <a:pt x="989" y="106"/>
                  <a:pt x="1015" y="119"/>
                  <a:pt x="1041" y="133"/>
                </a:cubicBezTo>
                <a:lnTo>
                  <a:pt x="1118" y="174"/>
                </a:lnTo>
                <a:lnTo>
                  <a:pt x="1196" y="225"/>
                </a:lnTo>
                <a:lnTo>
                  <a:pt x="1268" y="276"/>
                </a:lnTo>
                <a:cubicBezTo>
                  <a:pt x="1294" y="290"/>
                  <a:pt x="1320" y="303"/>
                  <a:pt x="1346" y="317"/>
                </a:cubicBezTo>
                <a:lnTo>
                  <a:pt x="1513" y="440"/>
                </a:lnTo>
                <a:lnTo>
                  <a:pt x="1681" y="553"/>
                </a:lnTo>
                <a:lnTo>
                  <a:pt x="1848" y="665"/>
                </a:lnTo>
                <a:lnTo>
                  <a:pt x="2022" y="778"/>
                </a:lnTo>
                <a:cubicBezTo>
                  <a:pt x="2050" y="798"/>
                  <a:pt x="2077" y="819"/>
                  <a:pt x="2105" y="839"/>
                </a:cubicBezTo>
                <a:cubicBezTo>
                  <a:pt x="2133" y="853"/>
                  <a:pt x="2161" y="866"/>
                  <a:pt x="2189" y="880"/>
                </a:cubicBezTo>
                <a:cubicBezTo>
                  <a:pt x="2217" y="894"/>
                  <a:pt x="2245" y="907"/>
                  <a:pt x="2273" y="921"/>
                </a:cubicBezTo>
                <a:lnTo>
                  <a:pt x="2356" y="972"/>
                </a:lnTo>
                <a:lnTo>
                  <a:pt x="2440" y="993"/>
                </a:lnTo>
                <a:cubicBezTo>
                  <a:pt x="2468" y="1003"/>
                  <a:pt x="2496" y="1014"/>
                  <a:pt x="2524" y="1024"/>
                </a:cubicBezTo>
                <a:lnTo>
                  <a:pt x="2608" y="1054"/>
                </a:lnTo>
                <a:cubicBezTo>
                  <a:pt x="2638" y="1057"/>
                  <a:pt x="2667" y="1061"/>
                  <a:pt x="2697" y="1064"/>
                </a:cubicBezTo>
                <a:cubicBezTo>
                  <a:pt x="2725" y="1068"/>
                  <a:pt x="2753" y="1071"/>
                  <a:pt x="2781" y="1075"/>
                </a:cubicBezTo>
                <a:lnTo>
                  <a:pt x="2853" y="1075"/>
                </a:lnTo>
                <a:cubicBezTo>
                  <a:pt x="2881" y="1262"/>
                  <a:pt x="2909" y="1143"/>
                  <a:pt x="2937" y="1330"/>
                </a:cubicBezTo>
                <a:cubicBezTo>
                  <a:pt x="2963" y="1118"/>
                  <a:pt x="2988" y="1287"/>
                  <a:pt x="3014" y="1075"/>
                </a:cubicBezTo>
                <a:cubicBezTo>
                  <a:pt x="3042" y="1071"/>
                  <a:pt x="3070" y="1068"/>
                  <a:pt x="3098" y="1064"/>
                </a:cubicBezTo>
                <a:lnTo>
                  <a:pt x="3182" y="1064"/>
                </a:lnTo>
                <a:lnTo>
                  <a:pt x="3343" y="1024"/>
                </a:lnTo>
                <a:lnTo>
                  <a:pt x="3505" y="1003"/>
                </a:lnTo>
                <a:lnTo>
                  <a:pt x="3672" y="972"/>
                </a:lnTo>
                <a:lnTo>
                  <a:pt x="3834" y="921"/>
                </a:lnTo>
                <a:lnTo>
                  <a:pt x="4007" y="880"/>
                </a:lnTo>
                <a:lnTo>
                  <a:pt x="4175" y="850"/>
                </a:lnTo>
                <a:lnTo>
                  <a:pt x="4348" y="809"/>
                </a:lnTo>
                <a:lnTo>
                  <a:pt x="4528" y="788"/>
                </a:lnTo>
                <a:cubicBezTo>
                  <a:pt x="4562" y="785"/>
                  <a:pt x="4595" y="781"/>
                  <a:pt x="4629" y="778"/>
                </a:cubicBezTo>
                <a:cubicBezTo>
                  <a:pt x="4659" y="775"/>
                  <a:pt x="4689" y="771"/>
                  <a:pt x="4719" y="768"/>
                </a:cubicBezTo>
                <a:lnTo>
                  <a:pt x="4809" y="768"/>
                </a:lnTo>
                <a:lnTo>
                  <a:pt x="4904" y="768"/>
                </a:lnTo>
                <a:lnTo>
                  <a:pt x="5006" y="778"/>
                </a:lnTo>
                <a:lnTo>
                  <a:pt x="5102" y="778"/>
                </a:lnTo>
                <a:cubicBezTo>
                  <a:pt x="5138" y="781"/>
                  <a:pt x="5173" y="785"/>
                  <a:pt x="5209" y="788"/>
                </a:cubicBezTo>
                <a:lnTo>
                  <a:pt x="5311" y="809"/>
                </a:lnTo>
                <a:lnTo>
                  <a:pt x="5419" y="839"/>
                </a:lnTo>
                <a:lnTo>
                  <a:pt x="5520" y="860"/>
                </a:lnTo>
                <a:lnTo>
                  <a:pt x="5634" y="901"/>
                </a:lnTo>
                <a:lnTo>
                  <a:pt x="5748" y="931"/>
                </a:lnTo>
                <a:lnTo>
                  <a:pt x="5861" y="972"/>
                </a:lnTo>
                <a:lnTo>
                  <a:pt x="5999" y="1003"/>
                </a:lnTo>
                <a:lnTo>
                  <a:pt x="6124" y="1044"/>
                </a:lnTo>
                <a:lnTo>
                  <a:pt x="6256" y="1085"/>
                </a:lnTo>
                <a:lnTo>
                  <a:pt x="6394" y="1126"/>
                </a:lnTo>
                <a:lnTo>
                  <a:pt x="6531" y="1167"/>
                </a:lnTo>
                <a:lnTo>
                  <a:pt x="6681" y="1218"/>
                </a:lnTo>
                <a:lnTo>
                  <a:pt x="6824" y="1269"/>
                </a:lnTo>
                <a:lnTo>
                  <a:pt x="7117" y="1372"/>
                </a:lnTo>
                <a:lnTo>
                  <a:pt x="7410" y="1494"/>
                </a:lnTo>
                <a:lnTo>
                  <a:pt x="7703" y="1627"/>
                </a:lnTo>
                <a:lnTo>
                  <a:pt x="7853" y="1699"/>
                </a:lnTo>
                <a:lnTo>
                  <a:pt x="7996" y="1771"/>
                </a:lnTo>
                <a:lnTo>
                  <a:pt x="8140" y="1842"/>
                </a:lnTo>
                <a:lnTo>
                  <a:pt x="8278" y="1914"/>
                </a:lnTo>
                <a:cubicBezTo>
                  <a:pt x="8322" y="1941"/>
                  <a:pt x="8365" y="1969"/>
                  <a:pt x="8409" y="1996"/>
                </a:cubicBezTo>
                <a:lnTo>
                  <a:pt x="8547" y="2078"/>
                </a:lnTo>
                <a:cubicBezTo>
                  <a:pt x="8589" y="2105"/>
                  <a:pt x="8630" y="2133"/>
                  <a:pt x="8672" y="2160"/>
                </a:cubicBezTo>
                <a:lnTo>
                  <a:pt x="8798" y="2252"/>
                </a:lnTo>
                <a:lnTo>
                  <a:pt x="8911" y="2344"/>
                </a:lnTo>
                <a:lnTo>
                  <a:pt x="9025" y="2436"/>
                </a:lnTo>
                <a:lnTo>
                  <a:pt x="9133" y="2538"/>
                </a:lnTo>
                <a:cubicBezTo>
                  <a:pt x="9149" y="2552"/>
                  <a:pt x="9165" y="2565"/>
                  <a:pt x="9181" y="2579"/>
                </a:cubicBezTo>
                <a:lnTo>
                  <a:pt x="9228" y="2641"/>
                </a:lnTo>
                <a:lnTo>
                  <a:pt x="9276" y="2692"/>
                </a:lnTo>
                <a:cubicBezTo>
                  <a:pt x="9290" y="2706"/>
                  <a:pt x="9304" y="2719"/>
                  <a:pt x="9318" y="2733"/>
                </a:cubicBezTo>
                <a:cubicBezTo>
                  <a:pt x="9332" y="2753"/>
                  <a:pt x="9346" y="2774"/>
                  <a:pt x="9360" y="2794"/>
                </a:cubicBezTo>
                <a:cubicBezTo>
                  <a:pt x="9374" y="2815"/>
                  <a:pt x="9388" y="2835"/>
                  <a:pt x="9402" y="2856"/>
                </a:cubicBezTo>
                <a:lnTo>
                  <a:pt x="9444" y="2907"/>
                </a:lnTo>
                <a:cubicBezTo>
                  <a:pt x="9456" y="2927"/>
                  <a:pt x="9468" y="2948"/>
                  <a:pt x="9480" y="2968"/>
                </a:cubicBezTo>
                <a:cubicBezTo>
                  <a:pt x="9492" y="2989"/>
                  <a:pt x="9504" y="3009"/>
                  <a:pt x="9516" y="3030"/>
                </a:cubicBezTo>
                <a:cubicBezTo>
                  <a:pt x="9528" y="3047"/>
                  <a:pt x="9539" y="3064"/>
                  <a:pt x="9551" y="3081"/>
                </a:cubicBezTo>
                <a:lnTo>
                  <a:pt x="9611" y="3204"/>
                </a:lnTo>
                <a:cubicBezTo>
                  <a:pt x="9629" y="3248"/>
                  <a:pt x="9647" y="3293"/>
                  <a:pt x="9665" y="3337"/>
                </a:cubicBezTo>
                <a:cubicBezTo>
                  <a:pt x="9683" y="3385"/>
                  <a:pt x="9701" y="3432"/>
                  <a:pt x="9719" y="3480"/>
                </a:cubicBezTo>
                <a:cubicBezTo>
                  <a:pt x="9735" y="3531"/>
                  <a:pt x="9751" y="3583"/>
                  <a:pt x="9767" y="3634"/>
                </a:cubicBezTo>
                <a:lnTo>
                  <a:pt x="9809" y="3787"/>
                </a:lnTo>
                <a:cubicBezTo>
                  <a:pt x="9823" y="3838"/>
                  <a:pt x="9836" y="3890"/>
                  <a:pt x="9850" y="3941"/>
                </a:cubicBezTo>
                <a:cubicBezTo>
                  <a:pt x="9858" y="4002"/>
                  <a:pt x="9866" y="4064"/>
                  <a:pt x="9874" y="4125"/>
                </a:cubicBezTo>
                <a:cubicBezTo>
                  <a:pt x="9884" y="4180"/>
                  <a:pt x="9894" y="4234"/>
                  <a:pt x="9904" y="4289"/>
                </a:cubicBezTo>
                <a:cubicBezTo>
                  <a:pt x="9914" y="4354"/>
                  <a:pt x="9924" y="4418"/>
                  <a:pt x="9934" y="4483"/>
                </a:cubicBezTo>
                <a:cubicBezTo>
                  <a:pt x="9940" y="4544"/>
                  <a:pt x="9946" y="4606"/>
                  <a:pt x="9952" y="4667"/>
                </a:cubicBezTo>
                <a:cubicBezTo>
                  <a:pt x="9958" y="4729"/>
                  <a:pt x="9964" y="4790"/>
                  <a:pt x="9970" y="4852"/>
                </a:cubicBezTo>
                <a:cubicBezTo>
                  <a:pt x="9974" y="4917"/>
                  <a:pt x="9978" y="4981"/>
                  <a:pt x="9982" y="5046"/>
                </a:cubicBezTo>
                <a:lnTo>
                  <a:pt x="9994" y="5241"/>
                </a:lnTo>
                <a:lnTo>
                  <a:pt x="9994" y="5425"/>
                </a:lnTo>
                <a:lnTo>
                  <a:pt x="10000" y="5629"/>
                </a:lnTo>
                <a:lnTo>
                  <a:pt x="9994" y="5824"/>
                </a:lnTo>
                <a:lnTo>
                  <a:pt x="9994" y="6018"/>
                </a:lnTo>
                <a:lnTo>
                  <a:pt x="9988" y="6213"/>
                </a:lnTo>
                <a:cubicBezTo>
                  <a:pt x="9984" y="6278"/>
                  <a:pt x="9980" y="6342"/>
                  <a:pt x="9976" y="6407"/>
                </a:cubicBezTo>
                <a:lnTo>
                  <a:pt x="9958" y="6602"/>
                </a:lnTo>
                <a:lnTo>
                  <a:pt x="9946" y="6776"/>
                </a:lnTo>
                <a:cubicBezTo>
                  <a:pt x="9940" y="6837"/>
                  <a:pt x="9934" y="6899"/>
                  <a:pt x="9928" y="6960"/>
                </a:cubicBezTo>
                <a:lnTo>
                  <a:pt x="9904" y="7134"/>
                </a:lnTo>
                <a:cubicBezTo>
                  <a:pt x="9894" y="7195"/>
                  <a:pt x="9884" y="7257"/>
                  <a:pt x="9874" y="7318"/>
                </a:cubicBezTo>
                <a:cubicBezTo>
                  <a:pt x="9868" y="7373"/>
                  <a:pt x="9862" y="7427"/>
                  <a:pt x="9856" y="7482"/>
                </a:cubicBezTo>
                <a:cubicBezTo>
                  <a:pt x="9846" y="7537"/>
                  <a:pt x="9837" y="7591"/>
                  <a:pt x="9827" y="7646"/>
                </a:cubicBezTo>
                <a:lnTo>
                  <a:pt x="9791" y="7799"/>
                </a:lnTo>
                <a:lnTo>
                  <a:pt x="9761" y="7943"/>
                </a:lnTo>
                <a:cubicBezTo>
                  <a:pt x="9749" y="7991"/>
                  <a:pt x="9737" y="8038"/>
                  <a:pt x="9725" y="8086"/>
                </a:cubicBezTo>
                <a:cubicBezTo>
                  <a:pt x="9713" y="8130"/>
                  <a:pt x="9701" y="8175"/>
                  <a:pt x="9689" y="8219"/>
                </a:cubicBezTo>
                <a:cubicBezTo>
                  <a:pt x="9677" y="8257"/>
                  <a:pt x="9665" y="8294"/>
                  <a:pt x="9653" y="8332"/>
                </a:cubicBezTo>
                <a:cubicBezTo>
                  <a:pt x="9639" y="8369"/>
                  <a:pt x="9625" y="8407"/>
                  <a:pt x="9611" y="8444"/>
                </a:cubicBezTo>
                <a:cubicBezTo>
                  <a:pt x="9597" y="8475"/>
                  <a:pt x="9583" y="8505"/>
                  <a:pt x="9569" y="8536"/>
                </a:cubicBezTo>
                <a:cubicBezTo>
                  <a:pt x="9553" y="8567"/>
                  <a:pt x="9538" y="8597"/>
                  <a:pt x="9522" y="8628"/>
                </a:cubicBezTo>
                <a:lnTo>
                  <a:pt x="9474" y="8721"/>
                </a:lnTo>
                <a:cubicBezTo>
                  <a:pt x="9454" y="8745"/>
                  <a:pt x="9434" y="8768"/>
                  <a:pt x="9414" y="8792"/>
                </a:cubicBezTo>
                <a:cubicBezTo>
                  <a:pt x="9394" y="8819"/>
                  <a:pt x="9374" y="8847"/>
                  <a:pt x="9354" y="8874"/>
                </a:cubicBezTo>
                <a:cubicBezTo>
                  <a:pt x="9332" y="8895"/>
                  <a:pt x="9310" y="8915"/>
                  <a:pt x="9288" y="8936"/>
                </a:cubicBezTo>
                <a:cubicBezTo>
                  <a:pt x="9268" y="8956"/>
                  <a:pt x="9248" y="8977"/>
                  <a:pt x="9228" y="8997"/>
                </a:cubicBezTo>
                <a:lnTo>
                  <a:pt x="9157" y="9048"/>
                </a:lnTo>
                <a:cubicBezTo>
                  <a:pt x="9131" y="9069"/>
                  <a:pt x="9105" y="9089"/>
                  <a:pt x="9079" y="9110"/>
                </a:cubicBezTo>
                <a:lnTo>
                  <a:pt x="9007" y="9161"/>
                </a:lnTo>
                <a:lnTo>
                  <a:pt x="8929" y="9191"/>
                </a:lnTo>
                <a:lnTo>
                  <a:pt x="8846" y="9232"/>
                </a:lnTo>
                <a:cubicBezTo>
                  <a:pt x="8818" y="9242"/>
                  <a:pt x="8790" y="9253"/>
                  <a:pt x="8762" y="9263"/>
                </a:cubicBezTo>
                <a:cubicBezTo>
                  <a:pt x="8734" y="9277"/>
                  <a:pt x="8706" y="9290"/>
                  <a:pt x="8678" y="9304"/>
                </a:cubicBezTo>
                <a:cubicBezTo>
                  <a:pt x="8648" y="9314"/>
                  <a:pt x="8619" y="9325"/>
                  <a:pt x="8589" y="9335"/>
                </a:cubicBezTo>
                <a:lnTo>
                  <a:pt x="8493" y="9365"/>
                </a:lnTo>
                <a:lnTo>
                  <a:pt x="8313" y="9406"/>
                </a:lnTo>
                <a:lnTo>
                  <a:pt x="8122" y="9447"/>
                </a:lnTo>
                <a:lnTo>
                  <a:pt x="7931" y="9478"/>
                </a:lnTo>
                <a:lnTo>
                  <a:pt x="7733" y="9519"/>
                </a:lnTo>
                <a:lnTo>
                  <a:pt x="7530" y="9539"/>
                </a:lnTo>
                <a:lnTo>
                  <a:pt x="7339" y="9580"/>
                </a:lnTo>
                <a:lnTo>
                  <a:pt x="7141" y="9611"/>
                </a:lnTo>
                <a:lnTo>
                  <a:pt x="6950" y="9662"/>
                </a:lnTo>
                <a:lnTo>
                  <a:pt x="6854" y="9683"/>
                </a:lnTo>
                <a:lnTo>
                  <a:pt x="6758" y="9713"/>
                </a:lnTo>
                <a:lnTo>
                  <a:pt x="6651" y="9724"/>
                </a:lnTo>
                <a:lnTo>
                  <a:pt x="6549" y="9744"/>
                </a:lnTo>
                <a:lnTo>
                  <a:pt x="6441" y="9765"/>
                </a:lnTo>
                <a:lnTo>
                  <a:pt x="6334" y="9785"/>
                </a:lnTo>
                <a:lnTo>
                  <a:pt x="6226" y="9806"/>
                </a:lnTo>
                <a:lnTo>
                  <a:pt x="6112" y="9816"/>
                </a:lnTo>
                <a:lnTo>
                  <a:pt x="5885" y="9857"/>
                </a:lnTo>
                <a:lnTo>
                  <a:pt x="5652" y="9887"/>
                </a:lnTo>
                <a:lnTo>
                  <a:pt x="5425" y="9918"/>
                </a:lnTo>
                <a:lnTo>
                  <a:pt x="5185" y="9928"/>
                </a:lnTo>
                <a:lnTo>
                  <a:pt x="4958" y="9949"/>
                </a:lnTo>
                <a:lnTo>
                  <a:pt x="4731" y="9959"/>
                </a:lnTo>
                <a:lnTo>
                  <a:pt x="4623" y="9969"/>
                </a:lnTo>
                <a:lnTo>
                  <a:pt x="4510" y="9969"/>
                </a:lnTo>
                <a:lnTo>
                  <a:pt x="4402" y="9990"/>
                </a:lnTo>
                <a:lnTo>
                  <a:pt x="4294" y="9990"/>
                </a:lnTo>
                <a:lnTo>
                  <a:pt x="4193" y="9990"/>
                </a:lnTo>
                <a:lnTo>
                  <a:pt x="4091" y="10000"/>
                </a:lnTo>
                <a:lnTo>
                  <a:pt x="3995" y="10000"/>
                </a:lnTo>
                <a:lnTo>
                  <a:pt x="3894" y="10000"/>
                </a:lnTo>
                <a:lnTo>
                  <a:pt x="3804" y="10000"/>
                </a:lnTo>
                <a:lnTo>
                  <a:pt x="3714" y="10000"/>
                </a:lnTo>
                <a:lnTo>
                  <a:pt x="3630" y="10000"/>
                </a:lnTo>
                <a:lnTo>
                  <a:pt x="3547" y="10000"/>
                </a:lnTo>
                <a:cubicBezTo>
                  <a:pt x="3521" y="9997"/>
                  <a:pt x="3495" y="9993"/>
                  <a:pt x="3469" y="9990"/>
                </a:cubicBezTo>
                <a:lnTo>
                  <a:pt x="3391" y="9990"/>
                </a:lnTo>
                <a:lnTo>
                  <a:pt x="3325" y="9990"/>
                </a:lnTo>
                <a:lnTo>
                  <a:pt x="3254" y="9969"/>
                </a:lnTo>
                <a:lnTo>
                  <a:pt x="3182" y="9969"/>
                </a:lnTo>
                <a:lnTo>
                  <a:pt x="3122" y="9969"/>
                </a:lnTo>
                <a:cubicBezTo>
                  <a:pt x="3100" y="9966"/>
                  <a:pt x="3078" y="9962"/>
                  <a:pt x="3056" y="9959"/>
                </a:cubicBezTo>
                <a:cubicBezTo>
                  <a:pt x="3038" y="9956"/>
                  <a:pt x="3020" y="9952"/>
                  <a:pt x="3002" y="9949"/>
                </a:cubicBezTo>
                <a:lnTo>
                  <a:pt x="2949" y="9949"/>
                </a:lnTo>
                <a:cubicBezTo>
                  <a:pt x="2929" y="9946"/>
                  <a:pt x="2909" y="9942"/>
                  <a:pt x="2889" y="9939"/>
                </a:cubicBezTo>
                <a:cubicBezTo>
                  <a:pt x="2871" y="9935"/>
                  <a:pt x="2853" y="9932"/>
                  <a:pt x="2835" y="9928"/>
                </a:cubicBezTo>
                <a:cubicBezTo>
                  <a:pt x="2817" y="9925"/>
                  <a:pt x="2799" y="9921"/>
                  <a:pt x="2781" y="9918"/>
                </a:cubicBezTo>
                <a:lnTo>
                  <a:pt x="2679" y="9887"/>
                </a:lnTo>
                <a:lnTo>
                  <a:pt x="2584" y="9867"/>
                </a:lnTo>
                <a:cubicBezTo>
                  <a:pt x="2554" y="9853"/>
                  <a:pt x="2524" y="9840"/>
                  <a:pt x="2494" y="9826"/>
                </a:cubicBezTo>
                <a:cubicBezTo>
                  <a:pt x="2462" y="9819"/>
                  <a:pt x="2430" y="9813"/>
                  <a:pt x="2398" y="9806"/>
                </a:cubicBezTo>
                <a:lnTo>
                  <a:pt x="2225" y="9724"/>
                </a:lnTo>
                <a:cubicBezTo>
                  <a:pt x="2195" y="9710"/>
                  <a:pt x="2165" y="9697"/>
                  <a:pt x="2135" y="9683"/>
                </a:cubicBezTo>
                <a:cubicBezTo>
                  <a:pt x="2105" y="9669"/>
                  <a:pt x="2075" y="9656"/>
                  <a:pt x="2045" y="9642"/>
                </a:cubicBezTo>
                <a:lnTo>
                  <a:pt x="1950" y="9591"/>
                </a:lnTo>
                <a:lnTo>
                  <a:pt x="1842" y="9539"/>
                </a:lnTo>
                <a:lnTo>
                  <a:pt x="1740" y="9498"/>
                </a:lnTo>
                <a:lnTo>
                  <a:pt x="1633" y="9447"/>
                </a:lnTo>
                <a:lnTo>
                  <a:pt x="1519" y="9396"/>
                </a:lnTo>
                <a:lnTo>
                  <a:pt x="1411" y="9355"/>
                </a:lnTo>
                <a:cubicBezTo>
                  <a:pt x="1371" y="9335"/>
                  <a:pt x="1332" y="9314"/>
                  <a:pt x="1292" y="9294"/>
                </a:cubicBezTo>
                <a:lnTo>
                  <a:pt x="1178" y="9243"/>
                </a:lnTo>
                <a:lnTo>
                  <a:pt x="1071" y="9181"/>
                </a:lnTo>
                <a:lnTo>
                  <a:pt x="957" y="9120"/>
                </a:lnTo>
                <a:lnTo>
                  <a:pt x="849" y="9069"/>
                </a:lnTo>
                <a:lnTo>
                  <a:pt x="748" y="8976"/>
                </a:lnTo>
                <a:cubicBezTo>
                  <a:pt x="716" y="8952"/>
                  <a:pt x="684" y="8929"/>
                  <a:pt x="652" y="8905"/>
                </a:cubicBezTo>
                <a:lnTo>
                  <a:pt x="550" y="8813"/>
                </a:lnTo>
                <a:lnTo>
                  <a:pt x="508" y="8762"/>
                </a:lnTo>
                <a:lnTo>
                  <a:pt x="467" y="8721"/>
                </a:lnTo>
                <a:cubicBezTo>
                  <a:pt x="453" y="8700"/>
                  <a:pt x="439" y="8680"/>
                  <a:pt x="425" y="8659"/>
                </a:cubicBezTo>
                <a:lnTo>
                  <a:pt x="383" y="8608"/>
                </a:lnTo>
                <a:cubicBezTo>
                  <a:pt x="371" y="8588"/>
                  <a:pt x="359" y="8567"/>
                  <a:pt x="347" y="8547"/>
                </a:cubicBezTo>
                <a:lnTo>
                  <a:pt x="317" y="8475"/>
                </a:lnTo>
                <a:cubicBezTo>
                  <a:pt x="305" y="8455"/>
                  <a:pt x="293" y="8434"/>
                  <a:pt x="281" y="8414"/>
                </a:cubicBezTo>
                <a:lnTo>
                  <a:pt x="251" y="8342"/>
                </a:lnTo>
                <a:lnTo>
                  <a:pt x="221" y="8270"/>
                </a:lnTo>
                <a:cubicBezTo>
                  <a:pt x="215" y="8246"/>
                  <a:pt x="209" y="8223"/>
                  <a:pt x="203" y="8199"/>
                </a:cubicBezTo>
                <a:cubicBezTo>
                  <a:pt x="193" y="8172"/>
                  <a:pt x="183" y="8144"/>
                  <a:pt x="173" y="8117"/>
                </a:cubicBezTo>
                <a:cubicBezTo>
                  <a:pt x="167" y="8093"/>
                  <a:pt x="162" y="8069"/>
                  <a:pt x="156" y="8045"/>
                </a:cubicBezTo>
                <a:cubicBezTo>
                  <a:pt x="148" y="8018"/>
                  <a:pt x="140" y="7990"/>
                  <a:pt x="132" y="7963"/>
                </a:cubicBezTo>
                <a:cubicBezTo>
                  <a:pt x="128" y="7936"/>
                  <a:pt x="124" y="7908"/>
                  <a:pt x="120" y="7881"/>
                </a:cubicBezTo>
                <a:cubicBezTo>
                  <a:pt x="108" y="7820"/>
                  <a:pt x="96" y="7758"/>
                  <a:pt x="84" y="7697"/>
                </a:cubicBezTo>
                <a:lnTo>
                  <a:pt x="54" y="7523"/>
                </a:lnTo>
                <a:cubicBezTo>
                  <a:pt x="50" y="7458"/>
                  <a:pt x="46" y="7394"/>
                  <a:pt x="42" y="7329"/>
                </a:cubicBezTo>
                <a:cubicBezTo>
                  <a:pt x="38" y="7261"/>
                  <a:pt x="34" y="7192"/>
                  <a:pt x="30" y="7124"/>
                </a:cubicBezTo>
                <a:cubicBezTo>
                  <a:pt x="24" y="7052"/>
                  <a:pt x="18" y="6981"/>
                  <a:pt x="12" y="6909"/>
                </a:cubicBezTo>
                <a:cubicBezTo>
                  <a:pt x="10" y="6837"/>
                  <a:pt x="8" y="6766"/>
                  <a:pt x="6" y="6694"/>
                </a:cubicBezTo>
                <a:lnTo>
                  <a:pt x="6" y="6479"/>
                </a:lnTo>
                <a:lnTo>
                  <a:pt x="0" y="6254"/>
                </a:lnTo>
                <a:lnTo>
                  <a:pt x="0" y="6018"/>
                </a:lnTo>
                <a:cubicBezTo>
                  <a:pt x="2" y="5936"/>
                  <a:pt x="4" y="5855"/>
                  <a:pt x="6" y="5773"/>
                </a:cubicBezTo>
                <a:lnTo>
                  <a:pt x="6" y="5527"/>
                </a:lnTo>
                <a:cubicBezTo>
                  <a:pt x="8" y="5442"/>
                  <a:pt x="10" y="5356"/>
                  <a:pt x="12" y="5271"/>
                </a:cubicBezTo>
                <a:lnTo>
                  <a:pt x="12" y="5026"/>
                </a:lnTo>
                <a:lnTo>
                  <a:pt x="12" y="4893"/>
                </a:lnTo>
                <a:lnTo>
                  <a:pt x="12" y="4749"/>
                </a:lnTo>
                <a:lnTo>
                  <a:pt x="12" y="4606"/>
                </a:lnTo>
                <a:lnTo>
                  <a:pt x="12" y="4452"/>
                </a:lnTo>
                <a:lnTo>
                  <a:pt x="6" y="4278"/>
                </a:lnTo>
                <a:lnTo>
                  <a:pt x="6" y="4115"/>
                </a:lnTo>
                <a:lnTo>
                  <a:pt x="6" y="3941"/>
                </a:lnTo>
                <a:lnTo>
                  <a:pt x="0" y="3767"/>
                </a:lnTo>
                <a:lnTo>
                  <a:pt x="0" y="3582"/>
                </a:lnTo>
                <a:lnTo>
                  <a:pt x="0" y="3408"/>
                </a:lnTo>
                <a:lnTo>
                  <a:pt x="0" y="3040"/>
                </a:lnTo>
                <a:lnTo>
                  <a:pt x="0" y="2661"/>
                </a:lnTo>
                <a:lnTo>
                  <a:pt x="0" y="2293"/>
                </a:lnTo>
                <a:lnTo>
                  <a:pt x="6" y="2119"/>
                </a:lnTo>
                <a:cubicBezTo>
                  <a:pt x="8" y="2057"/>
                  <a:pt x="10" y="1996"/>
                  <a:pt x="12" y="1934"/>
                </a:cubicBezTo>
                <a:cubicBezTo>
                  <a:pt x="16" y="1880"/>
                  <a:pt x="20" y="1825"/>
                  <a:pt x="24" y="1771"/>
                </a:cubicBezTo>
                <a:lnTo>
                  <a:pt x="30" y="1597"/>
                </a:lnTo>
                <a:cubicBezTo>
                  <a:pt x="34" y="1542"/>
                  <a:pt x="38" y="1488"/>
                  <a:pt x="42" y="1433"/>
                </a:cubicBezTo>
                <a:cubicBezTo>
                  <a:pt x="44" y="1382"/>
                  <a:pt x="46" y="1330"/>
                  <a:pt x="48" y="1279"/>
                </a:cubicBezTo>
                <a:lnTo>
                  <a:pt x="72" y="1126"/>
                </a:lnTo>
                <a:cubicBezTo>
                  <a:pt x="76" y="1078"/>
                  <a:pt x="80" y="1031"/>
                  <a:pt x="84" y="983"/>
                </a:cubicBezTo>
                <a:lnTo>
                  <a:pt x="108" y="839"/>
                </a:lnTo>
                <a:lnTo>
                  <a:pt x="126" y="716"/>
                </a:lnTo>
                <a:cubicBezTo>
                  <a:pt x="136" y="675"/>
                  <a:pt x="146" y="635"/>
                  <a:pt x="156" y="594"/>
                </a:cubicBezTo>
                <a:cubicBezTo>
                  <a:pt x="162" y="560"/>
                  <a:pt x="167" y="525"/>
                  <a:pt x="173" y="491"/>
                </a:cubicBezTo>
                <a:cubicBezTo>
                  <a:pt x="185" y="454"/>
                  <a:pt x="197" y="416"/>
                  <a:pt x="209" y="379"/>
                </a:cubicBezTo>
                <a:cubicBezTo>
                  <a:pt x="213" y="369"/>
                  <a:pt x="217" y="358"/>
                  <a:pt x="221" y="348"/>
                </a:cubicBezTo>
                <a:lnTo>
                  <a:pt x="245" y="297"/>
                </a:lnTo>
                <a:cubicBezTo>
                  <a:pt x="249" y="287"/>
                  <a:pt x="253" y="276"/>
                  <a:pt x="257" y="266"/>
                </a:cubicBezTo>
                <a:cubicBezTo>
                  <a:pt x="265" y="252"/>
                  <a:pt x="273" y="239"/>
                  <a:pt x="281" y="225"/>
                </a:cubicBezTo>
                <a:cubicBezTo>
                  <a:pt x="287" y="215"/>
                  <a:pt x="293" y="204"/>
                  <a:pt x="299" y="194"/>
                </a:cubicBezTo>
                <a:lnTo>
                  <a:pt x="323" y="164"/>
                </a:ln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441" name="Rectangle 198"/>
          <p:cNvSpPr>
            <a:spLocks noChangeArrowheads="1"/>
          </p:cNvSpPr>
          <p:nvPr/>
        </p:nvSpPr>
        <p:spPr bwMode="auto">
          <a:xfrm>
            <a:off x="3648075" y="3957638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88442" name="Line 334"/>
          <p:cNvSpPr>
            <a:spLocks noChangeShapeType="1"/>
          </p:cNvSpPr>
          <p:nvPr/>
        </p:nvSpPr>
        <p:spPr bwMode="auto">
          <a:xfrm>
            <a:off x="2486025" y="3879850"/>
            <a:ext cx="1592263" cy="47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0" name="Line 20"/>
          <p:cNvSpPr>
            <a:spLocks noChangeShapeType="1"/>
          </p:cNvSpPr>
          <p:nvPr/>
        </p:nvSpPr>
        <p:spPr bwMode="auto">
          <a:xfrm flipH="1">
            <a:off x="649288" y="3398838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1" name="Line 21"/>
          <p:cNvSpPr>
            <a:spLocks noChangeShapeType="1"/>
          </p:cNvSpPr>
          <p:nvPr/>
        </p:nvSpPr>
        <p:spPr bwMode="auto">
          <a:xfrm flipH="1">
            <a:off x="911225" y="3446463"/>
            <a:ext cx="396875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2" name="Line 22"/>
          <p:cNvSpPr>
            <a:spLocks noChangeShapeType="1"/>
          </p:cNvSpPr>
          <p:nvPr/>
        </p:nvSpPr>
        <p:spPr bwMode="auto">
          <a:xfrm>
            <a:off x="1455738" y="3475038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193675" y="3201988"/>
            <a:ext cx="568325" cy="481012"/>
            <a:chOff x="-44" y="1473"/>
            <a:chExt cx="981" cy="1105"/>
          </a:xfrm>
        </p:grpSpPr>
        <p:pic>
          <p:nvPicPr>
            <p:cNvPr id="18860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860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1128713" y="3690938"/>
            <a:ext cx="568325" cy="481012"/>
            <a:chOff x="-44" y="1473"/>
            <a:chExt cx="981" cy="1105"/>
          </a:xfrm>
        </p:grpSpPr>
        <p:pic>
          <p:nvPicPr>
            <p:cNvPr id="18860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860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05" name="Line 21"/>
          <p:cNvSpPr>
            <a:spLocks noChangeShapeType="1"/>
          </p:cNvSpPr>
          <p:nvPr/>
        </p:nvSpPr>
        <p:spPr bwMode="auto">
          <a:xfrm>
            <a:off x="1674813" y="3405188"/>
            <a:ext cx="3778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6" name="Line 22"/>
          <p:cNvSpPr>
            <a:spLocks noChangeShapeType="1"/>
          </p:cNvSpPr>
          <p:nvPr/>
        </p:nvSpPr>
        <p:spPr bwMode="auto">
          <a:xfrm flipH="1">
            <a:off x="1906588" y="3900488"/>
            <a:ext cx="120650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7" name="Line 22"/>
          <p:cNvSpPr>
            <a:spLocks noChangeShapeType="1"/>
          </p:cNvSpPr>
          <p:nvPr/>
        </p:nvSpPr>
        <p:spPr bwMode="auto">
          <a:xfrm>
            <a:off x="2311400" y="3911600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8" name="Line 20"/>
          <p:cNvSpPr>
            <a:spLocks noChangeShapeType="1"/>
          </p:cNvSpPr>
          <p:nvPr/>
        </p:nvSpPr>
        <p:spPr bwMode="auto">
          <a:xfrm flipH="1">
            <a:off x="1508125" y="3359150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1533525" y="4064000"/>
            <a:ext cx="568325" cy="481013"/>
            <a:chOff x="-44" y="1473"/>
            <a:chExt cx="981" cy="1105"/>
          </a:xfrm>
        </p:grpSpPr>
        <p:pic>
          <p:nvPicPr>
            <p:cNvPr id="18859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860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1990725" y="4132263"/>
            <a:ext cx="568325" cy="481012"/>
            <a:chOff x="-44" y="1473"/>
            <a:chExt cx="981" cy="1105"/>
          </a:xfrm>
        </p:grpSpPr>
        <p:pic>
          <p:nvPicPr>
            <p:cNvPr id="18859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859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4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3246438"/>
            <a:ext cx="6778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1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5" y="3662363"/>
            <a:ext cx="6778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1784350" y="3068638"/>
            <a:ext cx="568325" cy="481012"/>
            <a:chOff x="-44" y="1473"/>
            <a:chExt cx="981" cy="1105"/>
          </a:xfrm>
        </p:grpSpPr>
        <p:pic>
          <p:nvPicPr>
            <p:cNvPr id="18859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859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" name="Group 906"/>
          <p:cNvGrpSpPr>
            <a:grpSpLocks/>
          </p:cNvGrpSpPr>
          <p:nvPr/>
        </p:nvGrpSpPr>
        <p:grpSpPr bwMode="auto">
          <a:xfrm>
            <a:off x="663575" y="3859213"/>
            <a:ext cx="285750" cy="536575"/>
            <a:chOff x="4140" y="429"/>
            <a:chExt cx="1425" cy="2396"/>
          </a:xfrm>
        </p:grpSpPr>
        <p:sp>
          <p:nvSpPr>
            <p:cNvPr id="188563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2" name="Rectangle 908"/>
            <p:cNvSpPr>
              <a:spLocks noChangeArrowheads="1"/>
            </p:cNvSpPr>
            <p:nvPr/>
          </p:nvSpPr>
          <p:spPr bwMode="auto">
            <a:xfrm>
              <a:off x="4211" y="429"/>
              <a:ext cx="1037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65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8566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" name="Rectangle 911"/>
            <p:cNvSpPr>
              <a:spLocks noChangeArrowheads="1"/>
            </p:cNvSpPr>
            <p:nvPr/>
          </p:nvSpPr>
          <p:spPr bwMode="auto">
            <a:xfrm>
              <a:off x="4211" y="691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3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1" name="AutoShape 913"/>
              <p:cNvSpPr>
                <a:spLocks noChangeArrowheads="1"/>
              </p:cNvSpPr>
              <p:nvPr/>
            </p:nvSpPr>
            <p:spPr bwMode="auto">
              <a:xfrm>
                <a:off x="615" y="2570"/>
                <a:ext cx="721" cy="12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52" name="AutoShape 914"/>
              <p:cNvSpPr>
                <a:spLocks noChangeArrowheads="1"/>
              </p:cNvSpPr>
              <p:nvPr/>
            </p:nvSpPr>
            <p:spPr bwMode="auto">
              <a:xfrm>
                <a:off x="634" y="2584"/>
                <a:ext cx="692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427" name="Rectangle 915"/>
            <p:cNvSpPr>
              <a:spLocks noChangeArrowheads="1"/>
            </p:cNvSpPr>
            <p:nvPr/>
          </p:nvSpPr>
          <p:spPr bwMode="auto">
            <a:xfrm>
              <a:off x="4227" y="1017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4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49" name="AutoShape 917"/>
              <p:cNvSpPr>
                <a:spLocks noChangeArrowheads="1"/>
              </p:cNvSpPr>
              <p:nvPr/>
            </p:nvSpPr>
            <p:spPr bwMode="auto">
              <a:xfrm>
                <a:off x="617" y="2570"/>
                <a:ext cx="721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50" name="AutoShape 918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701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429" name="Rectangle 919"/>
            <p:cNvSpPr>
              <a:spLocks noChangeArrowheads="1"/>
            </p:cNvSpPr>
            <p:nvPr/>
          </p:nvSpPr>
          <p:spPr bwMode="auto">
            <a:xfrm>
              <a:off x="4211" y="1358"/>
              <a:ext cx="602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30" name="Rectangle 920"/>
            <p:cNvSpPr>
              <a:spLocks noChangeArrowheads="1"/>
            </p:cNvSpPr>
            <p:nvPr/>
          </p:nvSpPr>
          <p:spPr bwMode="auto">
            <a:xfrm>
              <a:off x="4227" y="1655"/>
              <a:ext cx="594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447" name="AutoShape 922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30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48" name="AutoShape 923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0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88574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45" name="AutoShape 926"/>
              <p:cNvSpPr>
                <a:spLocks noChangeArrowheads="1"/>
              </p:cNvSpPr>
              <p:nvPr/>
            </p:nvSpPr>
            <p:spPr bwMode="auto">
              <a:xfrm>
                <a:off x="617" y="2570"/>
                <a:ext cx="710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46" name="AutoShape 927"/>
              <p:cNvSpPr>
                <a:spLocks noChangeArrowheads="1"/>
              </p:cNvSpPr>
              <p:nvPr/>
            </p:nvSpPr>
            <p:spPr bwMode="auto">
              <a:xfrm>
                <a:off x="637" y="2584"/>
                <a:ext cx="680" cy="9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434" name="Rectangle 928"/>
            <p:cNvSpPr>
              <a:spLocks noChangeArrowheads="1"/>
            </p:cNvSpPr>
            <p:nvPr/>
          </p:nvSpPr>
          <p:spPr bwMode="auto">
            <a:xfrm>
              <a:off x="5248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77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8578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7" name="Oval 931"/>
            <p:cNvSpPr>
              <a:spLocks noChangeArrowheads="1"/>
            </p:cNvSpPr>
            <p:nvPr/>
          </p:nvSpPr>
          <p:spPr bwMode="auto">
            <a:xfrm>
              <a:off x="5518" y="2605"/>
              <a:ext cx="48" cy="99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80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9" name="AutoShape 933"/>
            <p:cNvSpPr>
              <a:spLocks noChangeArrowheads="1"/>
            </p:cNvSpPr>
            <p:nvPr/>
          </p:nvSpPr>
          <p:spPr bwMode="auto">
            <a:xfrm>
              <a:off x="4140" y="2683"/>
              <a:ext cx="1195" cy="142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40" name="AutoShape 934"/>
            <p:cNvSpPr>
              <a:spLocks noChangeArrowheads="1"/>
            </p:cNvSpPr>
            <p:nvPr/>
          </p:nvSpPr>
          <p:spPr bwMode="auto">
            <a:xfrm>
              <a:off x="4211" y="2712"/>
              <a:ext cx="1061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41" name="Oval 935"/>
            <p:cNvSpPr>
              <a:spLocks noChangeArrowheads="1"/>
            </p:cNvSpPr>
            <p:nvPr/>
          </p:nvSpPr>
          <p:spPr bwMode="auto">
            <a:xfrm>
              <a:off x="4306" y="2385"/>
              <a:ext cx="158" cy="13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42" name="Oval 936"/>
            <p:cNvSpPr>
              <a:spLocks noChangeArrowheads="1"/>
            </p:cNvSpPr>
            <p:nvPr/>
          </p:nvSpPr>
          <p:spPr bwMode="auto">
            <a:xfrm>
              <a:off x="4488" y="2385"/>
              <a:ext cx="158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43" name="Oval 937"/>
            <p:cNvSpPr>
              <a:spLocks noChangeArrowheads="1"/>
            </p:cNvSpPr>
            <p:nvPr/>
          </p:nvSpPr>
          <p:spPr bwMode="auto">
            <a:xfrm>
              <a:off x="4663" y="2378"/>
              <a:ext cx="158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44" name="Rectangle 938"/>
            <p:cNvSpPr>
              <a:spLocks noChangeArrowheads="1"/>
            </p:cNvSpPr>
            <p:nvPr/>
          </p:nvSpPr>
          <p:spPr bwMode="auto">
            <a:xfrm>
              <a:off x="5058" y="1833"/>
              <a:ext cx="87" cy="76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188458" name="Text Box 380"/>
          <p:cNvSpPr txBox="1">
            <a:spLocks noChangeArrowheads="1"/>
          </p:cNvSpPr>
          <p:nvPr/>
        </p:nvSpPr>
        <p:spPr bwMode="auto">
          <a:xfrm>
            <a:off x="2511425" y="3189288"/>
            <a:ext cx="10826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internal</a:t>
            </a:r>
          </a:p>
          <a:p>
            <a:r>
              <a:rPr lang="en-US">
                <a:latin typeface="Arial" pitchFamily="34" charset="0"/>
                <a:cs typeface="Arial" pitchFamily="34" charset="0"/>
              </a:rPr>
              <a:t>network</a:t>
            </a:r>
          </a:p>
        </p:txBody>
      </p:sp>
      <p:grpSp>
        <p:nvGrpSpPr>
          <p:cNvPr id="17" name="Group 906"/>
          <p:cNvGrpSpPr>
            <a:grpSpLocks/>
          </p:cNvGrpSpPr>
          <p:nvPr/>
        </p:nvGrpSpPr>
        <p:grpSpPr bwMode="auto">
          <a:xfrm>
            <a:off x="3698875" y="4697413"/>
            <a:ext cx="220663" cy="468312"/>
            <a:chOff x="4140" y="429"/>
            <a:chExt cx="1425" cy="2396"/>
          </a:xfrm>
        </p:grpSpPr>
        <p:sp>
          <p:nvSpPr>
            <p:cNvPr id="188531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" name="Rectangle 908"/>
            <p:cNvSpPr>
              <a:spLocks noChangeArrowheads="1"/>
            </p:cNvSpPr>
            <p:nvPr/>
          </p:nvSpPr>
          <p:spPr bwMode="auto">
            <a:xfrm>
              <a:off x="4212" y="429"/>
              <a:ext cx="1035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33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8534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9" name="Rectangle 911"/>
            <p:cNvSpPr>
              <a:spLocks noChangeArrowheads="1"/>
            </p:cNvSpPr>
            <p:nvPr/>
          </p:nvSpPr>
          <p:spPr bwMode="auto">
            <a:xfrm>
              <a:off x="4212" y="689"/>
              <a:ext cx="59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8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35" name="AutoShape 913"/>
              <p:cNvSpPr>
                <a:spLocks noChangeArrowheads="1"/>
              </p:cNvSpPr>
              <p:nvPr/>
            </p:nvSpPr>
            <p:spPr bwMode="auto">
              <a:xfrm>
                <a:off x="609" y="2565"/>
                <a:ext cx="729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36" name="AutoShape 914"/>
              <p:cNvSpPr>
                <a:spLocks noChangeArrowheads="1"/>
              </p:cNvSpPr>
              <p:nvPr/>
            </p:nvSpPr>
            <p:spPr bwMode="auto">
              <a:xfrm>
                <a:off x="622" y="2580"/>
                <a:ext cx="704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11" name="Rectangle 915"/>
            <p:cNvSpPr>
              <a:spLocks noChangeArrowheads="1"/>
            </p:cNvSpPr>
            <p:nvPr/>
          </p:nvSpPr>
          <p:spPr bwMode="auto">
            <a:xfrm>
              <a:off x="4222" y="1022"/>
              <a:ext cx="59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9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33" name="AutoShape 917"/>
              <p:cNvSpPr>
                <a:spLocks noChangeArrowheads="1"/>
              </p:cNvSpPr>
              <p:nvPr/>
            </p:nvSpPr>
            <p:spPr bwMode="auto">
              <a:xfrm>
                <a:off x="611" y="2572"/>
                <a:ext cx="729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34" name="AutoShape 918"/>
              <p:cNvSpPr>
                <a:spLocks noChangeArrowheads="1"/>
              </p:cNvSpPr>
              <p:nvPr/>
            </p:nvSpPr>
            <p:spPr bwMode="auto">
              <a:xfrm>
                <a:off x="624" y="2580"/>
                <a:ext cx="704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13" name="Rectangle 919"/>
            <p:cNvSpPr>
              <a:spLocks noChangeArrowheads="1"/>
            </p:cNvSpPr>
            <p:nvPr/>
          </p:nvSpPr>
          <p:spPr bwMode="auto">
            <a:xfrm>
              <a:off x="4212" y="1363"/>
              <a:ext cx="60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14" name="Rectangle 920"/>
            <p:cNvSpPr>
              <a:spLocks noChangeArrowheads="1"/>
            </p:cNvSpPr>
            <p:nvPr/>
          </p:nvSpPr>
          <p:spPr bwMode="auto">
            <a:xfrm>
              <a:off x="4222" y="1655"/>
              <a:ext cx="60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20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531" name="AutoShape 922"/>
              <p:cNvSpPr>
                <a:spLocks noChangeArrowheads="1"/>
              </p:cNvSpPr>
              <p:nvPr/>
            </p:nvSpPr>
            <p:spPr bwMode="auto">
              <a:xfrm>
                <a:off x="613" y="2572"/>
                <a:ext cx="728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32" name="AutoShape 923"/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70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88542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29" name="AutoShape 926"/>
              <p:cNvSpPr>
                <a:spLocks noChangeArrowheads="1"/>
              </p:cNvSpPr>
              <p:nvPr/>
            </p:nvSpPr>
            <p:spPr bwMode="auto">
              <a:xfrm>
                <a:off x="609" y="2572"/>
                <a:ext cx="715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30" name="AutoShape 927"/>
              <p:cNvSpPr>
                <a:spLocks noChangeArrowheads="1"/>
              </p:cNvSpPr>
              <p:nvPr/>
            </p:nvSpPr>
            <p:spPr bwMode="auto">
              <a:xfrm>
                <a:off x="621" y="2588"/>
                <a:ext cx="70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18" name="Rectangle 928"/>
            <p:cNvSpPr>
              <a:spLocks noChangeArrowheads="1"/>
            </p:cNvSpPr>
            <p:nvPr/>
          </p:nvSpPr>
          <p:spPr bwMode="auto">
            <a:xfrm>
              <a:off x="5247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45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8546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" name="Oval 931"/>
            <p:cNvSpPr>
              <a:spLocks noChangeArrowheads="1"/>
            </p:cNvSpPr>
            <p:nvPr/>
          </p:nvSpPr>
          <p:spPr bwMode="auto">
            <a:xfrm>
              <a:off x="5514" y="2606"/>
              <a:ext cx="51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48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" name="AutoShape 933"/>
            <p:cNvSpPr>
              <a:spLocks noChangeArrowheads="1"/>
            </p:cNvSpPr>
            <p:nvPr/>
          </p:nvSpPr>
          <p:spPr bwMode="auto">
            <a:xfrm>
              <a:off x="4140" y="2679"/>
              <a:ext cx="1199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24" name="AutoShape 934"/>
            <p:cNvSpPr>
              <a:spLocks noChangeArrowheads="1"/>
            </p:cNvSpPr>
            <p:nvPr/>
          </p:nvSpPr>
          <p:spPr bwMode="auto">
            <a:xfrm>
              <a:off x="4212" y="2711"/>
              <a:ext cx="1066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25" name="Oval 935"/>
            <p:cNvSpPr>
              <a:spLocks noChangeArrowheads="1"/>
            </p:cNvSpPr>
            <p:nvPr/>
          </p:nvSpPr>
          <p:spPr bwMode="auto">
            <a:xfrm>
              <a:off x="4304" y="2386"/>
              <a:ext cx="164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26" name="Oval 936"/>
            <p:cNvSpPr>
              <a:spLocks noChangeArrowheads="1"/>
            </p:cNvSpPr>
            <p:nvPr/>
          </p:nvSpPr>
          <p:spPr bwMode="auto">
            <a:xfrm>
              <a:off x="4489" y="2386"/>
              <a:ext cx="154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27" name="Oval 937"/>
            <p:cNvSpPr>
              <a:spLocks noChangeArrowheads="1"/>
            </p:cNvSpPr>
            <p:nvPr/>
          </p:nvSpPr>
          <p:spPr bwMode="auto">
            <a:xfrm>
              <a:off x="4663" y="2378"/>
              <a:ext cx="154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28" name="Rectangle 938"/>
            <p:cNvSpPr>
              <a:spLocks noChangeArrowheads="1"/>
            </p:cNvSpPr>
            <p:nvPr/>
          </p:nvSpPr>
          <p:spPr bwMode="auto">
            <a:xfrm>
              <a:off x="5063" y="1834"/>
              <a:ext cx="82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pic>
        <p:nvPicPr>
          <p:cNvPr id="53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8" y="4491038"/>
            <a:ext cx="541337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22" name="Group 906"/>
          <p:cNvGrpSpPr>
            <a:grpSpLocks/>
          </p:cNvGrpSpPr>
          <p:nvPr/>
        </p:nvGrpSpPr>
        <p:grpSpPr bwMode="auto">
          <a:xfrm>
            <a:off x="4216400" y="4960938"/>
            <a:ext cx="220663" cy="468312"/>
            <a:chOff x="4140" y="429"/>
            <a:chExt cx="1425" cy="2396"/>
          </a:xfrm>
        </p:grpSpPr>
        <p:sp>
          <p:nvSpPr>
            <p:cNvPr id="188499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0" name="Rectangle 908"/>
            <p:cNvSpPr>
              <a:spLocks noChangeArrowheads="1"/>
            </p:cNvSpPr>
            <p:nvPr/>
          </p:nvSpPr>
          <p:spPr bwMode="auto">
            <a:xfrm>
              <a:off x="4212" y="429"/>
              <a:ext cx="1035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01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8502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3" name="Rectangle 911"/>
            <p:cNvSpPr>
              <a:spLocks noChangeArrowheads="1"/>
            </p:cNvSpPr>
            <p:nvPr/>
          </p:nvSpPr>
          <p:spPr bwMode="auto">
            <a:xfrm>
              <a:off x="4212" y="689"/>
              <a:ext cx="59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23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569" name="AutoShape 913"/>
              <p:cNvSpPr>
                <a:spLocks noChangeArrowheads="1"/>
              </p:cNvSpPr>
              <p:nvPr/>
            </p:nvSpPr>
            <p:spPr bwMode="auto">
              <a:xfrm>
                <a:off x="609" y="2565"/>
                <a:ext cx="729" cy="13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70" name="AutoShape 914"/>
              <p:cNvSpPr>
                <a:spLocks noChangeArrowheads="1"/>
              </p:cNvSpPr>
              <p:nvPr/>
            </p:nvSpPr>
            <p:spPr bwMode="auto">
              <a:xfrm>
                <a:off x="622" y="2580"/>
                <a:ext cx="704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45" name="Rectangle 915"/>
            <p:cNvSpPr>
              <a:spLocks noChangeArrowheads="1"/>
            </p:cNvSpPr>
            <p:nvPr/>
          </p:nvSpPr>
          <p:spPr bwMode="auto">
            <a:xfrm>
              <a:off x="4222" y="1022"/>
              <a:ext cx="59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24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67" name="AutoShape 917"/>
              <p:cNvSpPr>
                <a:spLocks noChangeArrowheads="1"/>
              </p:cNvSpPr>
              <p:nvPr/>
            </p:nvSpPr>
            <p:spPr bwMode="auto">
              <a:xfrm>
                <a:off x="611" y="2572"/>
                <a:ext cx="729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68" name="AutoShape 918"/>
              <p:cNvSpPr>
                <a:spLocks noChangeArrowheads="1"/>
              </p:cNvSpPr>
              <p:nvPr/>
            </p:nvSpPr>
            <p:spPr bwMode="auto">
              <a:xfrm>
                <a:off x="624" y="2580"/>
                <a:ext cx="704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47" name="Rectangle 919"/>
            <p:cNvSpPr>
              <a:spLocks noChangeArrowheads="1"/>
            </p:cNvSpPr>
            <p:nvPr/>
          </p:nvSpPr>
          <p:spPr bwMode="auto">
            <a:xfrm>
              <a:off x="4212" y="1363"/>
              <a:ext cx="605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48" name="Rectangle 920"/>
            <p:cNvSpPr>
              <a:spLocks noChangeArrowheads="1"/>
            </p:cNvSpPr>
            <p:nvPr/>
          </p:nvSpPr>
          <p:spPr bwMode="auto">
            <a:xfrm>
              <a:off x="4222" y="1655"/>
              <a:ext cx="605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25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565" name="AutoShape 922"/>
              <p:cNvSpPr>
                <a:spLocks noChangeArrowheads="1"/>
              </p:cNvSpPr>
              <p:nvPr/>
            </p:nvSpPr>
            <p:spPr bwMode="auto">
              <a:xfrm>
                <a:off x="613" y="2572"/>
                <a:ext cx="728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66" name="AutoShape 923"/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70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88510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63" name="AutoShape 926"/>
              <p:cNvSpPr>
                <a:spLocks noChangeArrowheads="1"/>
              </p:cNvSpPr>
              <p:nvPr/>
            </p:nvSpPr>
            <p:spPr bwMode="auto">
              <a:xfrm>
                <a:off x="609" y="2572"/>
                <a:ext cx="715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64" name="AutoShape 927"/>
              <p:cNvSpPr>
                <a:spLocks noChangeArrowheads="1"/>
              </p:cNvSpPr>
              <p:nvPr/>
            </p:nvSpPr>
            <p:spPr bwMode="auto">
              <a:xfrm>
                <a:off x="621" y="2588"/>
                <a:ext cx="70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52" name="Rectangle 928"/>
            <p:cNvSpPr>
              <a:spLocks noChangeArrowheads="1"/>
            </p:cNvSpPr>
            <p:nvPr/>
          </p:nvSpPr>
          <p:spPr bwMode="auto">
            <a:xfrm>
              <a:off x="5247" y="429"/>
              <a:ext cx="72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13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8514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5" name="Oval 931"/>
            <p:cNvSpPr>
              <a:spLocks noChangeArrowheads="1"/>
            </p:cNvSpPr>
            <p:nvPr/>
          </p:nvSpPr>
          <p:spPr bwMode="auto">
            <a:xfrm>
              <a:off x="5514" y="2606"/>
              <a:ext cx="51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516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7" name="AutoShape 933"/>
            <p:cNvSpPr>
              <a:spLocks noChangeArrowheads="1"/>
            </p:cNvSpPr>
            <p:nvPr/>
          </p:nvSpPr>
          <p:spPr bwMode="auto">
            <a:xfrm>
              <a:off x="4140" y="2679"/>
              <a:ext cx="1199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58" name="AutoShape 934"/>
            <p:cNvSpPr>
              <a:spLocks noChangeArrowheads="1"/>
            </p:cNvSpPr>
            <p:nvPr/>
          </p:nvSpPr>
          <p:spPr bwMode="auto">
            <a:xfrm>
              <a:off x="4212" y="2711"/>
              <a:ext cx="1066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59" name="Oval 935"/>
            <p:cNvSpPr>
              <a:spLocks noChangeArrowheads="1"/>
            </p:cNvSpPr>
            <p:nvPr/>
          </p:nvSpPr>
          <p:spPr bwMode="auto">
            <a:xfrm>
              <a:off x="4304" y="2386"/>
              <a:ext cx="164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60" name="Oval 936"/>
            <p:cNvSpPr>
              <a:spLocks noChangeArrowheads="1"/>
            </p:cNvSpPr>
            <p:nvPr/>
          </p:nvSpPr>
          <p:spPr bwMode="auto">
            <a:xfrm>
              <a:off x="4489" y="2386"/>
              <a:ext cx="154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61" name="Oval 937"/>
            <p:cNvSpPr>
              <a:spLocks noChangeArrowheads="1"/>
            </p:cNvSpPr>
            <p:nvPr/>
          </p:nvSpPr>
          <p:spPr bwMode="auto">
            <a:xfrm>
              <a:off x="4663" y="2378"/>
              <a:ext cx="154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62" name="Rectangle 938"/>
            <p:cNvSpPr>
              <a:spLocks noChangeArrowheads="1"/>
            </p:cNvSpPr>
            <p:nvPr/>
          </p:nvSpPr>
          <p:spPr bwMode="auto">
            <a:xfrm>
              <a:off x="5063" y="1834"/>
              <a:ext cx="82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27" name="Group 906"/>
          <p:cNvGrpSpPr>
            <a:grpSpLocks/>
          </p:cNvGrpSpPr>
          <p:nvPr/>
        </p:nvGrpSpPr>
        <p:grpSpPr bwMode="auto">
          <a:xfrm>
            <a:off x="4757738" y="4745038"/>
            <a:ext cx="222250" cy="466725"/>
            <a:chOff x="4140" y="429"/>
            <a:chExt cx="1425" cy="2396"/>
          </a:xfrm>
        </p:grpSpPr>
        <p:sp>
          <p:nvSpPr>
            <p:cNvPr id="188467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3" name="Rectangle 908"/>
            <p:cNvSpPr>
              <a:spLocks noChangeArrowheads="1"/>
            </p:cNvSpPr>
            <p:nvPr/>
          </p:nvSpPr>
          <p:spPr bwMode="auto">
            <a:xfrm>
              <a:off x="4211" y="429"/>
              <a:ext cx="1038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469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8470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6" name="Rectangle 911"/>
            <p:cNvSpPr>
              <a:spLocks noChangeArrowheads="1"/>
            </p:cNvSpPr>
            <p:nvPr/>
          </p:nvSpPr>
          <p:spPr bwMode="auto">
            <a:xfrm>
              <a:off x="4211" y="690"/>
              <a:ext cx="590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28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02" name="AutoShape 913"/>
              <p:cNvSpPr>
                <a:spLocks noChangeArrowheads="1"/>
              </p:cNvSpPr>
              <p:nvPr/>
            </p:nvSpPr>
            <p:spPr bwMode="auto">
              <a:xfrm>
                <a:off x="616" y="2565"/>
                <a:ext cx="724" cy="13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603" name="AutoShape 914"/>
              <p:cNvSpPr>
                <a:spLocks noChangeArrowheads="1"/>
              </p:cNvSpPr>
              <p:nvPr/>
            </p:nvSpPr>
            <p:spPr bwMode="auto">
              <a:xfrm>
                <a:off x="629" y="2581"/>
                <a:ext cx="699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78" name="Rectangle 915"/>
            <p:cNvSpPr>
              <a:spLocks noChangeArrowheads="1"/>
            </p:cNvSpPr>
            <p:nvPr/>
          </p:nvSpPr>
          <p:spPr bwMode="auto">
            <a:xfrm>
              <a:off x="4221" y="1024"/>
              <a:ext cx="601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29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00" name="AutoShape 917"/>
              <p:cNvSpPr>
                <a:spLocks noChangeArrowheads="1"/>
              </p:cNvSpPr>
              <p:nvPr/>
            </p:nvSpPr>
            <p:spPr bwMode="auto">
              <a:xfrm>
                <a:off x="619" y="2565"/>
                <a:ext cx="724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601" name="AutoShape 918"/>
              <p:cNvSpPr>
                <a:spLocks noChangeArrowheads="1"/>
              </p:cNvSpPr>
              <p:nvPr/>
            </p:nvSpPr>
            <p:spPr bwMode="auto">
              <a:xfrm>
                <a:off x="631" y="2582"/>
                <a:ext cx="699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80" name="Rectangle 919"/>
            <p:cNvSpPr>
              <a:spLocks noChangeArrowheads="1"/>
            </p:cNvSpPr>
            <p:nvPr/>
          </p:nvSpPr>
          <p:spPr bwMode="auto">
            <a:xfrm>
              <a:off x="4211" y="1358"/>
              <a:ext cx="601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81" name="Rectangle 920"/>
            <p:cNvSpPr>
              <a:spLocks noChangeArrowheads="1"/>
            </p:cNvSpPr>
            <p:nvPr/>
          </p:nvSpPr>
          <p:spPr bwMode="auto">
            <a:xfrm>
              <a:off x="4221" y="1660"/>
              <a:ext cx="601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30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598" name="AutoShape 922"/>
              <p:cNvSpPr>
                <a:spLocks noChangeArrowheads="1"/>
              </p:cNvSpPr>
              <p:nvPr/>
            </p:nvSpPr>
            <p:spPr bwMode="auto">
              <a:xfrm>
                <a:off x="608" y="2568"/>
                <a:ext cx="735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99" name="AutoShape 923"/>
              <p:cNvSpPr>
                <a:spLocks noChangeArrowheads="1"/>
              </p:cNvSpPr>
              <p:nvPr/>
            </p:nvSpPr>
            <p:spPr bwMode="auto">
              <a:xfrm>
                <a:off x="620" y="2583"/>
                <a:ext cx="710" cy="11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88478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96" name="AutoShape 926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1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597" name="AutoShape 927"/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585" name="Rectangle 928"/>
            <p:cNvSpPr>
              <a:spLocks noChangeArrowheads="1"/>
            </p:cNvSpPr>
            <p:nvPr/>
          </p:nvSpPr>
          <p:spPr bwMode="auto">
            <a:xfrm>
              <a:off x="5249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481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8482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8" name="Oval 931"/>
            <p:cNvSpPr>
              <a:spLocks noChangeArrowheads="1"/>
            </p:cNvSpPr>
            <p:nvPr/>
          </p:nvSpPr>
          <p:spPr bwMode="auto">
            <a:xfrm>
              <a:off x="5514" y="2605"/>
              <a:ext cx="51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8484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0" name="AutoShape 933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91" name="AutoShape 934"/>
            <p:cNvSpPr>
              <a:spLocks noChangeArrowheads="1"/>
            </p:cNvSpPr>
            <p:nvPr/>
          </p:nvSpPr>
          <p:spPr bwMode="auto">
            <a:xfrm>
              <a:off x="4211" y="2711"/>
              <a:ext cx="1069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92" name="Oval 935"/>
            <p:cNvSpPr>
              <a:spLocks noChangeArrowheads="1"/>
            </p:cNvSpPr>
            <p:nvPr/>
          </p:nvSpPr>
          <p:spPr bwMode="auto">
            <a:xfrm>
              <a:off x="4303" y="2385"/>
              <a:ext cx="163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93" name="Oval 936"/>
            <p:cNvSpPr>
              <a:spLocks noChangeArrowheads="1"/>
            </p:cNvSpPr>
            <p:nvPr/>
          </p:nvSpPr>
          <p:spPr bwMode="auto">
            <a:xfrm>
              <a:off x="4486" y="2385"/>
              <a:ext cx="163" cy="14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94" name="Oval 937"/>
            <p:cNvSpPr>
              <a:spLocks noChangeArrowheads="1"/>
            </p:cNvSpPr>
            <p:nvPr/>
          </p:nvSpPr>
          <p:spPr bwMode="auto">
            <a:xfrm>
              <a:off x="4659" y="2377"/>
              <a:ext cx="163" cy="147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95" name="Rectangle 938"/>
            <p:cNvSpPr>
              <a:spLocks noChangeArrowheads="1"/>
            </p:cNvSpPr>
            <p:nvPr/>
          </p:nvSpPr>
          <p:spPr bwMode="auto">
            <a:xfrm>
              <a:off x="5056" y="1831"/>
              <a:ext cx="92" cy="76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188463" name="Oval 382"/>
          <p:cNvSpPr>
            <a:spLocks noChangeArrowheads="1"/>
          </p:cNvSpPr>
          <p:nvPr/>
        </p:nvSpPr>
        <p:spPr bwMode="auto">
          <a:xfrm>
            <a:off x="3411538" y="3819525"/>
            <a:ext cx="134937" cy="1349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464" name="Oval 383"/>
          <p:cNvSpPr>
            <a:spLocks noChangeArrowheads="1"/>
          </p:cNvSpPr>
          <p:nvPr/>
        </p:nvSpPr>
        <p:spPr bwMode="auto">
          <a:xfrm>
            <a:off x="974725" y="3703638"/>
            <a:ext cx="134938" cy="1349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8465" name="Line 387"/>
          <p:cNvSpPr>
            <a:spLocks noChangeShapeType="1"/>
          </p:cNvSpPr>
          <p:nvPr/>
        </p:nvSpPr>
        <p:spPr bwMode="auto">
          <a:xfrm flipH="1" flipV="1">
            <a:off x="1081088" y="3914775"/>
            <a:ext cx="1074737" cy="11398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8466" name="Line 388"/>
          <p:cNvSpPr>
            <a:spLocks noChangeShapeType="1"/>
          </p:cNvSpPr>
          <p:nvPr/>
        </p:nvSpPr>
        <p:spPr bwMode="auto">
          <a:xfrm flipV="1">
            <a:off x="2151063" y="4019550"/>
            <a:ext cx="1293812" cy="1046163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99" y="228600"/>
            <a:ext cx="8466221" cy="1143000"/>
          </a:xfrm>
        </p:spPr>
        <p:txBody>
          <a:bodyPr/>
          <a:lstStyle/>
          <a:p>
            <a:r>
              <a:rPr lang="en-US" dirty="0" smtClean="0"/>
              <a:t>Assumption of intrusion detection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93" y="1303289"/>
            <a:ext cx="3834733" cy="5105400"/>
          </a:xfrm>
        </p:spPr>
        <p:txBody>
          <a:bodyPr/>
          <a:lstStyle/>
          <a:p>
            <a:r>
              <a:rPr lang="en-US" dirty="0" smtClean="0"/>
              <a:t>Behavior of intruders differ from that of legitimate users</a:t>
            </a:r>
          </a:p>
          <a:p>
            <a:r>
              <a:rPr lang="en-US" dirty="0" smtClean="0"/>
              <a:t>In practice, their behavior can overlap</a:t>
            </a:r>
          </a:p>
          <a:p>
            <a:r>
              <a:rPr lang="en-US" dirty="0" smtClean="0"/>
              <a:t>What to hope for: IDS with high detection rate and low false alarm rate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3270" y="1479879"/>
            <a:ext cx="5320730" cy="466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IDS requirements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720" y="1543929"/>
            <a:ext cx="8996280" cy="5105400"/>
          </a:xfrm>
        </p:spPr>
        <p:txBody>
          <a:bodyPr/>
          <a:lstStyle/>
          <a:p>
            <a:r>
              <a:rPr lang="en-US" dirty="0" smtClean="0"/>
              <a:t>Run continually w/ minimal human intervention</a:t>
            </a:r>
          </a:p>
          <a:p>
            <a:r>
              <a:rPr lang="en-US" dirty="0" smtClean="0"/>
              <a:t>Fault tolerant</a:t>
            </a:r>
          </a:p>
          <a:p>
            <a:r>
              <a:rPr lang="en-US" dirty="0" smtClean="0"/>
              <a:t>Resist subversion</a:t>
            </a:r>
          </a:p>
          <a:p>
            <a:r>
              <a:rPr lang="en-US" dirty="0" smtClean="0"/>
              <a:t>Impose a minimal overhead on the system that it’s running</a:t>
            </a:r>
          </a:p>
          <a:p>
            <a:r>
              <a:rPr lang="en-US" dirty="0" smtClean="0"/>
              <a:t>Configured according to system security policies</a:t>
            </a:r>
          </a:p>
          <a:p>
            <a:r>
              <a:rPr lang="en-US" dirty="0" smtClean="0"/>
              <a:t>Adapt to changes in systems and users</a:t>
            </a:r>
          </a:p>
          <a:p>
            <a:r>
              <a:rPr lang="en-US" dirty="0" smtClean="0"/>
              <a:t>Scale to monitor large numbers of systems</a:t>
            </a:r>
          </a:p>
          <a:p>
            <a:r>
              <a:rPr lang="en-US" dirty="0" smtClean="0"/>
              <a:t>Provide graceful degradation of service</a:t>
            </a:r>
          </a:p>
          <a:p>
            <a:r>
              <a:rPr lang="en-US" dirty="0" smtClean="0"/>
              <a:t>Allow dynamic reconfiguration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approaches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720" y="1543929"/>
            <a:ext cx="8996280" cy="5105400"/>
          </a:xfrm>
        </p:spPr>
        <p:txBody>
          <a:bodyPr/>
          <a:lstStyle/>
          <a:p>
            <a:r>
              <a:rPr lang="en-US" dirty="0" smtClean="0"/>
              <a:t>Anomaly detection</a:t>
            </a:r>
          </a:p>
          <a:p>
            <a:pPr lvl="1"/>
            <a:r>
              <a:rPr lang="en-US" dirty="0" smtClean="0"/>
              <a:t>Collecting data relating to the behavior of legitimate users over a period of time</a:t>
            </a:r>
          </a:p>
          <a:p>
            <a:pPr lvl="1"/>
            <a:r>
              <a:rPr lang="en-US" dirty="0" smtClean="0"/>
              <a:t>Current observed behavior is analyzed to determine whether this behavior is that of a legitimate user or not</a:t>
            </a:r>
          </a:p>
          <a:p>
            <a:pPr lvl="1"/>
            <a:r>
              <a:rPr lang="en-US" dirty="0" smtClean="0"/>
              <a:t>Can detect unknown attacks</a:t>
            </a:r>
          </a:p>
          <a:p>
            <a:pPr lvl="1"/>
            <a:r>
              <a:rPr lang="en-US" dirty="0" smtClean="0"/>
              <a:t>Statistical, knowledge based or machine learning techniques</a:t>
            </a:r>
          </a:p>
          <a:p>
            <a:r>
              <a:rPr lang="en-US" dirty="0" smtClean="0"/>
              <a:t>Signature or heuristic detection</a:t>
            </a:r>
          </a:p>
          <a:p>
            <a:pPr lvl="1"/>
            <a:r>
              <a:rPr lang="en-US" dirty="0" smtClean="0"/>
              <a:t>Use know malicious data patterns (signatures) or attack rules (heuristics)</a:t>
            </a:r>
          </a:p>
          <a:p>
            <a:pPr lvl="1"/>
            <a:r>
              <a:rPr lang="en-US" dirty="0" smtClean="0"/>
              <a:t>Can only detect known attacks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Host-based intrusion detection system (HIDS)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720" y="1543929"/>
            <a:ext cx="8996280" cy="5105400"/>
          </a:xfrm>
        </p:spPr>
        <p:txBody>
          <a:bodyPr/>
          <a:lstStyle/>
          <a:p>
            <a:r>
              <a:rPr lang="en-US" dirty="0" smtClean="0"/>
              <a:t>Security software on vulnerable or sensitive systems (e.g., database servers or administrative systems)</a:t>
            </a:r>
          </a:p>
          <a:p>
            <a:r>
              <a:rPr lang="en-US" dirty="0" smtClean="0"/>
              <a:t>Can detect both internal and external intrusions</a:t>
            </a:r>
          </a:p>
          <a:p>
            <a:r>
              <a:rPr lang="en-US" dirty="0" smtClean="0"/>
              <a:t>Sensor data</a:t>
            </a:r>
          </a:p>
          <a:p>
            <a:pPr lvl="1"/>
            <a:r>
              <a:rPr lang="en-US" dirty="0" smtClean="0"/>
              <a:t>System call traces</a:t>
            </a:r>
          </a:p>
          <a:p>
            <a:pPr lvl="1"/>
            <a:r>
              <a:rPr lang="en-US" dirty="0" smtClean="0"/>
              <a:t>Audit (log file) records: user activity</a:t>
            </a:r>
          </a:p>
          <a:p>
            <a:pPr lvl="1"/>
            <a:r>
              <a:rPr lang="en-US" dirty="0" smtClean="0"/>
              <a:t>File integrity checksums (cryptographic checksums)</a:t>
            </a:r>
          </a:p>
          <a:p>
            <a:pPr lvl="1"/>
            <a:r>
              <a:rPr lang="en-US" dirty="0" smtClean="0"/>
              <a:t>Registry access</a:t>
            </a:r>
          </a:p>
          <a:p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Anomaly detection</a:t>
            </a:r>
          </a:p>
          <a:p>
            <a:pPr lvl="1"/>
            <a:r>
              <a:rPr lang="en-US" dirty="0" smtClean="0"/>
              <a:t>Signature or heuristic rules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56411" y="228600"/>
            <a:ext cx="8987589" cy="1143000"/>
          </a:xfrm>
        </p:spPr>
        <p:txBody>
          <a:bodyPr/>
          <a:lstStyle/>
          <a:p>
            <a:r>
              <a:rPr lang="en-US" dirty="0" smtClean="0"/>
              <a:t>Distributed HIDS</a:t>
            </a:r>
            <a:endParaRPr lang="en-US" sz="4000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720" y="1543929"/>
            <a:ext cx="4075363" cy="5105400"/>
          </a:xfrm>
        </p:spPr>
        <p:txBody>
          <a:bodyPr/>
          <a:lstStyle/>
          <a:p>
            <a:r>
              <a:rPr lang="en-US" dirty="0" smtClean="0"/>
              <a:t>Host agent module: audit collection</a:t>
            </a:r>
          </a:p>
          <a:p>
            <a:r>
              <a:rPr lang="en-US" dirty="0" smtClean="0"/>
              <a:t>LAN monitor agent: host-to-host connections, services used, volume of traffic</a:t>
            </a:r>
          </a:p>
          <a:p>
            <a:r>
              <a:rPr lang="en-US" dirty="0" smtClean="0"/>
              <a:t>Central monitor: process &amp; correlate reports to detect intrusion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2453" y="1552074"/>
            <a:ext cx="5036228" cy="456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99" y="0"/>
            <a:ext cx="8610601" cy="1479888"/>
          </a:xfrm>
        </p:spPr>
        <p:txBody>
          <a:bodyPr/>
          <a:lstStyle/>
          <a:p>
            <a:r>
              <a:rPr lang="en-US" sz="4000" dirty="0" smtClean="0"/>
              <a:t>Network-based IDS: types of network sensors</a:t>
            </a:r>
            <a:endParaRPr lang="en-US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720" y="1543929"/>
            <a:ext cx="5362743" cy="5105400"/>
          </a:xfrm>
        </p:spPr>
        <p:txBody>
          <a:bodyPr/>
          <a:lstStyle/>
          <a:p>
            <a:r>
              <a:rPr lang="en-US" sz="3200" dirty="0" smtClean="0"/>
              <a:t>Inline sensor: inserted into network segment</a:t>
            </a:r>
          </a:p>
          <a:p>
            <a:pPr lvl="1"/>
            <a:r>
              <a:rPr lang="en-US" dirty="0" smtClean="0"/>
              <a:t>Stand-alone or with another network device (e.g., firewall or LAN switch)</a:t>
            </a:r>
          </a:p>
          <a:p>
            <a:pPr lvl="1"/>
            <a:r>
              <a:rPr lang="en-US" dirty="0" smtClean="0"/>
              <a:t>Traffic pass through sensor</a:t>
            </a:r>
          </a:p>
          <a:p>
            <a:pPr lvl="1"/>
            <a:r>
              <a:rPr lang="en-US" dirty="0" smtClean="0"/>
              <a:t>Can detect and block an attack; may cause extra latency</a:t>
            </a:r>
          </a:p>
          <a:p>
            <a:r>
              <a:rPr lang="en-US" dirty="0" smtClean="0"/>
              <a:t>Passive sensors</a:t>
            </a:r>
          </a:p>
          <a:p>
            <a:pPr lvl="1"/>
            <a:r>
              <a:rPr lang="en-US" smtClean="0"/>
              <a:t>Tap </a:t>
            </a:r>
            <a:r>
              <a:rPr lang="en-US" dirty="0" smtClean="0"/>
              <a:t>to network transmission medium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0305" y="2406316"/>
            <a:ext cx="3693695" cy="3259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629400" y="5715000"/>
            <a:ext cx="1673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Passive sensor</a:t>
            </a:r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99" y="0"/>
            <a:ext cx="8610601" cy="1479888"/>
          </a:xfrm>
        </p:spPr>
        <p:txBody>
          <a:bodyPr/>
          <a:lstStyle/>
          <a:p>
            <a:r>
              <a:rPr lang="en-US" sz="4000" dirty="0" smtClean="0"/>
              <a:t>Network-based IDS: sensor placement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086" y="1312445"/>
            <a:ext cx="79152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496888" y="1522413"/>
            <a:ext cx="8366125" cy="1235075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180975"/>
            <a:ext cx="7772400" cy="1143000"/>
          </a:xfrm>
        </p:spPr>
        <p:txBody>
          <a:bodyPr/>
          <a:lstStyle/>
          <a:p>
            <a:r>
              <a:rPr lang="en-US" smtClean="0"/>
              <a:t>Firewalls</a:t>
            </a:r>
          </a:p>
        </p:txBody>
      </p:sp>
      <p:sp>
        <p:nvSpPr>
          <p:cNvPr id="163844" name="Rectangle 5"/>
          <p:cNvSpPr>
            <a:spLocks noChangeArrowheads="1"/>
          </p:cNvSpPr>
          <p:nvPr/>
        </p:nvSpPr>
        <p:spPr bwMode="auto">
          <a:xfrm>
            <a:off x="501650" y="4419600"/>
            <a:ext cx="381000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endParaRPr lang="en-US"/>
          </a:p>
        </p:txBody>
      </p:sp>
      <p:sp>
        <p:nvSpPr>
          <p:cNvPr id="163845" name="Text Box 7"/>
          <p:cNvSpPr txBox="1">
            <a:spLocks noChangeArrowheads="1"/>
          </p:cNvSpPr>
          <p:nvPr/>
        </p:nvSpPr>
        <p:spPr bwMode="auto">
          <a:xfrm>
            <a:off x="555625" y="1708150"/>
            <a:ext cx="83613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Gill Sans MT" pitchFamily="34" charset="0"/>
              </a:rPr>
              <a:t>isolates </a:t>
            </a:r>
            <a:r>
              <a:rPr lang="en-US" sz="2800" dirty="0" smtClean="0">
                <a:latin typeface="Gill Sans MT" pitchFamily="34" charset="0"/>
              </a:rPr>
              <a:t>organization’</a:t>
            </a:r>
            <a:r>
              <a:rPr lang="en-US" altLang="ja-JP" sz="2800" dirty="0" smtClean="0">
                <a:latin typeface="Gill Sans MT" pitchFamily="34" charset="0"/>
              </a:rPr>
              <a:t>s </a:t>
            </a:r>
            <a:r>
              <a:rPr lang="en-US" altLang="ja-JP" sz="2800" dirty="0">
                <a:latin typeface="Gill Sans MT" pitchFamily="34" charset="0"/>
              </a:rPr>
              <a:t>internal net from larger Internet, allowing some packets to pass, blocking others</a:t>
            </a:r>
            <a:endParaRPr lang="en-US" sz="2800" dirty="0">
              <a:latin typeface="Gill Sans MT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27075" y="1201738"/>
            <a:ext cx="1223963" cy="523875"/>
            <a:chOff x="1282" y="3611"/>
            <a:chExt cx="771" cy="330"/>
          </a:xfrm>
        </p:grpSpPr>
        <p:sp>
          <p:nvSpPr>
            <p:cNvPr id="164084" name="Rectangle 9"/>
            <p:cNvSpPr>
              <a:spLocks noChangeArrowheads="1"/>
            </p:cNvSpPr>
            <p:nvPr/>
          </p:nvSpPr>
          <p:spPr bwMode="auto">
            <a:xfrm>
              <a:off x="1356" y="3648"/>
              <a:ext cx="636" cy="2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5" name="Text Box 10"/>
            <p:cNvSpPr txBox="1">
              <a:spLocks noChangeArrowheads="1"/>
            </p:cNvSpPr>
            <p:nvPr/>
          </p:nvSpPr>
          <p:spPr bwMode="auto">
            <a:xfrm>
              <a:off x="1282" y="3611"/>
              <a:ext cx="771" cy="3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i="1" dirty="0">
                  <a:solidFill>
                    <a:srgbClr val="FF0000"/>
                  </a:solidFill>
                  <a:latin typeface="Gill Sans MT" pitchFamily="34" charset="0"/>
                </a:rPr>
                <a:t>firewall</a:t>
              </a:r>
            </a:p>
          </p:txBody>
        </p:sp>
      </p:grpSp>
      <p:sp>
        <p:nvSpPr>
          <p:cNvPr id="163847" name="Rectangle 12"/>
          <p:cNvSpPr>
            <a:spLocks noChangeArrowheads="1"/>
          </p:cNvSpPr>
          <p:nvPr/>
        </p:nvSpPr>
        <p:spPr bwMode="auto">
          <a:xfrm>
            <a:off x="0" y="1890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48" name="AutoShape 14"/>
          <p:cNvSpPr>
            <a:spLocks noChangeAspect="1" noChangeArrowheads="1" noTextEdit="1"/>
          </p:cNvSpPr>
          <p:nvPr/>
        </p:nvSpPr>
        <p:spPr bwMode="auto">
          <a:xfrm>
            <a:off x="1697038" y="3113088"/>
            <a:ext cx="5200650" cy="290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49" name="Rectangle 16"/>
          <p:cNvSpPr>
            <a:spLocks noChangeArrowheads="1"/>
          </p:cNvSpPr>
          <p:nvPr/>
        </p:nvSpPr>
        <p:spPr bwMode="auto">
          <a:xfrm>
            <a:off x="6910388" y="6164263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63850" name="Rectangle 362"/>
          <p:cNvSpPr>
            <a:spLocks noChangeArrowheads="1"/>
          </p:cNvSpPr>
          <p:nvPr/>
        </p:nvSpPr>
        <p:spPr bwMode="auto">
          <a:xfrm>
            <a:off x="3616325" y="6015038"/>
            <a:ext cx="1449388" cy="3317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51" name="Rectangle 364"/>
          <p:cNvSpPr>
            <a:spLocks noChangeArrowheads="1"/>
          </p:cNvSpPr>
          <p:nvPr/>
        </p:nvSpPr>
        <p:spPr bwMode="auto">
          <a:xfrm>
            <a:off x="4665663" y="607695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63852" name="Freeform 17"/>
          <p:cNvSpPr>
            <a:spLocks/>
          </p:cNvSpPr>
          <p:nvPr/>
        </p:nvSpPr>
        <p:spPr bwMode="auto">
          <a:xfrm>
            <a:off x="1195388" y="3017838"/>
            <a:ext cx="3189287" cy="1808162"/>
          </a:xfrm>
          <a:custGeom>
            <a:avLst/>
            <a:gdLst>
              <a:gd name="T0" fmla="*/ 2147483647 w 1672"/>
              <a:gd name="T1" fmla="*/ 2147483647 h 977"/>
              <a:gd name="T2" fmla="*/ 2147483647 w 1672"/>
              <a:gd name="T3" fmla="*/ 2147483647 h 977"/>
              <a:gd name="T4" fmla="*/ 2147483647 w 1672"/>
              <a:gd name="T5" fmla="*/ 2147483647 h 977"/>
              <a:gd name="T6" fmla="*/ 2147483647 w 1672"/>
              <a:gd name="T7" fmla="*/ 2147483647 h 977"/>
              <a:gd name="T8" fmla="*/ 2147483647 w 1672"/>
              <a:gd name="T9" fmla="*/ 2147483647 h 977"/>
              <a:gd name="T10" fmla="*/ 2147483647 w 1672"/>
              <a:gd name="T11" fmla="*/ 2147483647 h 977"/>
              <a:gd name="T12" fmla="*/ 2147483647 w 1672"/>
              <a:gd name="T13" fmla="*/ 2147483647 h 977"/>
              <a:gd name="T14" fmla="*/ 2147483647 w 1672"/>
              <a:gd name="T15" fmla="*/ 2147483647 h 977"/>
              <a:gd name="T16" fmla="*/ 2147483647 w 1672"/>
              <a:gd name="T17" fmla="*/ 2147483647 h 977"/>
              <a:gd name="T18" fmla="*/ 2147483647 w 1672"/>
              <a:gd name="T19" fmla="*/ 2147483647 h 977"/>
              <a:gd name="T20" fmla="*/ 2147483647 w 1672"/>
              <a:gd name="T21" fmla="*/ 2147483647 h 977"/>
              <a:gd name="T22" fmla="*/ 2147483647 w 1672"/>
              <a:gd name="T23" fmla="*/ 2147483647 h 977"/>
              <a:gd name="T24" fmla="*/ 2147483647 w 1672"/>
              <a:gd name="T25" fmla="*/ 2147483647 h 977"/>
              <a:gd name="T26" fmla="*/ 2147483647 w 1672"/>
              <a:gd name="T27" fmla="*/ 2147483647 h 977"/>
              <a:gd name="T28" fmla="*/ 2147483647 w 1672"/>
              <a:gd name="T29" fmla="*/ 2147483647 h 977"/>
              <a:gd name="T30" fmla="*/ 2147483647 w 1672"/>
              <a:gd name="T31" fmla="*/ 2147483647 h 977"/>
              <a:gd name="T32" fmla="*/ 2147483647 w 1672"/>
              <a:gd name="T33" fmla="*/ 2147483647 h 977"/>
              <a:gd name="T34" fmla="*/ 2147483647 w 1672"/>
              <a:gd name="T35" fmla="*/ 2147483647 h 977"/>
              <a:gd name="T36" fmla="*/ 2147483647 w 1672"/>
              <a:gd name="T37" fmla="*/ 2147483647 h 977"/>
              <a:gd name="T38" fmla="*/ 2147483647 w 1672"/>
              <a:gd name="T39" fmla="*/ 2147483647 h 977"/>
              <a:gd name="T40" fmla="*/ 2147483647 w 1672"/>
              <a:gd name="T41" fmla="*/ 2147483647 h 977"/>
              <a:gd name="T42" fmla="*/ 2147483647 w 1672"/>
              <a:gd name="T43" fmla="*/ 2147483647 h 977"/>
              <a:gd name="T44" fmla="*/ 2147483647 w 1672"/>
              <a:gd name="T45" fmla="*/ 2147483647 h 977"/>
              <a:gd name="T46" fmla="*/ 2147483647 w 1672"/>
              <a:gd name="T47" fmla="*/ 2147483647 h 977"/>
              <a:gd name="T48" fmla="*/ 2147483647 w 1672"/>
              <a:gd name="T49" fmla="*/ 2147483647 h 977"/>
              <a:gd name="T50" fmla="*/ 2147483647 w 1672"/>
              <a:gd name="T51" fmla="*/ 2147483647 h 977"/>
              <a:gd name="T52" fmla="*/ 2147483647 w 1672"/>
              <a:gd name="T53" fmla="*/ 2147483647 h 977"/>
              <a:gd name="T54" fmla="*/ 2147483647 w 1672"/>
              <a:gd name="T55" fmla="*/ 2147483647 h 977"/>
              <a:gd name="T56" fmla="*/ 2147483647 w 1672"/>
              <a:gd name="T57" fmla="*/ 2147483647 h 977"/>
              <a:gd name="T58" fmla="*/ 2147483647 w 1672"/>
              <a:gd name="T59" fmla="*/ 2147483647 h 977"/>
              <a:gd name="T60" fmla="*/ 2147483647 w 1672"/>
              <a:gd name="T61" fmla="*/ 2147483647 h 977"/>
              <a:gd name="T62" fmla="*/ 2147483647 w 1672"/>
              <a:gd name="T63" fmla="*/ 2147483647 h 977"/>
              <a:gd name="T64" fmla="*/ 2147483647 w 1672"/>
              <a:gd name="T65" fmla="*/ 2147483647 h 977"/>
              <a:gd name="T66" fmla="*/ 2147483647 w 1672"/>
              <a:gd name="T67" fmla="*/ 2147483647 h 977"/>
              <a:gd name="T68" fmla="*/ 2147483647 w 1672"/>
              <a:gd name="T69" fmla="*/ 2147483647 h 977"/>
              <a:gd name="T70" fmla="*/ 2147483647 w 1672"/>
              <a:gd name="T71" fmla="*/ 2147483647 h 977"/>
              <a:gd name="T72" fmla="*/ 2147483647 w 1672"/>
              <a:gd name="T73" fmla="*/ 2147483647 h 977"/>
              <a:gd name="T74" fmla="*/ 2147483647 w 1672"/>
              <a:gd name="T75" fmla="*/ 2147483647 h 977"/>
              <a:gd name="T76" fmla="*/ 2147483647 w 1672"/>
              <a:gd name="T77" fmla="*/ 2147483647 h 977"/>
              <a:gd name="T78" fmla="*/ 2147483647 w 1672"/>
              <a:gd name="T79" fmla="*/ 2147483647 h 977"/>
              <a:gd name="T80" fmla="*/ 2147483647 w 1672"/>
              <a:gd name="T81" fmla="*/ 2147483647 h 977"/>
              <a:gd name="T82" fmla="*/ 2147483647 w 1672"/>
              <a:gd name="T83" fmla="*/ 2147483647 h 977"/>
              <a:gd name="T84" fmla="*/ 2147483647 w 1672"/>
              <a:gd name="T85" fmla="*/ 2147483647 h 977"/>
              <a:gd name="T86" fmla="*/ 2147483647 w 1672"/>
              <a:gd name="T87" fmla="*/ 2147483647 h 977"/>
              <a:gd name="T88" fmla="*/ 0 w 1672"/>
              <a:gd name="T89" fmla="*/ 2147483647 h 977"/>
              <a:gd name="T90" fmla="*/ 2147483647 w 1672"/>
              <a:gd name="T91" fmla="*/ 2147483647 h 977"/>
              <a:gd name="T92" fmla="*/ 2147483647 w 1672"/>
              <a:gd name="T93" fmla="*/ 2147483647 h 977"/>
              <a:gd name="T94" fmla="*/ 0 w 1672"/>
              <a:gd name="T95" fmla="*/ 2147483647 h 977"/>
              <a:gd name="T96" fmla="*/ 2147483647 w 1672"/>
              <a:gd name="T97" fmla="*/ 2147483647 h 977"/>
              <a:gd name="T98" fmla="*/ 2147483647 w 1672"/>
              <a:gd name="T99" fmla="*/ 2147483647 h 977"/>
              <a:gd name="T100" fmla="*/ 2147483647 w 1672"/>
              <a:gd name="T101" fmla="*/ 2147483647 h 977"/>
              <a:gd name="T102" fmla="*/ 2147483647 w 1672"/>
              <a:gd name="T103" fmla="*/ 2147483647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048125" y="4906963"/>
            <a:ext cx="441325" cy="1095375"/>
            <a:chOff x="4048125" y="4787151"/>
            <a:chExt cx="441325" cy="1095375"/>
          </a:xfrm>
        </p:grpSpPr>
        <p:sp>
          <p:nvSpPr>
            <p:cNvPr id="163973" name="Freeform 83"/>
            <p:cNvSpPr>
              <a:spLocks/>
            </p:cNvSpPr>
            <p:nvPr/>
          </p:nvSpPr>
          <p:spPr bwMode="auto">
            <a:xfrm>
              <a:off x="4092575" y="4868114"/>
              <a:ext cx="219075" cy="1012825"/>
            </a:xfrm>
            <a:custGeom>
              <a:avLst/>
              <a:gdLst>
                <a:gd name="T0" fmla="*/ 0 w 138"/>
                <a:gd name="T1" fmla="*/ 2147483647 h 638"/>
                <a:gd name="T2" fmla="*/ 2147483647 w 138"/>
                <a:gd name="T3" fmla="*/ 2147483647 h 638"/>
                <a:gd name="T4" fmla="*/ 2147483647 w 138"/>
                <a:gd name="T5" fmla="*/ 2147483647 h 638"/>
                <a:gd name="T6" fmla="*/ 2147483647 w 138"/>
                <a:gd name="T7" fmla="*/ 2147483647 h 638"/>
                <a:gd name="T8" fmla="*/ 0 w 138"/>
                <a:gd name="T9" fmla="*/ 0 h 638"/>
                <a:gd name="T10" fmla="*/ 0 w 138"/>
                <a:gd name="T11" fmla="*/ 2147483647 h 6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638"/>
                <a:gd name="T20" fmla="*/ 138 w 138"/>
                <a:gd name="T21" fmla="*/ 638 h 6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638">
                  <a:moveTo>
                    <a:pt x="0" y="485"/>
                  </a:moveTo>
                  <a:lnTo>
                    <a:pt x="138" y="638"/>
                  </a:lnTo>
                  <a:lnTo>
                    <a:pt x="138" y="77"/>
                  </a:lnTo>
                  <a:lnTo>
                    <a:pt x="116" y="49"/>
                  </a:lnTo>
                  <a:lnTo>
                    <a:pt x="0" y="0"/>
                  </a:lnTo>
                  <a:lnTo>
                    <a:pt x="0" y="485"/>
                  </a:lnTo>
                  <a:close/>
                </a:path>
              </a:pathLst>
            </a:custGeom>
            <a:solidFill>
              <a:srgbClr val="6060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4" name="Rectangle 82"/>
            <p:cNvSpPr>
              <a:spLocks noChangeArrowheads="1"/>
            </p:cNvSpPr>
            <p:nvPr/>
          </p:nvSpPr>
          <p:spPr bwMode="auto">
            <a:xfrm>
              <a:off x="4311650" y="4982414"/>
              <a:ext cx="133350" cy="900112"/>
            </a:xfrm>
            <a:prstGeom prst="rect">
              <a:avLst/>
            </a:prstGeom>
            <a:solidFill>
              <a:srgbClr val="E0E0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5" name="Freeform 84"/>
            <p:cNvSpPr>
              <a:spLocks/>
            </p:cNvSpPr>
            <p:nvPr/>
          </p:nvSpPr>
          <p:spPr bwMode="auto">
            <a:xfrm>
              <a:off x="4306888" y="4982414"/>
              <a:ext cx="136525" cy="101600"/>
            </a:xfrm>
            <a:custGeom>
              <a:avLst/>
              <a:gdLst>
                <a:gd name="T0" fmla="*/ 0 w 86"/>
                <a:gd name="T1" fmla="*/ 0 h 64"/>
                <a:gd name="T2" fmla="*/ 2147483647 w 86"/>
                <a:gd name="T3" fmla="*/ 0 h 64"/>
                <a:gd name="T4" fmla="*/ 2147483647 w 86"/>
                <a:gd name="T5" fmla="*/ 2147483647 h 64"/>
                <a:gd name="T6" fmla="*/ 0 w 86"/>
                <a:gd name="T7" fmla="*/ 2147483647 h 64"/>
                <a:gd name="T8" fmla="*/ 0 w 86"/>
                <a:gd name="T9" fmla="*/ 0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64"/>
                <a:gd name="T17" fmla="*/ 86 w 86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64">
                  <a:moveTo>
                    <a:pt x="0" y="0"/>
                  </a:moveTo>
                  <a:lnTo>
                    <a:pt x="86" y="0"/>
                  </a:lnTo>
                  <a:lnTo>
                    <a:pt x="86" y="64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6" name="Rectangle 85"/>
            <p:cNvSpPr>
              <a:spLocks noChangeArrowheads="1"/>
            </p:cNvSpPr>
            <p:nvPr/>
          </p:nvSpPr>
          <p:spPr bwMode="auto">
            <a:xfrm>
              <a:off x="4311650" y="5114176"/>
              <a:ext cx="65088" cy="52388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7" name="Rectangle 86"/>
            <p:cNvSpPr>
              <a:spLocks noChangeArrowheads="1"/>
            </p:cNvSpPr>
            <p:nvPr/>
          </p:nvSpPr>
          <p:spPr bwMode="auto">
            <a:xfrm>
              <a:off x="4379913" y="5112589"/>
              <a:ext cx="68262" cy="53975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8" name="Rectangle 87"/>
            <p:cNvSpPr>
              <a:spLocks noChangeArrowheads="1"/>
            </p:cNvSpPr>
            <p:nvPr/>
          </p:nvSpPr>
          <p:spPr bwMode="auto">
            <a:xfrm>
              <a:off x="4344988" y="5053851"/>
              <a:ext cx="68262" cy="50800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9" name="Rectangle 88"/>
            <p:cNvSpPr>
              <a:spLocks noChangeArrowheads="1"/>
            </p:cNvSpPr>
            <p:nvPr/>
          </p:nvSpPr>
          <p:spPr bwMode="auto">
            <a:xfrm>
              <a:off x="4414838" y="5053851"/>
              <a:ext cx="33337" cy="50800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0" name="Rectangle 89"/>
            <p:cNvSpPr>
              <a:spLocks noChangeArrowheads="1"/>
            </p:cNvSpPr>
            <p:nvPr/>
          </p:nvSpPr>
          <p:spPr bwMode="auto">
            <a:xfrm>
              <a:off x="4305300" y="5053851"/>
              <a:ext cx="34925" cy="50800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1" name="Rectangle 90"/>
            <p:cNvSpPr>
              <a:spLocks noChangeArrowheads="1"/>
            </p:cNvSpPr>
            <p:nvPr/>
          </p:nvSpPr>
          <p:spPr bwMode="auto">
            <a:xfrm>
              <a:off x="4310063" y="4991939"/>
              <a:ext cx="68262" cy="53975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2" name="Rectangle 91"/>
            <p:cNvSpPr>
              <a:spLocks noChangeArrowheads="1"/>
            </p:cNvSpPr>
            <p:nvPr/>
          </p:nvSpPr>
          <p:spPr bwMode="auto">
            <a:xfrm>
              <a:off x="4381500" y="4993526"/>
              <a:ext cx="68263" cy="52388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3" name="Rectangle 92"/>
            <p:cNvSpPr>
              <a:spLocks noChangeArrowheads="1"/>
            </p:cNvSpPr>
            <p:nvPr/>
          </p:nvSpPr>
          <p:spPr bwMode="auto">
            <a:xfrm>
              <a:off x="4310063" y="5233239"/>
              <a:ext cx="63500" cy="52387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4" name="Rectangle 93"/>
            <p:cNvSpPr>
              <a:spLocks noChangeArrowheads="1"/>
            </p:cNvSpPr>
            <p:nvPr/>
          </p:nvSpPr>
          <p:spPr bwMode="auto">
            <a:xfrm>
              <a:off x="4379913" y="5233239"/>
              <a:ext cx="66675" cy="52387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5" name="Rectangle 94"/>
            <p:cNvSpPr>
              <a:spLocks noChangeArrowheads="1"/>
            </p:cNvSpPr>
            <p:nvPr/>
          </p:nvSpPr>
          <p:spPr bwMode="auto">
            <a:xfrm>
              <a:off x="4344988" y="5172914"/>
              <a:ext cx="66675" cy="50800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6" name="Rectangle 95"/>
            <p:cNvSpPr>
              <a:spLocks noChangeArrowheads="1"/>
            </p:cNvSpPr>
            <p:nvPr/>
          </p:nvSpPr>
          <p:spPr bwMode="auto">
            <a:xfrm>
              <a:off x="4413250" y="5172914"/>
              <a:ext cx="34925" cy="50800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7" name="Rectangle 96"/>
            <p:cNvSpPr>
              <a:spLocks noChangeArrowheads="1"/>
            </p:cNvSpPr>
            <p:nvPr/>
          </p:nvSpPr>
          <p:spPr bwMode="auto">
            <a:xfrm>
              <a:off x="4311650" y="5172914"/>
              <a:ext cx="26988" cy="50800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8" name="Rectangle 97"/>
            <p:cNvSpPr>
              <a:spLocks noChangeArrowheads="1"/>
            </p:cNvSpPr>
            <p:nvPr/>
          </p:nvSpPr>
          <p:spPr bwMode="auto">
            <a:xfrm>
              <a:off x="4310063" y="5349126"/>
              <a:ext cx="63500" cy="52388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9" name="Rectangle 98"/>
            <p:cNvSpPr>
              <a:spLocks noChangeArrowheads="1"/>
            </p:cNvSpPr>
            <p:nvPr/>
          </p:nvSpPr>
          <p:spPr bwMode="auto">
            <a:xfrm>
              <a:off x="4379913" y="5349126"/>
              <a:ext cx="66675" cy="52388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0" name="Rectangle 99"/>
            <p:cNvSpPr>
              <a:spLocks noChangeArrowheads="1"/>
            </p:cNvSpPr>
            <p:nvPr/>
          </p:nvSpPr>
          <p:spPr bwMode="auto">
            <a:xfrm>
              <a:off x="4344988" y="5290389"/>
              <a:ext cx="66675" cy="50800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1" name="Rectangle 100"/>
            <p:cNvSpPr>
              <a:spLocks noChangeArrowheads="1"/>
            </p:cNvSpPr>
            <p:nvPr/>
          </p:nvSpPr>
          <p:spPr bwMode="auto">
            <a:xfrm>
              <a:off x="4413250" y="5290389"/>
              <a:ext cx="34925" cy="50800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2" name="Rectangle 101"/>
            <p:cNvSpPr>
              <a:spLocks noChangeArrowheads="1"/>
            </p:cNvSpPr>
            <p:nvPr/>
          </p:nvSpPr>
          <p:spPr bwMode="auto">
            <a:xfrm>
              <a:off x="4310063" y="5290389"/>
              <a:ext cx="28575" cy="50800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3" name="Rectangle 102"/>
            <p:cNvSpPr>
              <a:spLocks noChangeArrowheads="1"/>
            </p:cNvSpPr>
            <p:nvPr/>
          </p:nvSpPr>
          <p:spPr bwMode="auto">
            <a:xfrm>
              <a:off x="4310063" y="5469776"/>
              <a:ext cx="63500" cy="52388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4" name="Rectangle 103"/>
            <p:cNvSpPr>
              <a:spLocks noChangeArrowheads="1"/>
            </p:cNvSpPr>
            <p:nvPr/>
          </p:nvSpPr>
          <p:spPr bwMode="auto">
            <a:xfrm>
              <a:off x="4379913" y="5469776"/>
              <a:ext cx="66675" cy="52388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5" name="Rectangle 104"/>
            <p:cNvSpPr>
              <a:spLocks noChangeArrowheads="1"/>
            </p:cNvSpPr>
            <p:nvPr/>
          </p:nvSpPr>
          <p:spPr bwMode="auto">
            <a:xfrm>
              <a:off x="4343400" y="5409451"/>
              <a:ext cx="68263" cy="52388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6" name="Rectangle 105"/>
            <p:cNvSpPr>
              <a:spLocks noChangeArrowheads="1"/>
            </p:cNvSpPr>
            <p:nvPr/>
          </p:nvSpPr>
          <p:spPr bwMode="auto">
            <a:xfrm>
              <a:off x="4413250" y="5409451"/>
              <a:ext cx="33338" cy="52388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7" name="Rectangle 106"/>
            <p:cNvSpPr>
              <a:spLocks noChangeArrowheads="1"/>
            </p:cNvSpPr>
            <p:nvPr/>
          </p:nvSpPr>
          <p:spPr bwMode="auto">
            <a:xfrm>
              <a:off x="4311650" y="5409451"/>
              <a:ext cx="26988" cy="52388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8" name="Rectangle 107"/>
            <p:cNvSpPr>
              <a:spLocks noChangeArrowheads="1"/>
            </p:cNvSpPr>
            <p:nvPr/>
          </p:nvSpPr>
          <p:spPr bwMode="auto">
            <a:xfrm>
              <a:off x="4310063" y="5588839"/>
              <a:ext cx="66675" cy="50800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9" name="Rectangle 108"/>
            <p:cNvSpPr>
              <a:spLocks noChangeArrowheads="1"/>
            </p:cNvSpPr>
            <p:nvPr/>
          </p:nvSpPr>
          <p:spPr bwMode="auto">
            <a:xfrm>
              <a:off x="4379913" y="5587251"/>
              <a:ext cx="68262" cy="53975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0" name="Rectangle 109"/>
            <p:cNvSpPr>
              <a:spLocks noChangeArrowheads="1"/>
            </p:cNvSpPr>
            <p:nvPr/>
          </p:nvSpPr>
          <p:spPr bwMode="auto">
            <a:xfrm>
              <a:off x="4344988" y="5528514"/>
              <a:ext cx="68262" cy="50800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1" name="Rectangle 110"/>
            <p:cNvSpPr>
              <a:spLocks noChangeArrowheads="1"/>
            </p:cNvSpPr>
            <p:nvPr/>
          </p:nvSpPr>
          <p:spPr bwMode="auto">
            <a:xfrm>
              <a:off x="4414838" y="5528514"/>
              <a:ext cx="33337" cy="50800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2" name="Rectangle 111"/>
            <p:cNvSpPr>
              <a:spLocks noChangeArrowheads="1"/>
            </p:cNvSpPr>
            <p:nvPr/>
          </p:nvSpPr>
          <p:spPr bwMode="auto">
            <a:xfrm>
              <a:off x="4310063" y="5707901"/>
              <a:ext cx="63500" cy="52388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3" name="Rectangle 112"/>
            <p:cNvSpPr>
              <a:spLocks noChangeArrowheads="1"/>
            </p:cNvSpPr>
            <p:nvPr/>
          </p:nvSpPr>
          <p:spPr bwMode="auto">
            <a:xfrm>
              <a:off x="4379913" y="5707901"/>
              <a:ext cx="66675" cy="52388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4" name="Rectangle 113"/>
            <p:cNvSpPr>
              <a:spLocks noChangeArrowheads="1"/>
            </p:cNvSpPr>
            <p:nvPr/>
          </p:nvSpPr>
          <p:spPr bwMode="auto">
            <a:xfrm>
              <a:off x="4344988" y="5649164"/>
              <a:ext cx="66675" cy="49212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5" name="Rectangle 114"/>
            <p:cNvSpPr>
              <a:spLocks noChangeArrowheads="1"/>
            </p:cNvSpPr>
            <p:nvPr/>
          </p:nvSpPr>
          <p:spPr bwMode="auto">
            <a:xfrm>
              <a:off x="4413250" y="5645989"/>
              <a:ext cx="34925" cy="52387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6" name="Rectangle 115"/>
            <p:cNvSpPr>
              <a:spLocks noChangeArrowheads="1"/>
            </p:cNvSpPr>
            <p:nvPr/>
          </p:nvSpPr>
          <p:spPr bwMode="auto">
            <a:xfrm>
              <a:off x="4311650" y="5645989"/>
              <a:ext cx="26988" cy="52387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7" name="Rectangle 116"/>
            <p:cNvSpPr>
              <a:spLocks noChangeArrowheads="1"/>
            </p:cNvSpPr>
            <p:nvPr/>
          </p:nvSpPr>
          <p:spPr bwMode="auto">
            <a:xfrm>
              <a:off x="4310063" y="5825376"/>
              <a:ext cx="63500" cy="50800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8" name="Rectangle 117"/>
            <p:cNvSpPr>
              <a:spLocks noChangeArrowheads="1"/>
            </p:cNvSpPr>
            <p:nvPr/>
          </p:nvSpPr>
          <p:spPr bwMode="auto">
            <a:xfrm>
              <a:off x="4379913" y="5825376"/>
              <a:ext cx="66675" cy="50800"/>
            </a:xfrm>
            <a:prstGeom prst="rect">
              <a:avLst/>
            </a:prstGeom>
            <a:solidFill>
              <a:srgbClr val="4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9" name="Rectangle 118"/>
            <p:cNvSpPr>
              <a:spLocks noChangeArrowheads="1"/>
            </p:cNvSpPr>
            <p:nvPr/>
          </p:nvSpPr>
          <p:spPr bwMode="auto">
            <a:xfrm>
              <a:off x="4344988" y="5765051"/>
              <a:ext cx="66675" cy="50800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0" name="Rectangle 119"/>
            <p:cNvSpPr>
              <a:spLocks noChangeArrowheads="1"/>
            </p:cNvSpPr>
            <p:nvPr/>
          </p:nvSpPr>
          <p:spPr bwMode="auto">
            <a:xfrm>
              <a:off x="4413250" y="5765051"/>
              <a:ext cx="34925" cy="50800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1" name="Rectangle 120"/>
            <p:cNvSpPr>
              <a:spLocks noChangeArrowheads="1"/>
            </p:cNvSpPr>
            <p:nvPr/>
          </p:nvSpPr>
          <p:spPr bwMode="auto">
            <a:xfrm>
              <a:off x="4310063" y="5765051"/>
              <a:ext cx="28575" cy="50800"/>
            </a:xfrm>
            <a:prstGeom prst="rect">
              <a:avLst/>
            </a:prstGeom>
            <a:solidFill>
              <a:srgbClr val="E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2" name="Freeform 121"/>
            <p:cNvSpPr>
              <a:spLocks/>
            </p:cNvSpPr>
            <p:nvPr/>
          </p:nvSpPr>
          <p:spPr bwMode="auto">
            <a:xfrm>
              <a:off x="4292600" y="5807914"/>
              <a:ext cx="19050" cy="65087"/>
            </a:xfrm>
            <a:custGeom>
              <a:avLst/>
              <a:gdLst>
                <a:gd name="T0" fmla="*/ 2147483647 w 12"/>
                <a:gd name="T1" fmla="*/ 2147483647 h 41"/>
                <a:gd name="T2" fmla="*/ 2147483647 w 12"/>
                <a:gd name="T3" fmla="*/ 2147483647 h 41"/>
                <a:gd name="T4" fmla="*/ 0 w 12"/>
                <a:gd name="T5" fmla="*/ 2147483647 h 41"/>
                <a:gd name="T6" fmla="*/ 0 w 12"/>
                <a:gd name="T7" fmla="*/ 0 h 41"/>
                <a:gd name="T8" fmla="*/ 2147483647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1"/>
                  </a:moveTo>
                  <a:lnTo>
                    <a:pt x="12" y="4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12" y="1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3" name="Freeform 122"/>
            <p:cNvSpPr>
              <a:spLocks/>
            </p:cNvSpPr>
            <p:nvPr/>
          </p:nvSpPr>
          <p:spPr bwMode="auto">
            <a:xfrm>
              <a:off x="4233863" y="5741239"/>
              <a:ext cx="55562" cy="111125"/>
            </a:xfrm>
            <a:custGeom>
              <a:avLst/>
              <a:gdLst>
                <a:gd name="T0" fmla="*/ 2147483647 w 35"/>
                <a:gd name="T1" fmla="*/ 2147483647 h 70"/>
                <a:gd name="T2" fmla="*/ 2147483647 w 35"/>
                <a:gd name="T3" fmla="*/ 2147483647 h 70"/>
                <a:gd name="T4" fmla="*/ 0 w 35"/>
                <a:gd name="T5" fmla="*/ 2147483647 h 70"/>
                <a:gd name="T6" fmla="*/ 0 w 35"/>
                <a:gd name="T7" fmla="*/ 0 h 70"/>
                <a:gd name="T8" fmla="*/ 2147483647 w 35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70"/>
                <a:gd name="T17" fmla="*/ 35 w 35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70">
                  <a:moveTo>
                    <a:pt x="35" y="40"/>
                  </a:moveTo>
                  <a:lnTo>
                    <a:pt x="35" y="7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40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4" name="Freeform 123"/>
            <p:cNvSpPr>
              <a:spLocks/>
            </p:cNvSpPr>
            <p:nvPr/>
          </p:nvSpPr>
          <p:spPr bwMode="auto">
            <a:xfrm>
              <a:off x="4176713" y="5679326"/>
              <a:ext cx="55562" cy="106363"/>
            </a:xfrm>
            <a:custGeom>
              <a:avLst/>
              <a:gdLst>
                <a:gd name="T0" fmla="*/ 2147483647 w 35"/>
                <a:gd name="T1" fmla="*/ 2147483647 h 67"/>
                <a:gd name="T2" fmla="*/ 2147483647 w 35"/>
                <a:gd name="T3" fmla="*/ 2147483647 h 67"/>
                <a:gd name="T4" fmla="*/ 0 w 35"/>
                <a:gd name="T5" fmla="*/ 2147483647 h 67"/>
                <a:gd name="T6" fmla="*/ 0 w 35"/>
                <a:gd name="T7" fmla="*/ 0 h 67"/>
                <a:gd name="T8" fmla="*/ 2147483647 w 35"/>
                <a:gd name="T9" fmla="*/ 2147483647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7"/>
                <a:gd name="T17" fmla="*/ 35 w 35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7">
                  <a:moveTo>
                    <a:pt x="35" y="39"/>
                  </a:moveTo>
                  <a:lnTo>
                    <a:pt x="35" y="67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5" name="Freeform 124"/>
            <p:cNvSpPr>
              <a:spLocks/>
            </p:cNvSpPr>
            <p:nvPr/>
          </p:nvSpPr>
          <p:spPr bwMode="auto">
            <a:xfrm>
              <a:off x="4117975" y="5617414"/>
              <a:ext cx="53975" cy="103187"/>
            </a:xfrm>
            <a:custGeom>
              <a:avLst/>
              <a:gdLst>
                <a:gd name="T0" fmla="*/ 2147483647 w 34"/>
                <a:gd name="T1" fmla="*/ 2147483647 h 65"/>
                <a:gd name="T2" fmla="*/ 2147483647 w 34"/>
                <a:gd name="T3" fmla="*/ 2147483647 h 65"/>
                <a:gd name="T4" fmla="*/ 0 w 34"/>
                <a:gd name="T5" fmla="*/ 2147483647 h 65"/>
                <a:gd name="T6" fmla="*/ 0 w 34"/>
                <a:gd name="T7" fmla="*/ 0 h 65"/>
                <a:gd name="T8" fmla="*/ 2147483647 w 34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5"/>
                <a:gd name="T17" fmla="*/ 34 w 34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5">
                  <a:moveTo>
                    <a:pt x="34" y="37"/>
                  </a:moveTo>
                  <a:lnTo>
                    <a:pt x="34" y="65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7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6" name="Freeform 125"/>
            <p:cNvSpPr>
              <a:spLocks/>
            </p:cNvSpPr>
            <p:nvPr/>
          </p:nvSpPr>
          <p:spPr bwMode="auto">
            <a:xfrm>
              <a:off x="4087813" y="5584076"/>
              <a:ext cx="26987" cy="73025"/>
            </a:xfrm>
            <a:custGeom>
              <a:avLst/>
              <a:gdLst>
                <a:gd name="T0" fmla="*/ 2147483647 w 17"/>
                <a:gd name="T1" fmla="*/ 2147483647 h 46"/>
                <a:gd name="T2" fmla="*/ 2147483647 w 17"/>
                <a:gd name="T3" fmla="*/ 2147483647 h 46"/>
                <a:gd name="T4" fmla="*/ 0 w 17"/>
                <a:gd name="T5" fmla="*/ 2147483647 h 46"/>
                <a:gd name="T6" fmla="*/ 0 w 17"/>
                <a:gd name="T7" fmla="*/ 0 h 46"/>
                <a:gd name="T8" fmla="*/ 2147483647 w 17"/>
                <a:gd name="T9" fmla="*/ 2147483647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6"/>
                <a:gd name="T17" fmla="*/ 17 w 17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6">
                  <a:moveTo>
                    <a:pt x="17" y="18"/>
                  </a:moveTo>
                  <a:lnTo>
                    <a:pt x="17" y="46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7" name="Freeform 126"/>
            <p:cNvSpPr>
              <a:spLocks/>
            </p:cNvSpPr>
            <p:nvPr/>
          </p:nvSpPr>
          <p:spPr bwMode="auto">
            <a:xfrm>
              <a:off x="4292600" y="4984001"/>
              <a:ext cx="19050" cy="57150"/>
            </a:xfrm>
            <a:custGeom>
              <a:avLst/>
              <a:gdLst>
                <a:gd name="T0" fmla="*/ 2147483647 w 12"/>
                <a:gd name="T1" fmla="*/ 2147483647 h 36"/>
                <a:gd name="T2" fmla="*/ 2147483647 w 12"/>
                <a:gd name="T3" fmla="*/ 2147483647 h 36"/>
                <a:gd name="T4" fmla="*/ 0 w 12"/>
                <a:gd name="T5" fmla="*/ 2147483647 h 36"/>
                <a:gd name="T6" fmla="*/ 0 w 12"/>
                <a:gd name="T7" fmla="*/ 0 h 36"/>
                <a:gd name="T8" fmla="*/ 2147483647 w 12"/>
                <a:gd name="T9" fmla="*/ 2147483647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6"/>
                <a:gd name="T17" fmla="*/ 12 w 1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6">
                  <a:moveTo>
                    <a:pt x="12" y="5"/>
                  </a:moveTo>
                  <a:lnTo>
                    <a:pt x="12" y="36"/>
                  </a:lnTo>
                  <a:lnTo>
                    <a:pt x="0" y="31"/>
                  </a:lnTo>
                  <a:lnTo>
                    <a:pt x="0" y="0"/>
                  </a:lnTo>
                  <a:lnTo>
                    <a:pt x="12" y="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8" name="Freeform 127"/>
            <p:cNvSpPr>
              <a:spLocks/>
            </p:cNvSpPr>
            <p:nvPr/>
          </p:nvSpPr>
          <p:spPr bwMode="auto">
            <a:xfrm>
              <a:off x="4233863" y="4952251"/>
              <a:ext cx="55562" cy="77788"/>
            </a:xfrm>
            <a:custGeom>
              <a:avLst/>
              <a:gdLst>
                <a:gd name="T0" fmla="*/ 2147483647 w 35"/>
                <a:gd name="T1" fmla="*/ 2147483647 h 49"/>
                <a:gd name="T2" fmla="*/ 2147483647 w 35"/>
                <a:gd name="T3" fmla="*/ 2147483647 h 49"/>
                <a:gd name="T4" fmla="*/ 0 w 35"/>
                <a:gd name="T5" fmla="*/ 2147483647 h 49"/>
                <a:gd name="T6" fmla="*/ 0 w 35"/>
                <a:gd name="T7" fmla="*/ 0 h 49"/>
                <a:gd name="T8" fmla="*/ 2147483647 w 35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9"/>
                <a:gd name="T17" fmla="*/ 35 w 35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9">
                  <a:moveTo>
                    <a:pt x="35" y="19"/>
                  </a:moveTo>
                  <a:lnTo>
                    <a:pt x="35" y="4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19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9" name="Freeform 128"/>
            <p:cNvSpPr>
              <a:spLocks/>
            </p:cNvSpPr>
            <p:nvPr/>
          </p:nvSpPr>
          <p:spPr bwMode="auto">
            <a:xfrm>
              <a:off x="4176713" y="4922089"/>
              <a:ext cx="55562" cy="73025"/>
            </a:xfrm>
            <a:custGeom>
              <a:avLst/>
              <a:gdLst>
                <a:gd name="T0" fmla="*/ 2147483647 w 35"/>
                <a:gd name="T1" fmla="*/ 2147483647 h 46"/>
                <a:gd name="T2" fmla="*/ 2147483647 w 35"/>
                <a:gd name="T3" fmla="*/ 2147483647 h 46"/>
                <a:gd name="T4" fmla="*/ 0 w 35"/>
                <a:gd name="T5" fmla="*/ 2147483647 h 46"/>
                <a:gd name="T6" fmla="*/ 0 w 35"/>
                <a:gd name="T7" fmla="*/ 0 h 46"/>
                <a:gd name="T8" fmla="*/ 2147483647 w 35"/>
                <a:gd name="T9" fmla="*/ 2147483647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46"/>
                <a:gd name="T17" fmla="*/ 35 w 35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46">
                  <a:moveTo>
                    <a:pt x="35" y="18"/>
                  </a:moveTo>
                  <a:lnTo>
                    <a:pt x="35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0" name="Freeform 129"/>
            <p:cNvSpPr>
              <a:spLocks/>
            </p:cNvSpPr>
            <p:nvPr/>
          </p:nvSpPr>
          <p:spPr bwMode="auto">
            <a:xfrm>
              <a:off x="4117975" y="4890339"/>
              <a:ext cx="53975" cy="73025"/>
            </a:xfrm>
            <a:custGeom>
              <a:avLst/>
              <a:gdLst>
                <a:gd name="T0" fmla="*/ 2147483647 w 34"/>
                <a:gd name="T1" fmla="*/ 2147483647 h 46"/>
                <a:gd name="T2" fmla="*/ 2147483647 w 34"/>
                <a:gd name="T3" fmla="*/ 2147483647 h 46"/>
                <a:gd name="T4" fmla="*/ 0 w 34"/>
                <a:gd name="T5" fmla="*/ 2147483647 h 46"/>
                <a:gd name="T6" fmla="*/ 0 w 34"/>
                <a:gd name="T7" fmla="*/ 0 h 46"/>
                <a:gd name="T8" fmla="*/ 2147483647 w 34"/>
                <a:gd name="T9" fmla="*/ 2147483647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6"/>
                <a:gd name="T17" fmla="*/ 34 w 34"/>
                <a:gd name="T18" fmla="*/ 46 h 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6">
                  <a:moveTo>
                    <a:pt x="34" y="18"/>
                  </a:moveTo>
                  <a:lnTo>
                    <a:pt x="34" y="4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1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1" name="Freeform 130"/>
            <p:cNvSpPr>
              <a:spLocks/>
            </p:cNvSpPr>
            <p:nvPr/>
          </p:nvSpPr>
          <p:spPr bwMode="auto">
            <a:xfrm>
              <a:off x="4087813" y="4872876"/>
              <a:ext cx="26987" cy="57150"/>
            </a:xfrm>
            <a:custGeom>
              <a:avLst/>
              <a:gdLst>
                <a:gd name="T0" fmla="*/ 2147483647 w 17"/>
                <a:gd name="T1" fmla="*/ 2147483647 h 36"/>
                <a:gd name="T2" fmla="*/ 2147483647 w 17"/>
                <a:gd name="T3" fmla="*/ 2147483647 h 36"/>
                <a:gd name="T4" fmla="*/ 0 w 17"/>
                <a:gd name="T5" fmla="*/ 2147483647 h 36"/>
                <a:gd name="T6" fmla="*/ 0 w 17"/>
                <a:gd name="T7" fmla="*/ 0 h 36"/>
                <a:gd name="T8" fmla="*/ 2147483647 w 17"/>
                <a:gd name="T9" fmla="*/ 2147483647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6"/>
                <a:gd name="T17" fmla="*/ 17 w 17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6">
                  <a:moveTo>
                    <a:pt x="17" y="10"/>
                  </a:moveTo>
                  <a:lnTo>
                    <a:pt x="17" y="3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2" name="Freeform 131"/>
            <p:cNvSpPr>
              <a:spLocks/>
            </p:cNvSpPr>
            <p:nvPr/>
          </p:nvSpPr>
          <p:spPr bwMode="auto">
            <a:xfrm>
              <a:off x="4233863" y="5064964"/>
              <a:ext cx="55562" cy="82550"/>
            </a:xfrm>
            <a:custGeom>
              <a:avLst/>
              <a:gdLst>
                <a:gd name="T0" fmla="*/ 2147483647 w 35"/>
                <a:gd name="T1" fmla="*/ 2147483647 h 52"/>
                <a:gd name="T2" fmla="*/ 2147483647 w 35"/>
                <a:gd name="T3" fmla="*/ 2147483647 h 52"/>
                <a:gd name="T4" fmla="*/ 0 w 35"/>
                <a:gd name="T5" fmla="*/ 2147483647 h 52"/>
                <a:gd name="T6" fmla="*/ 0 w 35"/>
                <a:gd name="T7" fmla="*/ 0 h 52"/>
                <a:gd name="T8" fmla="*/ 2147483647 w 35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2"/>
                  </a:moveTo>
                  <a:lnTo>
                    <a:pt x="35" y="52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3" name="Freeform 132"/>
            <p:cNvSpPr>
              <a:spLocks/>
            </p:cNvSpPr>
            <p:nvPr/>
          </p:nvSpPr>
          <p:spPr bwMode="auto">
            <a:xfrm>
              <a:off x="4176713" y="5028451"/>
              <a:ext cx="55562" cy="82550"/>
            </a:xfrm>
            <a:custGeom>
              <a:avLst/>
              <a:gdLst>
                <a:gd name="T0" fmla="*/ 2147483647 w 35"/>
                <a:gd name="T1" fmla="*/ 2147483647 h 52"/>
                <a:gd name="T2" fmla="*/ 2147483647 w 35"/>
                <a:gd name="T3" fmla="*/ 2147483647 h 52"/>
                <a:gd name="T4" fmla="*/ 0 w 35"/>
                <a:gd name="T5" fmla="*/ 2147483647 h 52"/>
                <a:gd name="T6" fmla="*/ 0 w 35"/>
                <a:gd name="T7" fmla="*/ 0 h 52"/>
                <a:gd name="T8" fmla="*/ 2147483647 w 35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2"/>
                <a:gd name="T17" fmla="*/ 35 w 35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2">
                  <a:moveTo>
                    <a:pt x="35" y="23"/>
                  </a:moveTo>
                  <a:lnTo>
                    <a:pt x="35" y="5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3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4" name="Freeform 133"/>
            <p:cNvSpPr>
              <a:spLocks/>
            </p:cNvSpPr>
            <p:nvPr/>
          </p:nvSpPr>
          <p:spPr bwMode="auto">
            <a:xfrm>
              <a:off x="4117975" y="4993526"/>
              <a:ext cx="53975" cy="77788"/>
            </a:xfrm>
            <a:custGeom>
              <a:avLst/>
              <a:gdLst>
                <a:gd name="T0" fmla="*/ 2147483647 w 34"/>
                <a:gd name="T1" fmla="*/ 2147483647 h 49"/>
                <a:gd name="T2" fmla="*/ 2147483647 w 34"/>
                <a:gd name="T3" fmla="*/ 2147483647 h 49"/>
                <a:gd name="T4" fmla="*/ 0 w 34"/>
                <a:gd name="T5" fmla="*/ 2147483647 h 49"/>
                <a:gd name="T6" fmla="*/ 0 w 34"/>
                <a:gd name="T7" fmla="*/ 0 h 49"/>
                <a:gd name="T8" fmla="*/ 2147483647 w 34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5" name="Freeform 134"/>
            <p:cNvSpPr>
              <a:spLocks/>
            </p:cNvSpPr>
            <p:nvPr/>
          </p:nvSpPr>
          <p:spPr bwMode="auto">
            <a:xfrm>
              <a:off x="4087813" y="4974476"/>
              <a:ext cx="26987" cy="61913"/>
            </a:xfrm>
            <a:custGeom>
              <a:avLst/>
              <a:gdLst>
                <a:gd name="T0" fmla="*/ 2147483647 w 17"/>
                <a:gd name="T1" fmla="*/ 2147483647 h 39"/>
                <a:gd name="T2" fmla="*/ 2147483647 w 17"/>
                <a:gd name="T3" fmla="*/ 2147483647 h 39"/>
                <a:gd name="T4" fmla="*/ 0 w 17"/>
                <a:gd name="T5" fmla="*/ 2147483647 h 39"/>
                <a:gd name="T6" fmla="*/ 0 w 17"/>
                <a:gd name="T7" fmla="*/ 0 h 39"/>
                <a:gd name="T8" fmla="*/ 2147483647 w 17"/>
                <a:gd name="T9" fmla="*/ 2147483647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9"/>
                <a:gd name="T17" fmla="*/ 17 w 17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9">
                  <a:moveTo>
                    <a:pt x="17" y="11"/>
                  </a:moveTo>
                  <a:lnTo>
                    <a:pt x="17" y="3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6" name="Freeform 135"/>
            <p:cNvSpPr>
              <a:spLocks/>
            </p:cNvSpPr>
            <p:nvPr/>
          </p:nvSpPr>
          <p:spPr bwMode="auto">
            <a:xfrm>
              <a:off x="4292600" y="5220539"/>
              <a:ext cx="19050" cy="60325"/>
            </a:xfrm>
            <a:custGeom>
              <a:avLst/>
              <a:gdLst>
                <a:gd name="T0" fmla="*/ 2147483647 w 12"/>
                <a:gd name="T1" fmla="*/ 2147483647 h 38"/>
                <a:gd name="T2" fmla="*/ 2147483647 w 12"/>
                <a:gd name="T3" fmla="*/ 2147483647 h 38"/>
                <a:gd name="T4" fmla="*/ 0 w 12"/>
                <a:gd name="T5" fmla="*/ 2147483647 h 38"/>
                <a:gd name="T6" fmla="*/ 0 w 12"/>
                <a:gd name="T7" fmla="*/ 0 h 38"/>
                <a:gd name="T8" fmla="*/ 2147483647 w 12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7" name="Freeform 136"/>
            <p:cNvSpPr>
              <a:spLocks/>
            </p:cNvSpPr>
            <p:nvPr/>
          </p:nvSpPr>
          <p:spPr bwMode="auto">
            <a:xfrm>
              <a:off x="4233863" y="5177676"/>
              <a:ext cx="55562" cy="87313"/>
            </a:xfrm>
            <a:custGeom>
              <a:avLst/>
              <a:gdLst>
                <a:gd name="T0" fmla="*/ 2147483647 w 35"/>
                <a:gd name="T1" fmla="*/ 2147483647 h 55"/>
                <a:gd name="T2" fmla="*/ 2147483647 w 35"/>
                <a:gd name="T3" fmla="*/ 2147483647 h 55"/>
                <a:gd name="T4" fmla="*/ 0 w 35"/>
                <a:gd name="T5" fmla="*/ 2147483647 h 55"/>
                <a:gd name="T6" fmla="*/ 0 w 35"/>
                <a:gd name="T7" fmla="*/ 0 h 55"/>
                <a:gd name="T8" fmla="*/ 2147483647 w 35"/>
                <a:gd name="T9" fmla="*/ 2147483647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5"/>
                <a:gd name="T17" fmla="*/ 35 w 35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5">
                  <a:moveTo>
                    <a:pt x="35" y="24"/>
                  </a:moveTo>
                  <a:lnTo>
                    <a:pt x="35" y="5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24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8" name="Freeform 137"/>
            <p:cNvSpPr>
              <a:spLocks/>
            </p:cNvSpPr>
            <p:nvPr/>
          </p:nvSpPr>
          <p:spPr bwMode="auto">
            <a:xfrm>
              <a:off x="4176713" y="5136401"/>
              <a:ext cx="55562" cy="85725"/>
            </a:xfrm>
            <a:custGeom>
              <a:avLst/>
              <a:gdLst>
                <a:gd name="T0" fmla="*/ 2147483647 w 35"/>
                <a:gd name="T1" fmla="*/ 2147483647 h 54"/>
                <a:gd name="T2" fmla="*/ 2147483647 w 35"/>
                <a:gd name="T3" fmla="*/ 2147483647 h 54"/>
                <a:gd name="T4" fmla="*/ 0 w 35"/>
                <a:gd name="T5" fmla="*/ 2147483647 h 54"/>
                <a:gd name="T6" fmla="*/ 0 w 35"/>
                <a:gd name="T7" fmla="*/ 0 h 54"/>
                <a:gd name="T8" fmla="*/ 2147483647 w 35"/>
                <a:gd name="T9" fmla="*/ 214748364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4"/>
                <a:gd name="T17" fmla="*/ 35 w 35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4">
                  <a:moveTo>
                    <a:pt x="35" y="26"/>
                  </a:moveTo>
                  <a:lnTo>
                    <a:pt x="35" y="54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6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9" name="Freeform 138"/>
            <p:cNvSpPr>
              <a:spLocks/>
            </p:cNvSpPr>
            <p:nvPr/>
          </p:nvSpPr>
          <p:spPr bwMode="auto">
            <a:xfrm>
              <a:off x="4117975" y="5098301"/>
              <a:ext cx="53975" cy="82550"/>
            </a:xfrm>
            <a:custGeom>
              <a:avLst/>
              <a:gdLst>
                <a:gd name="T0" fmla="*/ 2147483647 w 34"/>
                <a:gd name="T1" fmla="*/ 2147483647 h 52"/>
                <a:gd name="T2" fmla="*/ 2147483647 w 34"/>
                <a:gd name="T3" fmla="*/ 2147483647 h 52"/>
                <a:gd name="T4" fmla="*/ 0 w 34"/>
                <a:gd name="T5" fmla="*/ 2147483647 h 52"/>
                <a:gd name="T6" fmla="*/ 0 w 34"/>
                <a:gd name="T7" fmla="*/ 0 h 52"/>
                <a:gd name="T8" fmla="*/ 2147483647 w 34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2"/>
                <a:gd name="T17" fmla="*/ 34 w 34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2">
                  <a:moveTo>
                    <a:pt x="34" y="24"/>
                  </a:moveTo>
                  <a:lnTo>
                    <a:pt x="34" y="5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4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0" name="Freeform 139"/>
            <p:cNvSpPr>
              <a:spLocks/>
            </p:cNvSpPr>
            <p:nvPr/>
          </p:nvSpPr>
          <p:spPr bwMode="auto">
            <a:xfrm>
              <a:off x="4087813" y="5077664"/>
              <a:ext cx="26987" cy="60325"/>
            </a:xfrm>
            <a:custGeom>
              <a:avLst/>
              <a:gdLst>
                <a:gd name="T0" fmla="*/ 2147483647 w 17"/>
                <a:gd name="T1" fmla="*/ 2147483647 h 38"/>
                <a:gd name="T2" fmla="*/ 2147483647 w 17"/>
                <a:gd name="T3" fmla="*/ 2147483647 h 38"/>
                <a:gd name="T4" fmla="*/ 0 w 17"/>
                <a:gd name="T5" fmla="*/ 2147483647 h 38"/>
                <a:gd name="T6" fmla="*/ 0 w 17"/>
                <a:gd name="T7" fmla="*/ 0 h 38"/>
                <a:gd name="T8" fmla="*/ 2147483647 w 17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8"/>
                <a:gd name="T17" fmla="*/ 17 w 17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8">
                  <a:moveTo>
                    <a:pt x="17" y="10"/>
                  </a:moveTo>
                  <a:lnTo>
                    <a:pt x="17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1" name="Freeform 140"/>
            <p:cNvSpPr>
              <a:spLocks/>
            </p:cNvSpPr>
            <p:nvPr/>
          </p:nvSpPr>
          <p:spPr bwMode="auto">
            <a:xfrm>
              <a:off x="4292600" y="5334839"/>
              <a:ext cx="17463" cy="63500"/>
            </a:xfrm>
            <a:custGeom>
              <a:avLst/>
              <a:gdLst>
                <a:gd name="T0" fmla="*/ 2147483647 w 11"/>
                <a:gd name="T1" fmla="*/ 2147483647 h 40"/>
                <a:gd name="T2" fmla="*/ 2147483647 w 11"/>
                <a:gd name="T3" fmla="*/ 2147483647 h 40"/>
                <a:gd name="T4" fmla="*/ 0 w 11"/>
                <a:gd name="T5" fmla="*/ 2147483647 h 40"/>
                <a:gd name="T6" fmla="*/ 0 w 11"/>
                <a:gd name="T7" fmla="*/ 0 h 40"/>
                <a:gd name="T8" fmla="*/ 2147483647 w 11"/>
                <a:gd name="T9" fmla="*/ 2147483647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0"/>
                <a:gd name="T17" fmla="*/ 11 w 11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0">
                  <a:moveTo>
                    <a:pt x="11" y="9"/>
                  </a:moveTo>
                  <a:lnTo>
                    <a:pt x="11" y="40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2" name="Freeform 141"/>
            <p:cNvSpPr>
              <a:spLocks/>
            </p:cNvSpPr>
            <p:nvPr/>
          </p:nvSpPr>
          <p:spPr bwMode="auto">
            <a:xfrm>
              <a:off x="4233863" y="5290389"/>
              <a:ext cx="55562" cy="90487"/>
            </a:xfrm>
            <a:custGeom>
              <a:avLst/>
              <a:gdLst>
                <a:gd name="T0" fmla="*/ 2147483647 w 35"/>
                <a:gd name="T1" fmla="*/ 2147483647 h 57"/>
                <a:gd name="T2" fmla="*/ 2147483647 w 35"/>
                <a:gd name="T3" fmla="*/ 2147483647 h 57"/>
                <a:gd name="T4" fmla="*/ 0 w 35"/>
                <a:gd name="T5" fmla="*/ 2147483647 h 57"/>
                <a:gd name="T6" fmla="*/ 0 w 35"/>
                <a:gd name="T7" fmla="*/ 0 h 57"/>
                <a:gd name="T8" fmla="*/ 2147483647 w 35"/>
                <a:gd name="T9" fmla="*/ 2147483647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7"/>
                <a:gd name="T17" fmla="*/ 35 w 35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7">
                  <a:moveTo>
                    <a:pt x="35" y="27"/>
                  </a:moveTo>
                  <a:lnTo>
                    <a:pt x="35" y="57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2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3" name="Freeform 142"/>
            <p:cNvSpPr>
              <a:spLocks/>
            </p:cNvSpPr>
            <p:nvPr/>
          </p:nvSpPr>
          <p:spPr bwMode="auto">
            <a:xfrm>
              <a:off x="4176713" y="5245939"/>
              <a:ext cx="55562" cy="88900"/>
            </a:xfrm>
            <a:custGeom>
              <a:avLst/>
              <a:gdLst>
                <a:gd name="T0" fmla="*/ 2147483647 w 35"/>
                <a:gd name="T1" fmla="*/ 2147483647 h 56"/>
                <a:gd name="T2" fmla="*/ 2147483647 w 35"/>
                <a:gd name="T3" fmla="*/ 2147483647 h 56"/>
                <a:gd name="T4" fmla="*/ 0 w 35"/>
                <a:gd name="T5" fmla="*/ 2147483647 h 56"/>
                <a:gd name="T6" fmla="*/ 0 w 35"/>
                <a:gd name="T7" fmla="*/ 0 h 56"/>
                <a:gd name="T8" fmla="*/ 2147483647 w 35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6"/>
                <a:gd name="T17" fmla="*/ 35 w 35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6">
                  <a:moveTo>
                    <a:pt x="35" y="28"/>
                  </a:moveTo>
                  <a:lnTo>
                    <a:pt x="35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2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4" name="Freeform 143"/>
            <p:cNvSpPr>
              <a:spLocks/>
            </p:cNvSpPr>
            <p:nvPr/>
          </p:nvSpPr>
          <p:spPr bwMode="auto">
            <a:xfrm>
              <a:off x="4117975" y="5199901"/>
              <a:ext cx="53975" cy="88900"/>
            </a:xfrm>
            <a:custGeom>
              <a:avLst/>
              <a:gdLst>
                <a:gd name="T0" fmla="*/ 2147483647 w 34"/>
                <a:gd name="T1" fmla="*/ 2147483647 h 56"/>
                <a:gd name="T2" fmla="*/ 2147483647 w 34"/>
                <a:gd name="T3" fmla="*/ 2147483647 h 56"/>
                <a:gd name="T4" fmla="*/ 0 w 34"/>
                <a:gd name="T5" fmla="*/ 2147483647 h 56"/>
                <a:gd name="T6" fmla="*/ 0 w 34"/>
                <a:gd name="T7" fmla="*/ 0 h 56"/>
                <a:gd name="T8" fmla="*/ 2147483647 w 34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5" name="Freeform 144"/>
            <p:cNvSpPr>
              <a:spLocks/>
            </p:cNvSpPr>
            <p:nvPr/>
          </p:nvSpPr>
          <p:spPr bwMode="auto">
            <a:xfrm>
              <a:off x="4087813" y="5177676"/>
              <a:ext cx="26987" cy="65088"/>
            </a:xfrm>
            <a:custGeom>
              <a:avLst/>
              <a:gdLst>
                <a:gd name="T0" fmla="*/ 2147483647 w 17"/>
                <a:gd name="T1" fmla="*/ 2147483647 h 41"/>
                <a:gd name="T2" fmla="*/ 2147483647 w 17"/>
                <a:gd name="T3" fmla="*/ 2147483647 h 41"/>
                <a:gd name="T4" fmla="*/ 0 w 17"/>
                <a:gd name="T5" fmla="*/ 2147483647 h 41"/>
                <a:gd name="T6" fmla="*/ 0 w 17"/>
                <a:gd name="T7" fmla="*/ 0 h 41"/>
                <a:gd name="T8" fmla="*/ 2147483647 w 17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1"/>
                <a:gd name="T17" fmla="*/ 17 w 1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1">
                  <a:moveTo>
                    <a:pt x="17" y="13"/>
                  </a:moveTo>
                  <a:lnTo>
                    <a:pt x="17" y="4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17" y="13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6" name="Freeform 145"/>
            <p:cNvSpPr>
              <a:spLocks/>
            </p:cNvSpPr>
            <p:nvPr/>
          </p:nvSpPr>
          <p:spPr bwMode="auto">
            <a:xfrm>
              <a:off x="4292600" y="5453901"/>
              <a:ext cx="19050" cy="65088"/>
            </a:xfrm>
            <a:custGeom>
              <a:avLst/>
              <a:gdLst>
                <a:gd name="T0" fmla="*/ 2147483647 w 12"/>
                <a:gd name="T1" fmla="*/ 2147483647 h 41"/>
                <a:gd name="T2" fmla="*/ 2147483647 w 12"/>
                <a:gd name="T3" fmla="*/ 2147483647 h 41"/>
                <a:gd name="T4" fmla="*/ 0 w 12"/>
                <a:gd name="T5" fmla="*/ 2147483647 h 41"/>
                <a:gd name="T6" fmla="*/ 0 w 12"/>
                <a:gd name="T7" fmla="*/ 0 h 41"/>
                <a:gd name="T8" fmla="*/ 2147483647 w 12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41"/>
                <a:gd name="T17" fmla="*/ 12 w 1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41">
                  <a:moveTo>
                    <a:pt x="12" y="10"/>
                  </a:moveTo>
                  <a:lnTo>
                    <a:pt x="12" y="4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7" name="Freeform 146"/>
            <p:cNvSpPr>
              <a:spLocks/>
            </p:cNvSpPr>
            <p:nvPr/>
          </p:nvSpPr>
          <p:spPr bwMode="auto">
            <a:xfrm>
              <a:off x="4233863" y="5403101"/>
              <a:ext cx="55562" cy="93663"/>
            </a:xfrm>
            <a:custGeom>
              <a:avLst/>
              <a:gdLst>
                <a:gd name="T0" fmla="*/ 2147483647 w 35"/>
                <a:gd name="T1" fmla="*/ 2147483647 h 59"/>
                <a:gd name="T2" fmla="*/ 2147483647 w 35"/>
                <a:gd name="T3" fmla="*/ 2147483647 h 59"/>
                <a:gd name="T4" fmla="*/ 0 w 35"/>
                <a:gd name="T5" fmla="*/ 2147483647 h 59"/>
                <a:gd name="T6" fmla="*/ 0 w 35"/>
                <a:gd name="T7" fmla="*/ 0 h 59"/>
                <a:gd name="T8" fmla="*/ 2147483647 w 35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8" name="Freeform 147"/>
            <p:cNvSpPr>
              <a:spLocks/>
            </p:cNvSpPr>
            <p:nvPr/>
          </p:nvSpPr>
          <p:spPr bwMode="auto">
            <a:xfrm>
              <a:off x="4176713" y="5353889"/>
              <a:ext cx="55562" cy="93662"/>
            </a:xfrm>
            <a:custGeom>
              <a:avLst/>
              <a:gdLst>
                <a:gd name="T0" fmla="*/ 2147483647 w 35"/>
                <a:gd name="T1" fmla="*/ 2147483647 h 59"/>
                <a:gd name="T2" fmla="*/ 2147483647 w 35"/>
                <a:gd name="T3" fmla="*/ 2147483647 h 59"/>
                <a:gd name="T4" fmla="*/ 0 w 35"/>
                <a:gd name="T5" fmla="*/ 2147483647 h 59"/>
                <a:gd name="T6" fmla="*/ 0 w 35"/>
                <a:gd name="T7" fmla="*/ 0 h 59"/>
                <a:gd name="T8" fmla="*/ 2147483647 w 35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9"/>
                <a:gd name="T17" fmla="*/ 35 w 35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9">
                  <a:moveTo>
                    <a:pt x="35" y="30"/>
                  </a:moveTo>
                  <a:lnTo>
                    <a:pt x="35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9" name="Freeform 148"/>
            <p:cNvSpPr>
              <a:spLocks/>
            </p:cNvSpPr>
            <p:nvPr/>
          </p:nvSpPr>
          <p:spPr bwMode="auto">
            <a:xfrm>
              <a:off x="4117975" y="5303089"/>
              <a:ext cx="53975" cy="93662"/>
            </a:xfrm>
            <a:custGeom>
              <a:avLst/>
              <a:gdLst>
                <a:gd name="T0" fmla="*/ 2147483647 w 34"/>
                <a:gd name="T1" fmla="*/ 2147483647 h 59"/>
                <a:gd name="T2" fmla="*/ 2147483647 w 34"/>
                <a:gd name="T3" fmla="*/ 2147483647 h 59"/>
                <a:gd name="T4" fmla="*/ 0 w 34"/>
                <a:gd name="T5" fmla="*/ 2147483647 h 59"/>
                <a:gd name="T6" fmla="*/ 0 w 34"/>
                <a:gd name="T7" fmla="*/ 0 h 59"/>
                <a:gd name="T8" fmla="*/ 2147483647 w 34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9"/>
                <a:gd name="T17" fmla="*/ 34 w 34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9">
                  <a:moveTo>
                    <a:pt x="34" y="31"/>
                  </a:moveTo>
                  <a:lnTo>
                    <a:pt x="34" y="5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0" name="Freeform 149"/>
            <p:cNvSpPr>
              <a:spLocks/>
            </p:cNvSpPr>
            <p:nvPr/>
          </p:nvSpPr>
          <p:spPr bwMode="auto">
            <a:xfrm>
              <a:off x="4087813" y="5279276"/>
              <a:ext cx="26987" cy="66675"/>
            </a:xfrm>
            <a:custGeom>
              <a:avLst/>
              <a:gdLst>
                <a:gd name="T0" fmla="*/ 2147483647 w 17"/>
                <a:gd name="T1" fmla="*/ 2147483647 h 42"/>
                <a:gd name="T2" fmla="*/ 2147483647 w 17"/>
                <a:gd name="T3" fmla="*/ 2147483647 h 42"/>
                <a:gd name="T4" fmla="*/ 0 w 17"/>
                <a:gd name="T5" fmla="*/ 2147483647 h 42"/>
                <a:gd name="T6" fmla="*/ 0 w 17"/>
                <a:gd name="T7" fmla="*/ 0 h 42"/>
                <a:gd name="T8" fmla="*/ 2147483647 w 17"/>
                <a:gd name="T9" fmla="*/ 2147483647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1" name="Freeform 150"/>
            <p:cNvSpPr>
              <a:spLocks/>
            </p:cNvSpPr>
            <p:nvPr/>
          </p:nvSpPr>
          <p:spPr bwMode="auto">
            <a:xfrm>
              <a:off x="4292600" y="5574551"/>
              <a:ext cx="17463" cy="60325"/>
            </a:xfrm>
            <a:custGeom>
              <a:avLst/>
              <a:gdLst>
                <a:gd name="T0" fmla="*/ 2147483647 w 11"/>
                <a:gd name="T1" fmla="*/ 2147483647 h 38"/>
                <a:gd name="T2" fmla="*/ 2147483647 w 11"/>
                <a:gd name="T3" fmla="*/ 2147483647 h 38"/>
                <a:gd name="T4" fmla="*/ 0 w 11"/>
                <a:gd name="T5" fmla="*/ 2147483647 h 38"/>
                <a:gd name="T6" fmla="*/ 0 w 11"/>
                <a:gd name="T7" fmla="*/ 0 h 38"/>
                <a:gd name="T8" fmla="*/ 2147483647 w 11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38"/>
                <a:gd name="T17" fmla="*/ 11 w 1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38">
                  <a:moveTo>
                    <a:pt x="11" y="8"/>
                  </a:moveTo>
                  <a:lnTo>
                    <a:pt x="11" y="3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11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2" name="Freeform 151"/>
            <p:cNvSpPr>
              <a:spLocks/>
            </p:cNvSpPr>
            <p:nvPr/>
          </p:nvSpPr>
          <p:spPr bwMode="auto">
            <a:xfrm>
              <a:off x="4233863" y="5517401"/>
              <a:ext cx="55562" cy="100013"/>
            </a:xfrm>
            <a:custGeom>
              <a:avLst/>
              <a:gdLst>
                <a:gd name="T0" fmla="*/ 2147483647 w 35"/>
                <a:gd name="T1" fmla="*/ 2147483647 h 63"/>
                <a:gd name="T2" fmla="*/ 2147483647 w 35"/>
                <a:gd name="T3" fmla="*/ 2147483647 h 63"/>
                <a:gd name="T4" fmla="*/ 0 w 35"/>
                <a:gd name="T5" fmla="*/ 2147483647 h 63"/>
                <a:gd name="T6" fmla="*/ 0 w 35"/>
                <a:gd name="T7" fmla="*/ 0 h 63"/>
                <a:gd name="T8" fmla="*/ 2147483647 w 35"/>
                <a:gd name="T9" fmla="*/ 214748364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3"/>
                <a:gd name="T17" fmla="*/ 35 w 3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3">
                  <a:moveTo>
                    <a:pt x="35" y="32"/>
                  </a:moveTo>
                  <a:lnTo>
                    <a:pt x="35" y="63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3" name="Freeform 152"/>
            <p:cNvSpPr>
              <a:spLocks/>
            </p:cNvSpPr>
            <p:nvPr/>
          </p:nvSpPr>
          <p:spPr bwMode="auto">
            <a:xfrm>
              <a:off x="4176713" y="5463426"/>
              <a:ext cx="55562" cy="95250"/>
            </a:xfrm>
            <a:custGeom>
              <a:avLst/>
              <a:gdLst>
                <a:gd name="T0" fmla="*/ 2147483647 w 35"/>
                <a:gd name="T1" fmla="*/ 2147483647 h 60"/>
                <a:gd name="T2" fmla="*/ 2147483647 w 35"/>
                <a:gd name="T3" fmla="*/ 2147483647 h 60"/>
                <a:gd name="T4" fmla="*/ 0 w 35"/>
                <a:gd name="T5" fmla="*/ 2147483647 h 60"/>
                <a:gd name="T6" fmla="*/ 0 w 35"/>
                <a:gd name="T7" fmla="*/ 0 h 60"/>
                <a:gd name="T8" fmla="*/ 2147483647 w 35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0"/>
                <a:gd name="T17" fmla="*/ 35 w 35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0">
                  <a:moveTo>
                    <a:pt x="35" y="32"/>
                  </a:moveTo>
                  <a:lnTo>
                    <a:pt x="35" y="60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5" y="3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4" name="Freeform 153"/>
            <p:cNvSpPr>
              <a:spLocks/>
            </p:cNvSpPr>
            <p:nvPr/>
          </p:nvSpPr>
          <p:spPr bwMode="auto">
            <a:xfrm>
              <a:off x="4116388" y="5406276"/>
              <a:ext cx="55562" cy="96838"/>
            </a:xfrm>
            <a:custGeom>
              <a:avLst/>
              <a:gdLst>
                <a:gd name="T0" fmla="*/ 2147483647 w 35"/>
                <a:gd name="T1" fmla="*/ 2147483647 h 61"/>
                <a:gd name="T2" fmla="*/ 2147483647 w 35"/>
                <a:gd name="T3" fmla="*/ 2147483647 h 61"/>
                <a:gd name="T4" fmla="*/ 0 w 35"/>
                <a:gd name="T5" fmla="*/ 2147483647 h 61"/>
                <a:gd name="T6" fmla="*/ 0 w 35"/>
                <a:gd name="T7" fmla="*/ 0 h 61"/>
                <a:gd name="T8" fmla="*/ 2147483647 w 35"/>
                <a:gd name="T9" fmla="*/ 2147483647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1"/>
                <a:gd name="T17" fmla="*/ 35 w 35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1">
                  <a:moveTo>
                    <a:pt x="35" y="35"/>
                  </a:moveTo>
                  <a:lnTo>
                    <a:pt x="35" y="6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5" name="Freeform 154"/>
            <p:cNvSpPr>
              <a:spLocks/>
            </p:cNvSpPr>
            <p:nvPr/>
          </p:nvSpPr>
          <p:spPr bwMode="auto">
            <a:xfrm>
              <a:off x="4087813" y="5380876"/>
              <a:ext cx="26987" cy="66675"/>
            </a:xfrm>
            <a:custGeom>
              <a:avLst/>
              <a:gdLst>
                <a:gd name="T0" fmla="*/ 2147483647 w 17"/>
                <a:gd name="T1" fmla="*/ 2147483647 h 42"/>
                <a:gd name="T2" fmla="*/ 2147483647 w 17"/>
                <a:gd name="T3" fmla="*/ 2147483647 h 42"/>
                <a:gd name="T4" fmla="*/ 0 w 17"/>
                <a:gd name="T5" fmla="*/ 2147483647 h 42"/>
                <a:gd name="T6" fmla="*/ 0 w 17"/>
                <a:gd name="T7" fmla="*/ 0 h 42"/>
                <a:gd name="T8" fmla="*/ 2147483647 w 17"/>
                <a:gd name="T9" fmla="*/ 2147483647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2"/>
                <a:gd name="T17" fmla="*/ 17 w 17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2">
                  <a:moveTo>
                    <a:pt x="17" y="14"/>
                  </a:moveTo>
                  <a:lnTo>
                    <a:pt x="17" y="4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6" name="Freeform 155"/>
            <p:cNvSpPr>
              <a:spLocks/>
            </p:cNvSpPr>
            <p:nvPr/>
          </p:nvSpPr>
          <p:spPr bwMode="auto">
            <a:xfrm>
              <a:off x="4292600" y="5687264"/>
              <a:ext cx="17463" cy="69850"/>
            </a:xfrm>
            <a:custGeom>
              <a:avLst/>
              <a:gdLst>
                <a:gd name="T0" fmla="*/ 2147483647 w 11"/>
                <a:gd name="T1" fmla="*/ 2147483647 h 44"/>
                <a:gd name="T2" fmla="*/ 2147483647 w 11"/>
                <a:gd name="T3" fmla="*/ 2147483647 h 44"/>
                <a:gd name="T4" fmla="*/ 0 w 11"/>
                <a:gd name="T5" fmla="*/ 2147483647 h 44"/>
                <a:gd name="T6" fmla="*/ 0 w 11"/>
                <a:gd name="T7" fmla="*/ 0 h 44"/>
                <a:gd name="T8" fmla="*/ 2147483647 w 11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4"/>
                <a:gd name="T17" fmla="*/ 11 w 11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4">
                  <a:moveTo>
                    <a:pt x="11" y="13"/>
                  </a:moveTo>
                  <a:lnTo>
                    <a:pt x="11" y="44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7" name="Freeform 156"/>
            <p:cNvSpPr>
              <a:spLocks/>
            </p:cNvSpPr>
            <p:nvPr/>
          </p:nvSpPr>
          <p:spPr bwMode="auto">
            <a:xfrm>
              <a:off x="4233863" y="5630114"/>
              <a:ext cx="55562" cy="103187"/>
            </a:xfrm>
            <a:custGeom>
              <a:avLst/>
              <a:gdLst>
                <a:gd name="T0" fmla="*/ 2147483647 w 35"/>
                <a:gd name="T1" fmla="*/ 2147483647 h 65"/>
                <a:gd name="T2" fmla="*/ 2147483647 w 35"/>
                <a:gd name="T3" fmla="*/ 2147483647 h 65"/>
                <a:gd name="T4" fmla="*/ 0 w 35"/>
                <a:gd name="T5" fmla="*/ 2147483647 h 65"/>
                <a:gd name="T6" fmla="*/ 0 w 35"/>
                <a:gd name="T7" fmla="*/ 0 h 65"/>
                <a:gd name="T8" fmla="*/ 2147483647 w 35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5"/>
                  </a:moveTo>
                  <a:lnTo>
                    <a:pt x="35" y="65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5" y="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8" name="Freeform 157"/>
            <p:cNvSpPr>
              <a:spLocks/>
            </p:cNvSpPr>
            <p:nvPr/>
          </p:nvSpPr>
          <p:spPr bwMode="auto">
            <a:xfrm>
              <a:off x="4176713" y="5569789"/>
              <a:ext cx="55562" cy="103187"/>
            </a:xfrm>
            <a:custGeom>
              <a:avLst/>
              <a:gdLst>
                <a:gd name="T0" fmla="*/ 2147483647 w 35"/>
                <a:gd name="T1" fmla="*/ 2147483647 h 65"/>
                <a:gd name="T2" fmla="*/ 2147483647 w 35"/>
                <a:gd name="T3" fmla="*/ 2147483647 h 65"/>
                <a:gd name="T4" fmla="*/ 0 w 35"/>
                <a:gd name="T5" fmla="*/ 2147483647 h 65"/>
                <a:gd name="T6" fmla="*/ 0 w 35"/>
                <a:gd name="T7" fmla="*/ 0 h 65"/>
                <a:gd name="T8" fmla="*/ 2147483647 w 35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65"/>
                <a:gd name="T17" fmla="*/ 35 w 35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65">
                  <a:moveTo>
                    <a:pt x="35" y="37"/>
                  </a:moveTo>
                  <a:lnTo>
                    <a:pt x="35" y="65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5" y="3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9" name="Freeform 158"/>
            <p:cNvSpPr>
              <a:spLocks/>
            </p:cNvSpPr>
            <p:nvPr/>
          </p:nvSpPr>
          <p:spPr bwMode="auto">
            <a:xfrm>
              <a:off x="4117975" y="5512639"/>
              <a:ext cx="53975" cy="100012"/>
            </a:xfrm>
            <a:custGeom>
              <a:avLst/>
              <a:gdLst>
                <a:gd name="T0" fmla="*/ 2147483647 w 34"/>
                <a:gd name="T1" fmla="*/ 2147483647 h 63"/>
                <a:gd name="T2" fmla="*/ 2147483647 w 34"/>
                <a:gd name="T3" fmla="*/ 2147483647 h 63"/>
                <a:gd name="T4" fmla="*/ 0 w 34"/>
                <a:gd name="T5" fmla="*/ 2147483647 h 63"/>
                <a:gd name="T6" fmla="*/ 0 w 34"/>
                <a:gd name="T7" fmla="*/ 0 h 63"/>
                <a:gd name="T8" fmla="*/ 2147483647 w 34"/>
                <a:gd name="T9" fmla="*/ 214748364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3"/>
                <a:gd name="T17" fmla="*/ 34 w 3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3">
                  <a:moveTo>
                    <a:pt x="34" y="35"/>
                  </a:moveTo>
                  <a:lnTo>
                    <a:pt x="34" y="6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5"/>
                  </a:lnTo>
                  <a:close/>
                </a:path>
              </a:pathLst>
            </a:custGeom>
            <a:solidFill>
              <a:srgbClr val="2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0" name="Freeform 159"/>
            <p:cNvSpPr>
              <a:spLocks/>
            </p:cNvSpPr>
            <p:nvPr/>
          </p:nvSpPr>
          <p:spPr bwMode="auto">
            <a:xfrm>
              <a:off x="4087813" y="5485651"/>
              <a:ext cx="26987" cy="69850"/>
            </a:xfrm>
            <a:custGeom>
              <a:avLst/>
              <a:gdLst>
                <a:gd name="T0" fmla="*/ 2147483647 w 17"/>
                <a:gd name="T1" fmla="*/ 2147483647 h 44"/>
                <a:gd name="T2" fmla="*/ 2147483647 w 17"/>
                <a:gd name="T3" fmla="*/ 2147483647 h 44"/>
                <a:gd name="T4" fmla="*/ 0 w 17"/>
                <a:gd name="T5" fmla="*/ 2147483647 h 44"/>
                <a:gd name="T6" fmla="*/ 0 w 17"/>
                <a:gd name="T7" fmla="*/ 0 h 44"/>
                <a:gd name="T8" fmla="*/ 2147483647 w 17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4"/>
                <a:gd name="T17" fmla="*/ 17 w 1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4">
                  <a:moveTo>
                    <a:pt x="17" y="16"/>
                  </a:moveTo>
                  <a:lnTo>
                    <a:pt x="17" y="4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17" y="16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1" name="Freeform 160"/>
            <p:cNvSpPr>
              <a:spLocks/>
            </p:cNvSpPr>
            <p:nvPr/>
          </p:nvSpPr>
          <p:spPr bwMode="auto">
            <a:xfrm>
              <a:off x="4087813" y="5534864"/>
              <a:ext cx="46037" cy="87312"/>
            </a:xfrm>
            <a:custGeom>
              <a:avLst/>
              <a:gdLst>
                <a:gd name="T0" fmla="*/ 2147483647 w 29"/>
                <a:gd name="T1" fmla="*/ 2147483647 h 55"/>
                <a:gd name="T2" fmla="*/ 2147483647 w 29"/>
                <a:gd name="T3" fmla="*/ 2147483647 h 55"/>
                <a:gd name="T4" fmla="*/ 0 w 29"/>
                <a:gd name="T5" fmla="*/ 2147483647 h 55"/>
                <a:gd name="T6" fmla="*/ 0 w 29"/>
                <a:gd name="T7" fmla="*/ 0 h 55"/>
                <a:gd name="T8" fmla="*/ 2147483647 w 29"/>
                <a:gd name="T9" fmla="*/ 2147483647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5"/>
                <a:gd name="T17" fmla="*/ 29 w 29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5">
                  <a:moveTo>
                    <a:pt x="29" y="30"/>
                  </a:moveTo>
                  <a:lnTo>
                    <a:pt x="29" y="55"/>
                  </a:lnTo>
                  <a:lnTo>
                    <a:pt x="0" y="27"/>
                  </a:lnTo>
                  <a:lnTo>
                    <a:pt x="0" y="0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2" name="Freeform 161"/>
            <p:cNvSpPr>
              <a:spLocks/>
            </p:cNvSpPr>
            <p:nvPr/>
          </p:nvSpPr>
          <p:spPr bwMode="auto">
            <a:xfrm>
              <a:off x="4248150" y="5698376"/>
              <a:ext cx="61913" cy="112713"/>
            </a:xfrm>
            <a:custGeom>
              <a:avLst/>
              <a:gdLst>
                <a:gd name="T0" fmla="*/ 2147483647 w 39"/>
                <a:gd name="T1" fmla="*/ 2147483647 h 71"/>
                <a:gd name="T2" fmla="*/ 2147483647 w 39"/>
                <a:gd name="T3" fmla="*/ 2147483647 h 71"/>
                <a:gd name="T4" fmla="*/ 0 w 39"/>
                <a:gd name="T5" fmla="*/ 2147483647 h 71"/>
                <a:gd name="T6" fmla="*/ 0 w 39"/>
                <a:gd name="T7" fmla="*/ 0 h 71"/>
                <a:gd name="T8" fmla="*/ 2147483647 w 39"/>
                <a:gd name="T9" fmla="*/ 2147483647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71"/>
                <a:gd name="T17" fmla="*/ 39 w 39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71">
                  <a:moveTo>
                    <a:pt x="39" y="43"/>
                  </a:moveTo>
                  <a:lnTo>
                    <a:pt x="39" y="71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4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3" name="Freeform 162"/>
            <p:cNvSpPr>
              <a:spLocks/>
            </p:cNvSpPr>
            <p:nvPr/>
          </p:nvSpPr>
          <p:spPr bwMode="auto">
            <a:xfrm>
              <a:off x="4194175" y="5642814"/>
              <a:ext cx="50800" cy="101600"/>
            </a:xfrm>
            <a:custGeom>
              <a:avLst/>
              <a:gdLst>
                <a:gd name="T0" fmla="*/ 2147483647 w 32"/>
                <a:gd name="T1" fmla="*/ 2147483647 h 64"/>
                <a:gd name="T2" fmla="*/ 2147483647 w 32"/>
                <a:gd name="T3" fmla="*/ 2147483647 h 64"/>
                <a:gd name="T4" fmla="*/ 0 w 32"/>
                <a:gd name="T5" fmla="*/ 2147483647 h 64"/>
                <a:gd name="T6" fmla="*/ 0 w 32"/>
                <a:gd name="T7" fmla="*/ 0 h 64"/>
                <a:gd name="T8" fmla="*/ 2147483647 w 32"/>
                <a:gd name="T9" fmla="*/ 2147483647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4"/>
                <a:gd name="T17" fmla="*/ 32 w 32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4">
                  <a:moveTo>
                    <a:pt x="32" y="34"/>
                  </a:moveTo>
                  <a:lnTo>
                    <a:pt x="32" y="64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3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4" name="Freeform 163"/>
            <p:cNvSpPr>
              <a:spLocks/>
            </p:cNvSpPr>
            <p:nvPr/>
          </p:nvSpPr>
          <p:spPr bwMode="auto">
            <a:xfrm>
              <a:off x="4137025" y="5585664"/>
              <a:ext cx="53975" cy="98425"/>
            </a:xfrm>
            <a:custGeom>
              <a:avLst/>
              <a:gdLst>
                <a:gd name="T0" fmla="*/ 2147483647 w 34"/>
                <a:gd name="T1" fmla="*/ 2147483647 h 62"/>
                <a:gd name="T2" fmla="*/ 2147483647 w 34"/>
                <a:gd name="T3" fmla="*/ 2147483647 h 62"/>
                <a:gd name="T4" fmla="*/ 0 w 34"/>
                <a:gd name="T5" fmla="*/ 2147483647 h 62"/>
                <a:gd name="T6" fmla="*/ 0 w 34"/>
                <a:gd name="T7" fmla="*/ 0 h 62"/>
                <a:gd name="T8" fmla="*/ 2147483647 w 34"/>
                <a:gd name="T9" fmla="*/ 214748364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5" name="Freeform 164"/>
            <p:cNvSpPr>
              <a:spLocks/>
            </p:cNvSpPr>
            <p:nvPr/>
          </p:nvSpPr>
          <p:spPr bwMode="auto">
            <a:xfrm>
              <a:off x="4087813" y="4925264"/>
              <a:ext cx="47625" cy="69850"/>
            </a:xfrm>
            <a:custGeom>
              <a:avLst/>
              <a:gdLst>
                <a:gd name="T0" fmla="*/ 2147483647 w 30"/>
                <a:gd name="T1" fmla="*/ 2147483647 h 44"/>
                <a:gd name="T2" fmla="*/ 2147483647 w 30"/>
                <a:gd name="T3" fmla="*/ 2147483647 h 44"/>
                <a:gd name="T4" fmla="*/ 0 w 30"/>
                <a:gd name="T5" fmla="*/ 2147483647 h 44"/>
                <a:gd name="T6" fmla="*/ 0 w 30"/>
                <a:gd name="T7" fmla="*/ 0 h 44"/>
                <a:gd name="T8" fmla="*/ 2147483647 w 30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4"/>
                <a:gd name="T17" fmla="*/ 30 w 30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4">
                  <a:moveTo>
                    <a:pt x="30" y="17"/>
                  </a:moveTo>
                  <a:lnTo>
                    <a:pt x="30" y="44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1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6" name="Freeform 165"/>
            <p:cNvSpPr>
              <a:spLocks/>
            </p:cNvSpPr>
            <p:nvPr/>
          </p:nvSpPr>
          <p:spPr bwMode="auto">
            <a:xfrm>
              <a:off x="4195763" y="4985589"/>
              <a:ext cx="52387" cy="79375"/>
            </a:xfrm>
            <a:custGeom>
              <a:avLst/>
              <a:gdLst>
                <a:gd name="T0" fmla="*/ 2147483647 w 33"/>
                <a:gd name="T1" fmla="*/ 2147483647 h 50"/>
                <a:gd name="T2" fmla="*/ 2147483647 w 33"/>
                <a:gd name="T3" fmla="*/ 2147483647 h 50"/>
                <a:gd name="T4" fmla="*/ 0 w 33"/>
                <a:gd name="T5" fmla="*/ 2147483647 h 50"/>
                <a:gd name="T6" fmla="*/ 0 w 33"/>
                <a:gd name="T7" fmla="*/ 0 h 50"/>
                <a:gd name="T8" fmla="*/ 2147483647 w 33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0"/>
                <a:gd name="T17" fmla="*/ 33 w 33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0">
                  <a:moveTo>
                    <a:pt x="33" y="19"/>
                  </a:moveTo>
                  <a:lnTo>
                    <a:pt x="33" y="5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7" name="Freeform 166"/>
            <p:cNvSpPr>
              <a:spLocks/>
            </p:cNvSpPr>
            <p:nvPr/>
          </p:nvSpPr>
          <p:spPr bwMode="auto">
            <a:xfrm>
              <a:off x="4138613" y="4952251"/>
              <a:ext cx="53975" cy="77788"/>
            </a:xfrm>
            <a:custGeom>
              <a:avLst/>
              <a:gdLst>
                <a:gd name="T0" fmla="*/ 2147483647 w 34"/>
                <a:gd name="T1" fmla="*/ 2147483647 h 49"/>
                <a:gd name="T2" fmla="*/ 2147483647 w 34"/>
                <a:gd name="T3" fmla="*/ 2147483647 h 49"/>
                <a:gd name="T4" fmla="*/ 0 w 34"/>
                <a:gd name="T5" fmla="*/ 2147483647 h 49"/>
                <a:gd name="T6" fmla="*/ 0 w 34"/>
                <a:gd name="T7" fmla="*/ 0 h 49"/>
                <a:gd name="T8" fmla="*/ 2147483647 w 34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9"/>
                <a:gd name="T17" fmla="*/ 34 w 34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9">
                  <a:moveTo>
                    <a:pt x="34" y="21"/>
                  </a:moveTo>
                  <a:lnTo>
                    <a:pt x="34" y="49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8" name="Freeform 167"/>
            <p:cNvSpPr>
              <a:spLocks/>
            </p:cNvSpPr>
            <p:nvPr/>
          </p:nvSpPr>
          <p:spPr bwMode="auto">
            <a:xfrm>
              <a:off x="4087813" y="5025276"/>
              <a:ext cx="47625" cy="76200"/>
            </a:xfrm>
            <a:custGeom>
              <a:avLst/>
              <a:gdLst>
                <a:gd name="T0" fmla="*/ 2147483647 w 30"/>
                <a:gd name="T1" fmla="*/ 2147483647 h 48"/>
                <a:gd name="T2" fmla="*/ 2147483647 w 30"/>
                <a:gd name="T3" fmla="*/ 2147483647 h 48"/>
                <a:gd name="T4" fmla="*/ 0 w 30"/>
                <a:gd name="T5" fmla="*/ 2147483647 h 48"/>
                <a:gd name="T6" fmla="*/ 0 w 30"/>
                <a:gd name="T7" fmla="*/ 0 h 48"/>
                <a:gd name="T8" fmla="*/ 2147483647 w 30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8"/>
                <a:gd name="T17" fmla="*/ 30 w 3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8">
                  <a:moveTo>
                    <a:pt x="30" y="21"/>
                  </a:moveTo>
                  <a:lnTo>
                    <a:pt x="30" y="48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9" name="Freeform 168"/>
            <p:cNvSpPr>
              <a:spLocks/>
            </p:cNvSpPr>
            <p:nvPr/>
          </p:nvSpPr>
          <p:spPr bwMode="auto">
            <a:xfrm>
              <a:off x="4249738" y="5133226"/>
              <a:ext cx="61912" cy="88900"/>
            </a:xfrm>
            <a:custGeom>
              <a:avLst/>
              <a:gdLst>
                <a:gd name="T0" fmla="*/ 2147483647 w 39"/>
                <a:gd name="T1" fmla="*/ 2147483647 h 56"/>
                <a:gd name="T2" fmla="*/ 2147483647 w 39"/>
                <a:gd name="T3" fmla="*/ 2147483647 h 56"/>
                <a:gd name="T4" fmla="*/ 0 w 39"/>
                <a:gd name="T5" fmla="*/ 2147483647 h 56"/>
                <a:gd name="T6" fmla="*/ 0 w 39"/>
                <a:gd name="T7" fmla="*/ 0 h 56"/>
                <a:gd name="T8" fmla="*/ 2147483647 w 39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56"/>
                <a:gd name="T17" fmla="*/ 39 w 3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56">
                  <a:moveTo>
                    <a:pt x="39" y="25"/>
                  </a:moveTo>
                  <a:lnTo>
                    <a:pt x="39" y="56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9" y="2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0" name="Freeform 169"/>
            <p:cNvSpPr>
              <a:spLocks/>
            </p:cNvSpPr>
            <p:nvPr/>
          </p:nvSpPr>
          <p:spPr bwMode="auto">
            <a:xfrm>
              <a:off x="4195763" y="5098301"/>
              <a:ext cx="52387" cy="80963"/>
            </a:xfrm>
            <a:custGeom>
              <a:avLst/>
              <a:gdLst>
                <a:gd name="T0" fmla="*/ 2147483647 w 33"/>
                <a:gd name="T1" fmla="*/ 2147483647 h 51"/>
                <a:gd name="T2" fmla="*/ 2147483647 w 33"/>
                <a:gd name="T3" fmla="*/ 2147483647 h 51"/>
                <a:gd name="T4" fmla="*/ 0 w 33"/>
                <a:gd name="T5" fmla="*/ 2147483647 h 51"/>
                <a:gd name="T6" fmla="*/ 0 w 33"/>
                <a:gd name="T7" fmla="*/ 0 h 51"/>
                <a:gd name="T8" fmla="*/ 2147483647 w 33"/>
                <a:gd name="T9" fmla="*/ 214748364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1"/>
                <a:gd name="T17" fmla="*/ 33 w 33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1">
                  <a:moveTo>
                    <a:pt x="33" y="21"/>
                  </a:moveTo>
                  <a:lnTo>
                    <a:pt x="33" y="51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1" name="Freeform 170"/>
            <p:cNvSpPr>
              <a:spLocks/>
            </p:cNvSpPr>
            <p:nvPr/>
          </p:nvSpPr>
          <p:spPr bwMode="auto">
            <a:xfrm>
              <a:off x="4138613" y="5060201"/>
              <a:ext cx="53975" cy="79375"/>
            </a:xfrm>
            <a:custGeom>
              <a:avLst/>
              <a:gdLst>
                <a:gd name="T0" fmla="*/ 2147483647 w 34"/>
                <a:gd name="T1" fmla="*/ 2147483647 h 50"/>
                <a:gd name="T2" fmla="*/ 2147483647 w 34"/>
                <a:gd name="T3" fmla="*/ 2147483647 h 50"/>
                <a:gd name="T4" fmla="*/ 0 w 34"/>
                <a:gd name="T5" fmla="*/ 2147483647 h 50"/>
                <a:gd name="T6" fmla="*/ 0 w 34"/>
                <a:gd name="T7" fmla="*/ 0 h 50"/>
                <a:gd name="T8" fmla="*/ 2147483647 w 34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0"/>
                <a:gd name="T17" fmla="*/ 34 w 34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0">
                  <a:moveTo>
                    <a:pt x="34" y="22"/>
                  </a:moveTo>
                  <a:lnTo>
                    <a:pt x="34" y="50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4" y="2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2" name="Freeform 171"/>
            <p:cNvSpPr>
              <a:spLocks/>
            </p:cNvSpPr>
            <p:nvPr/>
          </p:nvSpPr>
          <p:spPr bwMode="auto">
            <a:xfrm>
              <a:off x="4087813" y="5126876"/>
              <a:ext cx="47625" cy="77788"/>
            </a:xfrm>
            <a:custGeom>
              <a:avLst/>
              <a:gdLst>
                <a:gd name="T0" fmla="*/ 2147483647 w 30"/>
                <a:gd name="T1" fmla="*/ 2147483647 h 49"/>
                <a:gd name="T2" fmla="*/ 2147483647 w 30"/>
                <a:gd name="T3" fmla="*/ 2147483647 h 49"/>
                <a:gd name="T4" fmla="*/ 0 w 30"/>
                <a:gd name="T5" fmla="*/ 2147483647 h 49"/>
                <a:gd name="T6" fmla="*/ 0 w 30"/>
                <a:gd name="T7" fmla="*/ 0 h 49"/>
                <a:gd name="T8" fmla="*/ 2147483647 w 30"/>
                <a:gd name="T9" fmla="*/ 2147483647 h 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49"/>
                <a:gd name="T17" fmla="*/ 30 w 30"/>
                <a:gd name="T18" fmla="*/ 49 h 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49">
                  <a:moveTo>
                    <a:pt x="30" y="24"/>
                  </a:moveTo>
                  <a:lnTo>
                    <a:pt x="30" y="49"/>
                  </a:lnTo>
                  <a:lnTo>
                    <a:pt x="0" y="27"/>
                  </a:lnTo>
                  <a:lnTo>
                    <a:pt x="0" y="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3" name="Freeform 172"/>
            <p:cNvSpPr>
              <a:spLocks/>
            </p:cNvSpPr>
            <p:nvPr/>
          </p:nvSpPr>
          <p:spPr bwMode="auto">
            <a:xfrm>
              <a:off x="4195763" y="5206251"/>
              <a:ext cx="52387" cy="85725"/>
            </a:xfrm>
            <a:custGeom>
              <a:avLst/>
              <a:gdLst>
                <a:gd name="T0" fmla="*/ 2147483647 w 33"/>
                <a:gd name="T1" fmla="*/ 2147483647 h 54"/>
                <a:gd name="T2" fmla="*/ 2147483647 w 33"/>
                <a:gd name="T3" fmla="*/ 2147483647 h 54"/>
                <a:gd name="T4" fmla="*/ 0 w 33"/>
                <a:gd name="T5" fmla="*/ 2147483647 h 54"/>
                <a:gd name="T6" fmla="*/ 0 w 33"/>
                <a:gd name="T7" fmla="*/ 0 h 54"/>
                <a:gd name="T8" fmla="*/ 2147483647 w 33"/>
                <a:gd name="T9" fmla="*/ 214748364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4"/>
                <a:gd name="T17" fmla="*/ 33 w 3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4">
                  <a:moveTo>
                    <a:pt x="33" y="24"/>
                  </a:moveTo>
                  <a:lnTo>
                    <a:pt x="33" y="5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3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4" name="Freeform 173"/>
            <p:cNvSpPr>
              <a:spLocks/>
            </p:cNvSpPr>
            <p:nvPr/>
          </p:nvSpPr>
          <p:spPr bwMode="auto">
            <a:xfrm>
              <a:off x="4138613" y="5164976"/>
              <a:ext cx="53975" cy="84138"/>
            </a:xfrm>
            <a:custGeom>
              <a:avLst/>
              <a:gdLst>
                <a:gd name="T0" fmla="*/ 2147483647 w 34"/>
                <a:gd name="T1" fmla="*/ 2147483647 h 53"/>
                <a:gd name="T2" fmla="*/ 2147483647 w 34"/>
                <a:gd name="T3" fmla="*/ 2147483647 h 53"/>
                <a:gd name="T4" fmla="*/ 0 w 34"/>
                <a:gd name="T5" fmla="*/ 2147483647 h 53"/>
                <a:gd name="T6" fmla="*/ 0 w 34"/>
                <a:gd name="T7" fmla="*/ 0 h 53"/>
                <a:gd name="T8" fmla="*/ 2147483647 w 34"/>
                <a:gd name="T9" fmla="*/ 2147483647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3"/>
                <a:gd name="T17" fmla="*/ 34 w 34"/>
                <a:gd name="T18" fmla="*/ 53 h 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3">
                  <a:moveTo>
                    <a:pt x="34" y="25"/>
                  </a:moveTo>
                  <a:lnTo>
                    <a:pt x="34" y="53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2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5" name="Freeform 174"/>
            <p:cNvSpPr>
              <a:spLocks/>
            </p:cNvSpPr>
            <p:nvPr/>
          </p:nvSpPr>
          <p:spPr bwMode="auto">
            <a:xfrm>
              <a:off x="4087813" y="5230064"/>
              <a:ext cx="46037" cy="79375"/>
            </a:xfrm>
            <a:custGeom>
              <a:avLst/>
              <a:gdLst>
                <a:gd name="T0" fmla="*/ 2147483647 w 29"/>
                <a:gd name="T1" fmla="*/ 2147483647 h 50"/>
                <a:gd name="T2" fmla="*/ 2147483647 w 29"/>
                <a:gd name="T3" fmla="*/ 2147483647 h 50"/>
                <a:gd name="T4" fmla="*/ 0 w 29"/>
                <a:gd name="T5" fmla="*/ 2147483647 h 50"/>
                <a:gd name="T6" fmla="*/ 0 w 29"/>
                <a:gd name="T7" fmla="*/ 0 h 50"/>
                <a:gd name="T8" fmla="*/ 2147483647 w 29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0"/>
                <a:gd name="T17" fmla="*/ 29 w 29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0">
                  <a:moveTo>
                    <a:pt x="29" y="23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0" y="0"/>
                  </a:lnTo>
                  <a:lnTo>
                    <a:pt x="29" y="2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6" name="Freeform 175"/>
            <p:cNvSpPr>
              <a:spLocks/>
            </p:cNvSpPr>
            <p:nvPr/>
          </p:nvSpPr>
          <p:spPr bwMode="auto">
            <a:xfrm>
              <a:off x="4248150" y="5357064"/>
              <a:ext cx="63500" cy="100012"/>
            </a:xfrm>
            <a:custGeom>
              <a:avLst/>
              <a:gdLst>
                <a:gd name="T0" fmla="*/ 2147483647 w 40"/>
                <a:gd name="T1" fmla="*/ 2147483647 h 63"/>
                <a:gd name="T2" fmla="*/ 2147483647 w 40"/>
                <a:gd name="T3" fmla="*/ 2147483647 h 63"/>
                <a:gd name="T4" fmla="*/ 0 w 40"/>
                <a:gd name="T5" fmla="*/ 2147483647 h 63"/>
                <a:gd name="T6" fmla="*/ 0 w 40"/>
                <a:gd name="T7" fmla="*/ 0 h 63"/>
                <a:gd name="T8" fmla="*/ 2147483647 w 40"/>
                <a:gd name="T9" fmla="*/ 214748364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3"/>
                <a:gd name="T17" fmla="*/ 40 w 40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3">
                  <a:moveTo>
                    <a:pt x="40" y="33"/>
                  </a:moveTo>
                  <a:lnTo>
                    <a:pt x="40" y="63"/>
                  </a:lnTo>
                  <a:lnTo>
                    <a:pt x="0" y="32"/>
                  </a:lnTo>
                  <a:lnTo>
                    <a:pt x="0" y="0"/>
                  </a:lnTo>
                  <a:lnTo>
                    <a:pt x="40" y="33"/>
                  </a:lnTo>
                  <a:close/>
                </a:path>
              </a:pathLst>
            </a:custGeom>
            <a:solidFill>
              <a:srgbClr val="4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7" name="Freeform 176"/>
            <p:cNvSpPr>
              <a:spLocks/>
            </p:cNvSpPr>
            <p:nvPr/>
          </p:nvSpPr>
          <p:spPr bwMode="auto">
            <a:xfrm>
              <a:off x="4194175" y="5314201"/>
              <a:ext cx="50800" cy="92075"/>
            </a:xfrm>
            <a:custGeom>
              <a:avLst/>
              <a:gdLst>
                <a:gd name="T0" fmla="*/ 2147483647 w 32"/>
                <a:gd name="T1" fmla="*/ 2147483647 h 58"/>
                <a:gd name="T2" fmla="*/ 2147483647 w 32"/>
                <a:gd name="T3" fmla="*/ 2147483647 h 58"/>
                <a:gd name="T4" fmla="*/ 0 w 32"/>
                <a:gd name="T5" fmla="*/ 2147483647 h 58"/>
                <a:gd name="T6" fmla="*/ 0 w 32"/>
                <a:gd name="T7" fmla="*/ 0 h 58"/>
                <a:gd name="T8" fmla="*/ 2147483647 w 32"/>
                <a:gd name="T9" fmla="*/ 214748364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58"/>
                <a:gd name="T17" fmla="*/ 32 w 32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58">
                  <a:moveTo>
                    <a:pt x="32" y="26"/>
                  </a:moveTo>
                  <a:lnTo>
                    <a:pt x="32" y="58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6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8" name="Freeform 177"/>
            <p:cNvSpPr>
              <a:spLocks/>
            </p:cNvSpPr>
            <p:nvPr/>
          </p:nvSpPr>
          <p:spPr bwMode="auto">
            <a:xfrm>
              <a:off x="4137025" y="5268164"/>
              <a:ext cx="53975" cy="88900"/>
            </a:xfrm>
            <a:custGeom>
              <a:avLst/>
              <a:gdLst>
                <a:gd name="T0" fmla="*/ 2147483647 w 34"/>
                <a:gd name="T1" fmla="*/ 2147483647 h 56"/>
                <a:gd name="T2" fmla="*/ 2147483647 w 34"/>
                <a:gd name="T3" fmla="*/ 2147483647 h 56"/>
                <a:gd name="T4" fmla="*/ 0 w 34"/>
                <a:gd name="T5" fmla="*/ 2147483647 h 56"/>
                <a:gd name="T6" fmla="*/ 0 w 34"/>
                <a:gd name="T7" fmla="*/ 0 h 56"/>
                <a:gd name="T8" fmla="*/ 2147483647 w 34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6"/>
                <a:gd name="T17" fmla="*/ 34 w 3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6">
                  <a:moveTo>
                    <a:pt x="34" y="28"/>
                  </a:moveTo>
                  <a:lnTo>
                    <a:pt x="34" y="56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4" y="28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9" name="Freeform 178"/>
            <p:cNvSpPr>
              <a:spLocks/>
            </p:cNvSpPr>
            <p:nvPr/>
          </p:nvSpPr>
          <p:spPr bwMode="auto">
            <a:xfrm>
              <a:off x="4087813" y="5331664"/>
              <a:ext cx="46037" cy="80962"/>
            </a:xfrm>
            <a:custGeom>
              <a:avLst/>
              <a:gdLst>
                <a:gd name="T0" fmla="*/ 2147483647 w 29"/>
                <a:gd name="T1" fmla="*/ 2147483647 h 51"/>
                <a:gd name="T2" fmla="*/ 2147483647 w 29"/>
                <a:gd name="T3" fmla="*/ 2147483647 h 51"/>
                <a:gd name="T4" fmla="*/ 0 w 29"/>
                <a:gd name="T5" fmla="*/ 2147483647 h 51"/>
                <a:gd name="T6" fmla="*/ 0 w 29"/>
                <a:gd name="T7" fmla="*/ 0 h 51"/>
                <a:gd name="T8" fmla="*/ 2147483647 w 29"/>
                <a:gd name="T9" fmla="*/ 214748364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1"/>
                <a:gd name="T17" fmla="*/ 29 w 29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1">
                  <a:moveTo>
                    <a:pt x="29" y="24"/>
                  </a:moveTo>
                  <a:lnTo>
                    <a:pt x="29" y="51"/>
                  </a:lnTo>
                  <a:lnTo>
                    <a:pt x="0" y="25"/>
                  </a:lnTo>
                  <a:lnTo>
                    <a:pt x="0" y="0"/>
                  </a:lnTo>
                  <a:lnTo>
                    <a:pt x="29" y="2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0" name="Freeform 179"/>
            <p:cNvSpPr>
              <a:spLocks/>
            </p:cNvSpPr>
            <p:nvPr/>
          </p:nvSpPr>
          <p:spPr bwMode="auto">
            <a:xfrm>
              <a:off x="4248150" y="5472951"/>
              <a:ext cx="63500" cy="101600"/>
            </a:xfrm>
            <a:custGeom>
              <a:avLst/>
              <a:gdLst>
                <a:gd name="T0" fmla="*/ 2147483647 w 40"/>
                <a:gd name="T1" fmla="*/ 2147483647 h 64"/>
                <a:gd name="T2" fmla="*/ 2147483647 w 40"/>
                <a:gd name="T3" fmla="*/ 2147483647 h 64"/>
                <a:gd name="T4" fmla="*/ 0 w 40"/>
                <a:gd name="T5" fmla="*/ 2147483647 h 64"/>
                <a:gd name="T6" fmla="*/ 0 w 40"/>
                <a:gd name="T7" fmla="*/ 0 h 64"/>
                <a:gd name="T8" fmla="*/ 2147483647 w 40"/>
                <a:gd name="T9" fmla="*/ 2147483647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4"/>
                <a:gd name="T17" fmla="*/ 40 w 40"/>
                <a:gd name="T18" fmla="*/ 64 h 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4">
                  <a:moveTo>
                    <a:pt x="40" y="35"/>
                  </a:moveTo>
                  <a:lnTo>
                    <a:pt x="40" y="64"/>
                  </a:lnTo>
                  <a:lnTo>
                    <a:pt x="0" y="30"/>
                  </a:lnTo>
                  <a:lnTo>
                    <a:pt x="0" y="0"/>
                  </a:lnTo>
                  <a:lnTo>
                    <a:pt x="40" y="35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1" name="Freeform 180"/>
            <p:cNvSpPr>
              <a:spLocks/>
            </p:cNvSpPr>
            <p:nvPr/>
          </p:nvSpPr>
          <p:spPr bwMode="auto">
            <a:xfrm>
              <a:off x="4194175" y="5423739"/>
              <a:ext cx="50800" cy="95250"/>
            </a:xfrm>
            <a:custGeom>
              <a:avLst/>
              <a:gdLst>
                <a:gd name="T0" fmla="*/ 2147483647 w 32"/>
                <a:gd name="T1" fmla="*/ 2147483647 h 60"/>
                <a:gd name="T2" fmla="*/ 2147483647 w 32"/>
                <a:gd name="T3" fmla="*/ 2147483647 h 60"/>
                <a:gd name="T4" fmla="*/ 0 w 32"/>
                <a:gd name="T5" fmla="*/ 2147483647 h 60"/>
                <a:gd name="T6" fmla="*/ 0 w 32"/>
                <a:gd name="T7" fmla="*/ 0 h 60"/>
                <a:gd name="T8" fmla="*/ 2147483647 w 32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0"/>
                <a:gd name="T17" fmla="*/ 32 w 32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0">
                  <a:moveTo>
                    <a:pt x="32" y="29"/>
                  </a:moveTo>
                  <a:lnTo>
                    <a:pt x="32" y="6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2" y="29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2" name="Freeform 181"/>
            <p:cNvSpPr>
              <a:spLocks/>
            </p:cNvSpPr>
            <p:nvPr/>
          </p:nvSpPr>
          <p:spPr bwMode="auto">
            <a:xfrm>
              <a:off x="4137025" y="5371351"/>
              <a:ext cx="53975" cy="95250"/>
            </a:xfrm>
            <a:custGeom>
              <a:avLst/>
              <a:gdLst>
                <a:gd name="T0" fmla="*/ 2147483647 w 34"/>
                <a:gd name="T1" fmla="*/ 2147483647 h 60"/>
                <a:gd name="T2" fmla="*/ 2147483647 w 34"/>
                <a:gd name="T3" fmla="*/ 2147483647 h 60"/>
                <a:gd name="T4" fmla="*/ 0 w 34"/>
                <a:gd name="T5" fmla="*/ 2147483647 h 60"/>
                <a:gd name="T6" fmla="*/ 0 w 34"/>
                <a:gd name="T7" fmla="*/ 0 h 60"/>
                <a:gd name="T8" fmla="*/ 2147483647 w 34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0"/>
                <a:gd name="T17" fmla="*/ 34 w 34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0">
                  <a:moveTo>
                    <a:pt x="34" y="32"/>
                  </a:moveTo>
                  <a:lnTo>
                    <a:pt x="34" y="6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3" name="Freeform 182"/>
            <p:cNvSpPr>
              <a:spLocks/>
            </p:cNvSpPr>
            <p:nvPr/>
          </p:nvSpPr>
          <p:spPr bwMode="auto">
            <a:xfrm>
              <a:off x="4087813" y="5431676"/>
              <a:ext cx="46037" cy="88900"/>
            </a:xfrm>
            <a:custGeom>
              <a:avLst/>
              <a:gdLst>
                <a:gd name="T0" fmla="*/ 2147483647 w 29"/>
                <a:gd name="T1" fmla="*/ 2147483647 h 56"/>
                <a:gd name="T2" fmla="*/ 2147483647 w 29"/>
                <a:gd name="T3" fmla="*/ 2147483647 h 56"/>
                <a:gd name="T4" fmla="*/ 0 w 29"/>
                <a:gd name="T5" fmla="*/ 2147483647 h 56"/>
                <a:gd name="T6" fmla="*/ 0 w 29"/>
                <a:gd name="T7" fmla="*/ 0 h 56"/>
                <a:gd name="T8" fmla="*/ 2147483647 w 29"/>
                <a:gd name="T9" fmla="*/ 214748364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56"/>
                <a:gd name="T17" fmla="*/ 29 w 29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56">
                  <a:moveTo>
                    <a:pt x="29" y="29"/>
                  </a:moveTo>
                  <a:lnTo>
                    <a:pt x="29" y="56"/>
                  </a:lnTo>
                  <a:lnTo>
                    <a:pt x="0" y="28"/>
                  </a:lnTo>
                  <a:lnTo>
                    <a:pt x="0" y="0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4" name="Freeform 183"/>
            <p:cNvSpPr>
              <a:spLocks/>
            </p:cNvSpPr>
            <p:nvPr/>
          </p:nvSpPr>
          <p:spPr bwMode="auto">
            <a:xfrm>
              <a:off x="4248150" y="5585664"/>
              <a:ext cx="63500" cy="111125"/>
            </a:xfrm>
            <a:custGeom>
              <a:avLst/>
              <a:gdLst>
                <a:gd name="T0" fmla="*/ 2147483647 w 40"/>
                <a:gd name="T1" fmla="*/ 2147483647 h 70"/>
                <a:gd name="T2" fmla="*/ 2147483647 w 40"/>
                <a:gd name="T3" fmla="*/ 2147483647 h 70"/>
                <a:gd name="T4" fmla="*/ 0 w 40"/>
                <a:gd name="T5" fmla="*/ 2147483647 h 70"/>
                <a:gd name="T6" fmla="*/ 0 w 40"/>
                <a:gd name="T7" fmla="*/ 0 h 70"/>
                <a:gd name="T8" fmla="*/ 2147483647 w 40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0"/>
                <a:gd name="T17" fmla="*/ 40 w 40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0">
                  <a:moveTo>
                    <a:pt x="40" y="38"/>
                  </a:moveTo>
                  <a:lnTo>
                    <a:pt x="40" y="70"/>
                  </a:lnTo>
                  <a:lnTo>
                    <a:pt x="0" y="31"/>
                  </a:lnTo>
                  <a:lnTo>
                    <a:pt x="0" y="0"/>
                  </a:lnTo>
                  <a:lnTo>
                    <a:pt x="40" y="3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5" name="Freeform 184"/>
            <p:cNvSpPr>
              <a:spLocks/>
            </p:cNvSpPr>
            <p:nvPr/>
          </p:nvSpPr>
          <p:spPr bwMode="auto">
            <a:xfrm>
              <a:off x="4194175" y="5534864"/>
              <a:ext cx="50800" cy="98425"/>
            </a:xfrm>
            <a:custGeom>
              <a:avLst/>
              <a:gdLst>
                <a:gd name="T0" fmla="*/ 2147483647 w 32"/>
                <a:gd name="T1" fmla="*/ 2147483647 h 62"/>
                <a:gd name="T2" fmla="*/ 2147483647 w 32"/>
                <a:gd name="T3" fmla="*/ 2147483647 h 62"/>
                <a:gd name="T4" fmla="*/ 0 w 32"/>
                <a:gd name="T5" fmla="*/ 2147483647 h 62"/>
                <a:gd name="T6" fmla="*/ 0 w 32"/>
                <a:gd name="T7" fmla="*/ 0 h 62"/>
                <a:gd name="T8" fmla="*/ 2147483647 w 32"/>
                <a:gd name="T9" fmla="*/ 214748364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62"/>
                <a:gd name="T17" fmla="*/ 32 w 3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62">
                  <a:moveTo>
                    <a:pt x="32" y="31"/>
                  </a:moveTo>
                  <a:lnTo>
                    <a:pt x="32" y="62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6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6" name="Freeform 185"/>
            <p:cNvSpPr>
              <a:spLocks/>
            </p:cNvSpPr>
            <p:nvPr/>
          </p:nvSpPr>
          <p:spPr bwMode="auto">
            <a:xfrm>
              <a:off x="4137025" y="5479301"/>
              <a:ext cx="53975" cy="98425"/>
            </a:xfrm>
            <a:custGeom>
              <a:avLst/>
              <a:gdLst>
                <a:gd name="T0" fmla="*/ 2147483647 w 34"/>
                <a:gd name="T1" fmla="*/ 2147483647 h 62"/>
                <a:gd name="T2" fmla="*/ 2147483647 w 34"/>
                <a:gd name="T3" fmla="*/ 2147483647 h 62"/>
                <a:gd name="T4" fmla="*/ 0 w 34"/>
                <a:gd name="T5" fmla="*/ 2147483647 h 62"/>
                <a:gd name="T6" fmla="*/ 0 w 34"/>
                <a:gd name="T7" fmla="*/ 0 h 62"/>
                <a:gd name="T8" fmla="*/ 2147483647 w 34"/>
                <a:gd name="T9" fmla="*/ 2147483647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62"/>
                <a:gd name="T17" fmla="*/ 34 w 3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62">
                  <a:moveTo>
                    <a:pt x="34" y="34"/>
                  </a:moveTo>
                  <a:lnTo>
                    <a:pt x="34" y="62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4" y="3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7" name="Freeform 186"/>
            <p:cNvSpPr>
              <a:spLocks/>
            </p:cNvSpPr>
            <p:nvPr/>
          </p:nvSpPr>
          <p:spPr bwMode="auto">
            <a:xfrm>
              <a:off x="4249738" y="5017339"/>
              <a:ext cx="60325" cy="85725"/>
            </a:xfrm>
            <a:custGeom>
              <a:avLst/>
              <a:gdLst>
                <a:gd name="T0" fmla="*/ 2147483647 w 38"/>
                <a:gd name="T1" fmla="*/ 2147483647 h 54"/>
                <a:gd name="T2" fmla="*/ 2147483647 w 38"/>
                <a:gd name="T3" fmla="*/ 2147483647 h 54"/>
                <a:gd name="T4" fmla="*/ 0 w 38"/>
                <a:gd name="T5" fmla="*/ 2147483647 h 54"/>
                <a:gd name="T6" fmla="*/ 0 w 38"/>
                <a:gd name="T7" fmla="*/ 0 h 54"/>
                <a:gd name="T8" fmla="*/ 2147483647 w 38"/>
                <a:gd name="T9" fmla="*/ 214748364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4"/>
                <a:gd name="T17" fmla="*/ 38 w 38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4">
                  <a:moveTo>
                    <a:pt x="38" y="23"/>
                  </a:moveTo>
                  <a:lnTo>
                    <a:pt x="38" y="54"/>
                  </a:lnTo>
                  <a:lnTo>
                    <a:pt x="0" y="31"/>
                  </a:lnTo>
                  <a:lnTo>
                    <a:pt x="0" y="0"/>
                  </a:lnTo>
                  <a:lnTo>
                    <a:pt x="38" y="23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8" name="Freeform 187"/>
            <p:cNvSpPr>
              <a:spLocks/>
            </p:cNvSpPr>
            <p:nvPr/>
          </p:nvSpPr>
          <p:spPr bwMode="auto">
            <a:xfrm>
              <a:off x="4292600" y="5101476"/>
              <a:ext cx="19050" cy="60325"/>
            </a:xfrm>
            <a:custGeom>
              <a:avLst/>
              <a:gdLst>
                <a:gd name="T0" fmla="*/ 2147483647 w 12"/>
                <a:gd name="T1" fmla="*/ 2147483647 h 38"/>
                <a:gd name="T2" fmla="*/ 2147483647 w 12"/>
                <a:gd name="T3" fmla="*/ 2147483647 h 38"/>
                <a:gd name="T4" fmla="*/ 0 w 12"/>
                <a:gd name="T5" fmla="*/ 2147483647 h 38"/>
                <a:gd name="T6" fmla="*/ 0 w 12"/>
                <a:gd name="T7" fmla="*/ 0 h 38"/>
                <a:gd name="T8" fmla="*/ 2147483647 w 12"/>
                <a:gd name="T9" fmla="*/ 214748364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38"/>
                <a:gd name="T17" fmla="*/ 12 w 1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38">
                  <a:moveTo>
                    <a:pt x="12" y="8"/>
                  </a:moveTo>
                  <a:lnTo>
                    <a:pt x="12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9" name="Freeform 188"/>
            <p:cNvSpPr>
              <a:spLocks/>
            </p:cNvSpPr>
            <p:nvPr/>
          </p:nvSpPr>
          <p:spPr bwMode="auto">
            <a:xfrm>
              <a:off x="4249738" y="5245939"/>
              <a:ext cx="60325" cy="92075"/>
            </a:xfrm>
            <a:custGeom>
              <a:avLst/>
              <a:gdLst>
                <a:gd name="T0" fmla="*/ 2147483647 w 38"/>
                <a:gd name="T1" fmla="*/ 2147483647 h 58"/>
                <a:gd name="T2" fmla="*/ 2147483647 w 38"/>
                <a:gd name="T3" fmla="*/ 2147483647 h 58"/>
                <a:gd name="T4" fmla="*/ 0 w 38"/>
                <a:gd name="T5" fmla="*/ 2147483647 h 58"/>
                <a:gd name="T6" fmla="*/ 0 w 38"/>
                <a:gd name="T7" fmla="*/ 0 h 58"/>
                <a:gd name="T8" fmla="*/ 2147483647 w 38"/>
                <a:gd name="T9" fmla="*/ 214748364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58"/>
                <a:gd name="T17" fmla="*/ 38 w 38"/>
                <a:gd name="T18" fmla="*/ 58 h 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58">
                  <a:moveTo>
                    <a:pt x="38" y="27"/>
                  </a:moveTo>
                  <a:lnTo>
                    <a:pt x="38" y="5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38" y="27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0" name="Rectangle 189"/>
            <p:cNvSpPr>
              <a:spLocks noChangeArrowheads="1"/>
            </p:cNvSpPr>
            <p:nvPr/>
          </p:nvSpPr>
          <p:spPr bwMode="auto">
            <a:xfrm>
              <a:off x="4310063" y="5528514"/>
              <a:ext cx="28575" cy="50800"/>
            </a:xfrm>
            <a:prstGeom prst="rect">
              <a:avLst/>
            </a:prstGeom>
            <a:solidFill>
              <a:srgbClr val="6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1" name="Freeform 190"/>
            <p:cNvSpPr>
              <a:spLocks/>
            </p:cNvSpPr>
            <p:nvPr/>
          </p:nvSpPr>
          <p:spPr bwMode="auto">
            <a:xfrm>
              <a:off x="4048125" y="4787151"/>
              <a:ext cx="441325" cy="125413"/>
            </a:xfrm>
            <a:custGeom>
              <a:avLst/>
              <a:gdLst>
                <a:gd name="T0" fmla="*/ 0 w 278"/>
                <a:gd name="T1" fmla="*/ 0 h 79"/>
                <a:gd name="T2" fmla="*/ 2147483647 w 278"/>
                <a:gd name="T3" fmla="*/ 2147483647 h 79"/>
                <a:gd name="T4" fmla="*/ 2147483647 w 278"/>
                <a:gd name="T5" fmla="*/ 2147483647 h 79"/>
                <a:gd name="T6" fmla="*/ 2147483647 w 278"/>
                <a:gd name="T7" fmla="*/ 2147483647 h 79"/>
                <a:gd name="T8" fmla="*/ 0 w 278"/>
                <a:gd name="T9" fmla="*/ 0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"/>
                <a:gd name="T16" fmla="*/ 0 h 79"/>
                <a:gd name="T17" fmla="*/ 278 w 278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" h="79">
                  <a:moveTo>
                    <a:pt x="0" y="0"/>
                  </a:moveTo>
                  <a:lnTo>
                    <a:pt x="119" y="6"/>
                  </a:lnTo>
                  <a:lnTo>
                    <a:pt x="278" y="75"/>
                  </a:lnTo>
                  <a:lnTo>
                    <a:pt x="168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2" name="Freeform 191"/>
            <p:cNvSpPr>
              <a:spLocks/>
            </p:cNvSpPr>
            <p:nvPr/>
          </p:nvSpPr>
          <p:spPr bwMode="auto">
            <a:xfrm>
              <a:off x="4316413" y="4903039"/>
              <a:ext cx="171450" cy="93662"/>
            </a:xfrm>
            <a:custGeom>
              <a:avLst/>
              <a:gdLst>
                <a:gd name="T0" fmla="*/ 2147483647 w 108"/>
                <a:gd name="T1" fmla="*/ 2147483647 h 59"/>
                <a:gd name="T2" fmla="*/ 2147483647 w 108"/>
                <a:gd name="T3" fmla="*/ 0 h 59"/>
                <a:gd name="T4" fmla="*/ 2147483647 w 108"/>
                <a:gd name="T5" fmla="*/ 2147483647 h 59"/>
                <a:gd name="T6" fmla="*/ 0 w 108"/>
                <a:gd name="T7" fmla="*/ 2147483647 h 59"/>
                <a:gd name="T8" fmla="*/ 2147483647 w 108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8"/>
                <a:gd name="T16" fmla="*/ 0 h 59"/>
                <a:gd name="T17" fmla="*/ 108 w 108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8" h="59">
                  <a:moveTo>
                    <a:pt x="1" y="1"/>
                  </a:moveTo>
                  <a:lnTo>
                    <a:pt x="108" y="0"/>
                  </a:lnTo>
                  <a:lnTo>
                    <a:pt x="108" y="59"/>
                  </a:lnTo>
                  <a:lnTo>
                    <a:pt x="0" y="5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0E0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3" name="Freeform 192"/>
            <p:cNvSpPr>
              <a:spLocks/>
            </p:cNvSpPr>
            <p:nvPr/>
          </p:nvSpPr>
          <p:spPr bwMode="auto">
            <a:xfrm>
              <a:off x="4049713" y="4787151"/>
              <a:ext cx="273050" cy="207963"/>
            </a:xfrm>
            <a:custGeom>
              <a:avLst/>
              <a:gdLst>
                <a:gd name="T0" fmla="*/ 0 w 172"/>
                <a:gd name="T1" fmla="*/ 0 h 131"/>
                <a:gd name="T2" fmla="*/ 0 w 172"/>
                <a:gd name="T3" fmla="*/ 2147483647 h 131"/>
                <a:gd name="T4" fmla="*/ 2147483647 w 172"/>
                <a:gd name="T5" fmla="*/ 2147483647 h 131"/>
                <a:gd name="T6" fmla="*/ 2147483647 w 172"/>
                <a:gd name="T7" fmla="*/ 2147483647 h 131"/>
                <a:gd name="T8" fmla="*/ 0 w 172"/>
                <a:gd name="T9" fmla="*/ 0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131"/>
                <a:gd name="T17" fmla="*/ 172 w 172"/>
                <a:gd name="T18" fmla="*/ 131 h 1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131">
                  <a:moveTo>
                    <a:pt x="0" y="0"/>
                  </a:moveTo>
                  <a:lnTo>
                    <a:pt x="0" y="45"/>
                  </a:lnTo>
                  <a:lnTo>
                    <a:pt x="172" y="131"/>
                  </a:lnTo>
                  <a:lnTo>
                    <a:pt x="172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54" name="Rectangle 198"/>
          <p:cNvSpPr>
            <a:spLocks noChangeArrowheads="1"/>
          </p:cNvSpPr>
          <p:nvPr/>
        </p:nvSpPr>
        <p:spPr bwMode="auto">
          <a:xfrm>
            <a:off x="4164013" y="4121150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63855" name="Line 334"/>
          <p:cNvSpPr>
            <a:spLocks noChangeShapeType="1"/>
          </p:cNvSpPr>
          <p:nvPr/>
        </p:nvSpPr>
        <p:spPr bwMode="auto">
          <a:xfrm>
            <a:off x="3389313" y="4148138"/>
            <a:ext cx="43497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56" name="Freeform 346"/>
          <p:cNvSpPr>
            <a:spLocks/>
          </p:cNvSpPr>
          <p:nvPr/>
        </p:nvSpPr>
        <p:spPr bwMode="auto">
          <a:xfrm>
            <a:off x="4945063" y="3524250"/>
            <a:ext cx="1901825" cy="1141413"/>
          </a:xfrm>
          <a:custGeom>
            <a:avLst/>
            <a:gdLst>
              <a:gd name="T0" fmla="*/ 2147483647 w 1198"/>
              <a:gd name="T1" fmla="*/ 2147483647 h 719"/>
              <a:gd name="T2" fmla="*/ 2147483647 w 1198"/>
              <a:gd name="T3" fmla="*/ 0 h 719"/>
              <a:gd name="T4" fmla="*/ 2147483647 w 1198"/>
              <a:gd name="T5" fmla="*/ 2147483647 h 719"/>
              <a:gd name="T6" fmla="*/ 2147483647 w 1198"/>
              <a:gd name="T7" fmla="*/ 2147483647 h 719"/>
              <a:gd name="T8" fmla="*/ 2147483647 w 1198"/>
              <a:gd name="T9" fmla="*/ 2147483647 h 719"/>
              <a:gd name="T10" fmla="*/ 2147483647 w 1198"/>
              <a:gd name="T11" fmla="*/ 2147483647 h 719"/>
              <a:gd name="T12" fmla="*/ 2147483647 w 1198"/>
              <a:gd name="T13" fmla="*/ 2147483647 h 719"/>
              <a:gd name="T14" fmla="*/ 2147483647 w 1198"/>
              <a:gd name="T15" fmla="*/ 2147483647 h 719"/>
              <a:gd name="T16" fmla="*/ 2147483647 w 1198"/>
              <a:gd name="T17" fmla="*/ 2147483647 h 719"/>
              <a:gd name="T18" fmla="*/ 2147483647 w 1198"/>
              <a:gd name="T19" fmla="*/ 2147483647 h 719"/>
              <a:gd name="T20" fmla="*/ 2147483647 w 1198"/>
              <a:gd name="T21" fmla="*/ 2147483647 h 719"/>
              <a:gd name="T22" fmla="*/ 2147483647 w 1198"/>
              <a:gd name="T23" fmla="*/ 2147483647 h 719"/>
              <a:gd name="T24" fmla="*/ 2147483647 w 1198"/>
              <a:gd name="T25" fmla="*/ 2147483647 h 719"/>
              <a:gd name="T26" fmla="*/ 2147483647 w 1198"/>
              <a:gd name="T27" fmla="*/ 2147483647 h 719"/>
              <a:gd name="T28" fmla="*/ 2147483647 w 1198"/>
              <a:gd name="T29" fmla="*/ 2147483647 h 719"/>
              <a:gd name="T30" fmla="*/ 2147483647 w 1198"/>
              <a:gd name="T31" fmla="*/ 2147483647 h 719"/>
              <a:gd name="T32" fmla="*/ 2147483647 w 1198"/>
              <a:gd name="T33" fmla="*/ 2147483647 h 719"/>
              <a:gd name="T34" fmla="*/ 2147483647 w 1198"/>
              <a:gd name="T35" fmla="*/ 2147483647 h 719"/>
              <a:gd name="T36" fmla="*/ 2147483647 w 1198"/>
              <a:gd name="T37" fmla="*/ 2147483647 h 719"/>
              <a:gd name="T38" fmla="*/ 2147483647 w 1198"/>
              <a:gd name="T39" fmla="*/ 2147483647 h 719"/>
              <a:gd name="T40" fmla="*/ 2147483647 w 1198"/>
              <a:gd name="T41" fmla="*/ 2147483647 h 719"/>
              <a:gd name="T42" fmla="*/ 2147483647 w 1198"/>
              <a:gd name="T43" fmla="*/ 2147483647 h 719"/>
              <a:gd name="T44" fmla="*/ 0 w 1198"/>
              <a:gd name="T45" fmla="*/ 2147483647 h 719"/>
              <a:gd name="T46" fmla="*/ 2147483647 w 1198"/>
              <a:gd name="T47" fmla="*/ 2147483647 h 719"/>
              <a:gd name="T48" fmla="*/ 2147483647 w 1198"/>
              <a:gd name="T49" fmla="*/ 2147483647 h 719"/>
              <a:gd name="T50" fmla="*/ 2147483647 w 1198"/>
              <a:gd name="T51" fmla="*/ 2147483647 h 719"/>
              <a:gd name="T52" fmla="*/ 2147483647 w 1198"/>
              <a:gd name="T53" fmla="*/ 2147483647 h 719"/>
              <a:gd name="T54" fmla="*/ 2147483647 w 1198"/>
              <a:gd name="T55" fmla="*/ 2147483647 h 719"/>
              <a:gd name="T56" fmla="*/ 2147483647 w 1198"/>
              <a:gd name="T57" fmla="*/ 2147483647 h 719"/>
              <a:gd name="T58" fmla="*/ 2147483647 w 1198"/>
              <a:gd name="T59" fmla="*/ 2147483647 h 719"/>
              <a:gd name="T60" fmla="*/ 2147483647 w 1198"/>
              <a:gd name="T61" fmla="*/ 2147483647 h 719"/>
              <a:gd name="T62" fmla="*/ 2147483647 w 1198"/>
              <a:gd name="T63" fmla="*/ 2147483647 h 719"/>
              <a:gd name="T64" fmla="*/ 2147483647 w 1198"/>
              <a:gd name="T65" fmla="*/ 2147483647 h 719"/>
              <a:gd name="T66" fmla="*/ 2147483647 w 1198"/>
              <a:gd name="T67" fmla="*/ 2147483647 h 719"/>
              <a:gd name="T68" fmla="*/ 2147483647 w 1198"/>
              <a:gd name="T69" fmla="*/ 2147483647 h 719"/>
              <a:gd name="T70" fmla="*/ 2147483647 w 1198"/>
              <a:gd name="T71" fmla="*/ 2147483647 h 719"/>
              <a:gd name="T72" fmla="*/ 2147483647 w 1198"/>
              <a:gd name="T73" fmla="*/ 2147483647 h 719"/>
              <a:gd name="T74" fmla="*/ 2147483647 w 1198"/>
              <a:gd name="T75" fmla="*/ 2147483647 h 719"/>
              <a:gd name="T76" fmla="*/ 2147483647 w 1198"/>
              <a:gd name="T77" fmla="*/ 2147483647 h 719"/>
              <a:gd name="T78" fmla="*/ 2147483647 w 1198"/>
              <a:gd name="T79" fmla="*/ 2147483647 h 719"/>
              <a:gd name="T80" fmla="*/ 2147483647 w 1198"/>
              <a:gd name="T81" fmla="*/ 2147483647 h 719"/>
              <a:gd name="T82" fmla="*/ 2147483647 w 1198"/>
              <a:gd name="T83" fmla="*/ 2147483647 h 719"/>
              <a:gd name="T84" fmla="*/ 2147483647 w 1198"/>
              <a:gd name="T85" fmla="*/ 2147483647 h 719"/>
              <a:gd name="T86" fmla="*/ 2147483647 w 1198"/>
              <a:gd name="T87" fmla="*/ 2147483647 h 719"/>
              <a:gd name="T88" fmla="*/ 2147483647 w 1198"/>
              <a:gd name="T89" fmla="*/ 2147483647 h 719"/>
              <a:gd name="T90" fmla="*/ 2147483647 w 1198"/>
              <a:gd name="T91" fmla="*/ 2147483647 h 719"/>
              <a:gd name="T92" fmla="*/ 2147483647 w 1198"/>
              <a:gd name="T93" fmla="*/ 2147483647 h 719"/>
              <a:gd name="T94" fmla="*/ 2147483647 w 1198"/>
              <a:gd name="T95" fmla="*/ 2147483647 h 719"/>
              <a:gd name="T96" fmla="*/ 2147483647 w 1198"/>
              <a:gd name="T97" fmla="*/ 2147483647 h 719"/>
              <a:gd name="T98" fmla="*/ 2147483647 w 1198"/>
              <a:gd name="T99" fmla="*/ 2147483647 h 719"/>
              <a:gd name="T100" fmla="*/ 2147483647 w 1198"/>
              <a:gd name="T101" fmla="*/ 2147483647 h 719"/>
              <a:gd name="T102" fmla="*/ 2147483647 w 1198"/>
              <a:gd name="T103" fmla="*/ 2147483647 h 719"/>
              <a:gd name="T104" fmla="*/ 2147483647 w 1198"/>
              <a:gd name="T105" fmla="*/ 2147483647 h 719"/>
              <a:gd name="T106" fmla="*/ 2147483647 w 1198"/>
              <a:gd name="T107" fmla="*/ 2147483647 h 719"/>
              <a:gd name="T108" fmla="*/ 2147483647 w 1198"/>
              <a:gd name="T109" fmla="*/ 2147483647 h 719"/>
              <a:gd name="T110" fmla="*/ 2147483647 w 1198"/>
              <a:gd name="T111" fmla="*/ 2147483647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57" name="Line 347"/>
          <p:cNvSpPr>
            <a:spLocks noChangeShapeType="1"/>
          </p:cNvSpPr>
          <p:nvPr/>
        </p:nvSpPr>
        <p:spPr bwMode="auto">
          <a:xfrm flipV="1">
            <a:off x="4451350" y="4130675"/>
            <a:ext cx="490538" cy="3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58" name="Rectangle 350"/>
          <p:cNvSpPr>
            <a:spLocks noChangeArrowheads="1"/>
          </p:cNvSpPr>
          <p:nvPr/>
        </p:nvSpPr>
        <p:spPr bwMode="auto">
          <a:xfrm>
            <a:off x="3508375" y="52197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63859" name="Rectangle 352"/>
          <p:cNvSpPr>
            <a:spLocks noChangeArrowheads="1"/>
          </p:cNvSpPr>
          <p:nvPr/>
        </p:nvSpPr>
        <p:spPr bwMode="auto">
          <a:xfrm>
            <a:off x="3332163" y="54324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63860" name="Rectangle 353"/>
          <p:cNvSpPr>
            <a:spLocks noChangeArrowheads="1"/>
          </p:cNvSpPr>
          <p:nvPr/>
        </p:nvSpPr>
        <p:spPr bwMode="auto">
          <a:xfrm>
            <a:off x="5167313" y="5162550"/>
            <a:ext cx="1449387" cy="539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61" name="Rectangle 355"/>
          <p:cNvSpPr>
            <a:spLocks noChangeArrowheads="1"/>
          </p:cNvSpPr>
          <p:nvPr/>
        </p:nvSpPr>
        <p:spPr bwMode="auto">
          <a:xfrm>
            <a:off x="6210300" y="52197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63862" name="Rectangle 357"/>
          <p:cNvSpPr>
            <a:spLocks noChangeArrowheads="1"/>
          </p:cNvSpPr>
          <p:nvPr/>
        </p:nvSpPr>
        <p:spPr bwMode="auto">
          <a:xfrm>
            <a:off x="6218238" y="5432425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63863" name="Freeform 358"/>
          <p:cNvSpPr>
            <a:spLocks noEditPoints="1"/>
          </p:cNvSpPr>
          <p:nvPr/>
        </p:nvSpPr>
        <p:spPr bwMode="auto">
          <a:xfrm>
            <a:off x="3463925" y="5394325"/>
            <a:ext cx="609600" cy="93663"/>
          </a:xfrm>
          <a:custGeom>
            <a:avLst/>
            <a:gdLst>
              <a:gd name="T0" fmla="*/ 2147483647 w 384"/>
              <a:gd name="T1" fmla="*/ 2147483647 h 59"/>
              <a:gd name="T2" fmla="*/ 2147483647 w 384"/>
              <a:gd name="T3" fmla="*/ 2147483647 h 59"/>
              <a:gd name="T4" fmla="*/ 2147483647 w 384"/>
              <a:gd name="T5" fmla="*/ 2147483647 h 59"/>
              <a:gd name="T6" fmla="*/ 2147483647 w 384"/>
              <a:gd name="T7" fmla="*/ 2147483647 h 59"/>
              <a:gd name="T8" fmla="*/ 2147483647 w 384"/>
              <a:gd name="T9" fmla="*/ 2147483647 h 59"/>
              <a:gd name="T10" fmla="*/ 2147483647 w 384"/>
              <a:gd name="T11" fmla="*/ 2147483647 h 59"/>
              <a:gd name="T12" fmla="*/ 2147483647 w 384"/>
              <a:gd name="T13" fmla="*/ 2147483647 h 59"/>
              <a:gd name="T14" fmla="*/ 2147483647 w 384"/>
              <a:gd name="T15" fmla="*/ 2147483647 h 59"/>
              <a:gd name="T16" fmla="*/ 2147483647 w 384"/>
              <a:gd name="T17" fmla="*/ 2147483647 h 59"/>
              <a:gd name="T18" fmla="*/ 2147483647 w 384"/>
              <a:gd name="T19" fmla="*/ 2147483647 h 59"/>
              <a:gd name="T20" fmla="*/ 2147483647 w 384"/>
              <a:gd name="T21" fmla="*/ 2147483647 h 59"/>
              <a:gd name="T22" fmla="*/ 2147483647 w 384"/>
              <a:gd name="T23" fmla="*/ 2147483647 h 59"/>
              <a:gd name="T24" fmla="*/ 2147483647 w 384"/>
              <a:gd name="T25" fmla="*/ 2147483647 h 59"/>
              <a:gd name="T26" fmla="*/ 2147483647 w 384"/>
              <a:gd name="T27" fmla="*/ 2147483647 h 59"/>
              <a:gd name="T28" fmla="*/ 0 w 384"/>
              <a:gd name="T29" fmla="*/ 2147483647 h 59"/>
              <a:gd name="T30" fmla="*/ 2147483647 w 384"/>
              <a:gd name="T31" fmla="*/ 2147483647 h 59"/>
              <a:gd name="T32" fmla="*/ 2147483647 w 384"/>
              <a:gd name="T33" fmla="*/ 2147483647 h 59"/>
              <a:gd name="T34" fmla="*/ 2147483647 w 384"/>
              <a:gd name="T35" fmla="*/ 2147483647 h 59"/>
              <a:gd name="T36" fmla="*/ 2147483647 w 384"/>
              <a:gd name="T37" fmla="*/ 2147483647 h 59"/>
              <a:gd name="T38" fmla="*/ 2147483647 w 384"/>
              <a:gd name="T39" fmla="*/ 2147483647 h 59"/>
              <a:gd name="T40" fmla="*/ 2147483647 w 384"/>
              <a:gd name="T41" fmla="*/ 0 h 59"/>
              <a:gd name="T42" fmla="*/ 2147483647 w 384"/>
              <a:gd name="T43" fmla="*/ 2147483647 h 59"/>
              <a:gd name="T44" fmla="*/ 2147483647 w 384"/>
              <a:gd name="T45" fmla="*/ 2147483647 h 59"/>
              <a:gd name="T46" fmla="*/ 2147483647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7" y="26"/>
                </a:lnTo>
                <a:lnTo>
                  <a:pt x="338" y="26"/>
                </a:lnTo>
                <a:lnTo>
                  <a:pt x="339" y="27"/>
                </a:lnTo>
                <a:lnTo>
                  <a:pt x="339" y="30"/>
                </a:lnTo>
                <a:lnTo>
                  <a:pt x="339" y="31"/>
                </a:lnTo>
                <a:lnTo>
                  <a:pt x="338" y="32"/>
                </a:lnTo>
                <a:lnTo>
                  <a:pt x="337" y="33"/>
                </a:lnTo>
                <a:lnTo>
                  <a:pt x="335" y="33"/>
                </a:lnTo>
                <a:lnTo>
                  <a:pt x="4" y="33"/>
                </a:lnTo>
                <a:lnTo>
                  <a:pt x="3" y="33"/>
                </a:lnTo>
                <a:lnTo>
                  <a:pt x="2" y="32"/>
                </a:lnTo>
                <a:lnTo>
                  <a:pt x="2" y="31"/>
                </a:lnTo>
                <a:lnTo>
                  <a:pt x="0" y="30"/>
                </a:lnTo>
                <a:lnTo>
                  <a:pt x="2" y="27"/>
                </a:lnTo>
                <a:lnTo>
                  <a:pt x="2" y="26"/>
                </a:lnTo>
                <a:lnTo>
                  <a:pt x="3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64" name="Freeform 359"/>
          <p:cNvSpPr>
            <a:spLocks noEditPoints="1"/>
          </p:cNvSpPr>
          <p:nvPr/>
        </p:nvSpPr>
        <p:spPr bwMode="auto">
          <a:xfrm>
            <a:off x="1208088" y="5394325"/>
            <a:ext cx="868362" cy="74613"/>
          </a:xfrm>
          <a:custGeom>
            <a:avLst/>
            <a:gdLst>
              <a:gd name="T0" fmla="*/ 2147483647 w 384"/>
              <a:gd name="T1" fmla="*/ 2147483647 h 59"/>
              <a:gd name="T2" fmla="*/ 2147483647 w 384"/>
              <a:gd name="T3" fmla="*/ 2147483647 h 59"/>
              <a:gd name="T4" fmla="*/ 2147483647 w 384"/>
              <a:gd name="T5" fmla="*/ 2147483647 h 59"/>
              <a:gd name="T6" fmla="*/ 2147483647 w 384"/>
              <a:gd name="T7" fmla="*/ 2147483647 h 59"/>
              <a:gd name="T8" fmla="*/ 2147483647 w 384"/>
              <a:gd name="T9" fmla="*/ 2147483647 h 59"/>
              <a:gd name="T10" fmla="*/ 2147483647 w 384"/>
              <a:gd name="T11" fmla="*/ 2147483647 h 59"/>
              <a:gd name="T12" fmla="*/ 2147483647 w 384"/>
              <a:gd name="T13" fmla="*/ 2147483647 h 59"/>
              <a:gd name="T14" fmla="*/ 2147483647 w 384"/>
              <a:gd name="T15" fmla="*/ 2147483647 h 59"/>
              <a:gd name="T16" fmla="*/ 2147483647 w 384"/>
              <a:gd name="T17" fmla="*/ 2147483647 h 59"/>
              <a:gd name="T18" fmla="*/ 2147483647 w 384"/>
              <a:gd name="T19" fmla="*/ 2147483647 h 59"/>
              <a:gd name="T20" fmla="*/ 2147483647 w 384"/>
              <a:gd name="T21" fmla="*/ 2147483647 h 59"/>
              <a:gd name="T22" fmla="*/ 2147483647 w 384"/>
              <a:gd name="T23" fmla="*/ 2147483647 h 59"/>
              <a:gd name="T24" fmla="*/ 2147483647 w 384"/>
              <a:gd name="T25" fmla="*/ 2147483647 h 59"/>
              <a:gd name="T26" fmla="*/ 2147483647 w 384"/>
              <a:gd name="T27" fmla="*/ 2147483647 h 59"/>
              <a:gd name="T28" fmla="*/ 2147483647 w 384"/>
              <a:gd name="T29" fmla="*/ 2147483647 h 59"/>
              <a:gd name="T30" fmla="*/ 2147483647 w 384"/>
              <a:gd name="T31" fmla="*/ 2147483647 h 59"/>
              <a:gd name="T32" fmla="*/ 2147483647 w 384"/>
              <a:gd name="T33" fmla="*/ 2147483647 h 59"/>
              <a:gd name="T34" fmla="*/ 2147483647 w 384"/>
              <a:gd name="T35" fmla="*/ 2147483647 h 59"/>
              <a:gd name="T36" fmla="*/ 2147483647 w 384"/>
              <a:gd name="T37" fmla="*/ 2147483647 h 59"/>
              <a:gd name="T38" fmla="*/ 2147483647 w 384"/>
              <a:gd name="T39" fmla="*/ 2147483647 h 59"/>
              <a:gd name="T40" fmla="*/ 2147483647 w 384"/>
              <a:gd name="T41" fmla="*/ 2147483647 h 59"/>
              <a:gd name="T42" fmla="*/ 0 w 384"/>
              <a:gd name="T43" fmla="*/ 2147483647 h 59"/>
              <a:gd name="T44" fmla="*/ 2147483647 w 384"/>
              <a:gd name="T45" fmla="*/ 0 h 59"/>
              <a:gd name="T46" fmla="*/ 2147483647 w 384"/>
              <a:gd name="T47" fmla="*/ 2147483647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381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6" y="31"/>
                </a:lnTo>
                <a:lnTo>
                  <a:pt x="46" y="30"/>
                </a:lnTo>
                <a:lnTo>
                  <a:pt x="46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381" y="26"/>
                </a:lnTo>
                <a:lnTo>
                  <a:pt x="382" y="26"/>
                </a:lnTo>
                <a:lnTo>
                  <a:pt x="383" y="26"/>
                </a:lnTo>
                <a:lnTo>
                  <a:pt x="384" y="27"/>
                </a:lnTo>
                <a:lnTo>
                  <a:pt x="384" y="30"/>
                </a:lnTo>
                <a:lnTo>
                  <a:pt x="384" y="31"/>
                </a:lnTo>
                <a:lnTo>
                  <a:pt x="383" y="32"/>
                </a:lnTo>
                <a:lnTo>
                  <a:pt x="382" y="33"/>
                </a:lnTo>
                <a:lnTo>
                  <a:pt x="381" y="33"/>
                </a:lnTo>
                <a:close/>
                <a:moveTo>
                  <a:pt x="59" y="59"/>
                </a:moveTo>
                <a:lnTo>
                  <a:pt x="0" y="30"/>
                </a:lnTo>
                <a:lnTo>
                  <a:pt x="59" y="0"/>
                </a:lnTo>
                <a:lnTo>
                  <a:pt x="59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65" name="Freeform 360"/>
          <p:cNvSpPr>
            <a:spLocks noEditPoints="1"/>
          </p:cNvSpPr>
          <p:nvPr/>
        </p:nvSpPr>
        <p:spPr bwMode="auto">
          <a:xfrm>
            <a:off x="6176963" y="5394325"/>
            <a:ext cx="1069975" cy="74613"/>
          </a:xfrm>
          <a:custGeom>
            <a:avLst/>
            <a:gdLst>
              <a:gd name="T0" fmla="*/ 2147483647 w 384"/>
              <a:gd name="T1" fmla="*/ 2147483647 h 59"/>
              <a:gd name="T2" fmla="*/ 2147483647 w 384"/>
              <a:gd name="T3" fmla="*/ 2147483647 h 59"/>
              <a:gd name="T4" fmla="*/ 2147483647 w 384"/>
              <a:gd name="T5" fmla="*/ 2147483647 h 59"/>
              <a:gd name="T6" fmla="*/ 2147483647 w 384"/>
              <a:gd name="T7" fmla="*/ 2147483647 h 59"/>
              <a:gd name="T8" fmla="*/ 2147483647 w 384"/>
              <a:gd name="T9" fmla="*/ 2147483647 h 59"/>
              <a:gd name="T10" fmla="*/ 2147483647 w 384"/>
              <a:gd name="T11" fmla="*/ 2147483647 h 59"/>
              <a:gd name="T12" fmla="*/ 2147483647 w 384"/>
              <a:gd name="T13" fmla="*/ 2147483647 h 59"/>
              <a:gd name="T14" fmla="*/ 2147483647 w 384"/>
              <a:gd name="T15" fmla="*/ 2147483647 h 59"/>
              <a:gd name="T16" fmla="*/ 2147483647 w 384"/>
              <a:gd name="T17" fmla="*/ 2147483647 h 59"/>
              <a:gd name="T18" fmla="*/ 2147483647 w 384"/>
              <a:gd name="T19" fmla="*/ 2147483647 h 59"/>
              <a:gd name="T20" fmla="*/ 2147483647 w 384"/>
              <a:gd name="T21" fmla="*/ 2147483647 h 59"/>
              <a:gd name="T22" fmla="*/ 2147483647 w 384"/>
              <a:gd name="T23" fmla="*/ 2147483647 h 59"/>
              <a:gd name="T24" fmla="*/ 2147483647 w 384"/>
              <a:gd name="T25" fmla="*/ 2147483647 h 59"/>
              <a:gd name="T26" fmla="*/ 0 w 384"/>
              <a:gd name="T27" fmla="*/ 2147483647 h 59"/>
              <a:gd name="T28" fmla="*/ 0 w 384"/>
              <a:gd name="T29" fmla="*/ 2147483647 h 59"/>
              <a:gd name="T30" fmla="*/ 0 w 384"/>
              <a:gd name="T31" fmla="*/ 2147483647 h 59"/>
              <a:gd name="T32" fmla="*/ 2147483647 w 384"/>
              <a:gd name="T33" fmla="*/ 2147483647 h 59"/>
              <a:gd name="T34" fmla="*/ 2147483647 w 384"/>
              <a:gd name="T35" fmla="*/ 2147483647 h 59"/>
              <a:gd name="T36" fmla="*/ 2147483647 w 384"/>
              <a:gd name="T37" fmla="*/ 2147483647 h 59"/>
              <a:gd name="T38" fmla="*/ 2147483647 w 384"/>
              <a:gd name="T39" fmla="*/ 2147483647 h 59"/>
              <a:gd name="T40" fmla="*/ 2147483647 w 384"/>
              <a:gd name="T41" fmla="*/ 0 h 59"/>
              <a:gd name="T42" fmla="*/ 2147483647 w 384"/>
              <a:gd name="T43" fmla="*/ 2147483647 h 59"/>
              <a:gd name="T44" fmla="*/ 2147483647 w 384"/>
              <a:gd name="T45" fmla="*/ 2147483647 h 59"/>
              <a:gd name="T46" fmla="*/ 2147483647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6" y="26"/>
                </a:lnTo>
                <a:lnTo>
                  <a:pt x="337" y="27"/>
                </a:lnTo>
                <a:lnTo>
                  <a:pt x="338" y="28"/>
                </a:lnTo>
                <a:lnTo>
                  <a:pt x="338" y="30"/>
                </a:lnTo>
                <a:lnTo>
                  <a:pt x="338" y="31"/>
                </a:lnTo>
                <a:lnTo>
                  <a:pt x="337" y="32"/>
                </a:lnTo>
                <a:lnTo>
                  <a:pt x="336" y="33"/>
                </a:lnTo>
                <a:lnTo>
                  <a:pt x="335" y="33"/>
                </a:lnTo>
                <a:lnTo>
                  <a:pt x="4" y="33"/>
                </a:lnTo>
                <a:lnTo>
                  <a:pt x="2" y="33"/>
                </a:lnTo>
                <a:lnTo>
                  <a:pt x="1" y="32"/>
                </a:lnTo>
                <a:lnTo>
                  <a:pt x="0" y="31"/>
                </a:lnTo>
                <a:lnTo>
                  <a:pt x="0" y="30"/>
                </a:lnTo>
                <a:lnTo>
                  <a:pt x="0" y="27"/>
                </a:lnTo>
                <a:lnTo>
                  <a:pt x="1" y="26"/>
                </a:lnTo>
                <a:lnTo>
                  <a:pt x="2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66" name="Freeform 361"/>
          <p:cNvSpPr>
            <a:spLocks noEditPoints="1"/>
          </p:cNvSpPr>
          <p:nvPr/>
        </p:nvSpPr>
        <p:spPr bwMode="auto">
          <a:xfrm>
            <a:off x="4513263" y="5394325"/>
            <a:ext cx="831850" cy="93663"/>
          </a:xfrm>
          <a:custGeom>
            <a:avLst/>
            <a:gdLst>
              <a:gd name="T0" fmla="*/ 2147483647 w 671"/>
              <a:gd name="T1" fmla="*/ 2147483647 h 59"/>
              <a:gd name="T2" fmla="*/ 2147483647 w 671"/>
              <a:gd name="T3" fmla="*/ 2147483647 h 59"/>
              <a:gd name="T4" fmla="*/ 2147483647 w 671"/>
              <a:gd name="T5" fmla="*/ 2147483647 h 59"/>
              <a:gd name="T6" fmla="*/ 2147483647 w 671"/>
              <a:gd name="T7" fmla="*/ 2147483647 h 59"/>
              <a:gd name="T8" fmla="*/ 2147483647 w 671"/>
              <a:gd name="T9" fmla="*/ 2147483647 h 59"/>
              <a:gd name="T10" fmla="*/ 2147483647 w 671"/>
              <a:gd name="T11" fmla="*/ 2147483647 h 59"/>
              <a:gd name="T12" fmla="*/ 2147483647 w 671"/>
              <a:gd name="T13" fmla="*/ 2147483647 h 59"/>
              <a:gd name="T14" fmla="*/ 2147483647 w 671"/>
              <a:gd name="T15" fmla="*/ 2147483647 h 59"/>
              <a:gd name="T16" fmla="*/ 2147483647 w 671"/>
              <a:gd name="T17" fmla="*/ 2147483647 h 59"/>
              <a:gd name="T18" fmla="*/ 2147483647 w 671"/>
              <a:gd name="T19" fmla="*/ 2147483647 h 59"/>
              <a:gd name="T20" fmla="*/ 2147483647 w 671"/>
              <a:gd name="T21" fmla="*/ 2147483647 h 59"/>
              <a:gd name="T22" fmla="*/ 2147483647 w 671"/>
              <a:gd name="T23" fmla="*/ 2147483647 h 59"/>
              <a:gd name="T24" fmla="*/ 2147483647 w 671"/>
              <a:gd name="T25" fmla="*/ 2147483647 h 59"/>
              <a:gd name="T26" fmla="*/ 2147483647 w 671"/>
              <a:gd name="T27" fmla="*/ 2147483647 h 59"/>
              <a:gd name="T28" fmla="*/ 2147483647 w 671"/>
              <a:gd name="T29" fmla="*/ 2147483647 h 59"/>
              <a:gd name="T30" fmla="*/ 2147483647 w 671"/>
              <a:gd name="T31" fmla="*/ 2147483647 h 59"/>
              <a:gd name="T32" fmla="*/ 2147483647 w 671"/>
              <a:gd name="T33" fmla="*/ 2147483647 h 59"/>
              <a:gd name="T34" fmla="*/ 2147483647 w 671"/>
              <a:gd name="T35" fmla="*/ 2147483647 h 59"/>
              <a:gd name="T36" fmla="*/ 2147483647 w 671"/>
              <a:gd name="T37" fmla="*/ 2147483647 h 59"/>
              <a:gd name="T38" fmla="*/ 2147483647 w 671"/>
              <a:gd name="T39" fmla="*/ 2147483647 h 59"/>
              <a:gd name="T40" fmla="*/ 2147483647 w 671"/>
              <a:gd name="T41" fmla="*/ 2147483647 h 59"/>
              <a:gd name="T42" fmla="*/ 0 w 671"/>
              <a:gd name="T43" fmla="*/ 2147483647 h 59"/>
              <a:gd name="T44" fmla="*/ 2147483647 w 671"/>
              <a:gd name="T45" fmla="*/ 0 h 59"/>
              <a:gd name="T46" fmla="*/ 2147483647 w 671"/>
              <a:gd name="T47" fmla="*/ 2147483647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71"/>
              <a:gd name="T73" fmla="*/ 0 h 59"/>
              <a:gd name="T74" fmla="*/ 671 w 671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71" h="59">
                <a:moveTo>
                  <a:pt x="668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5" y="31"/>
                </a:lnTo>
                <a:lnTo>
                  <a:pt x="45" y="30"/>
                </a:lnTo>
                <a:lnTo>
                  <a:pt x="45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668" y="26"/>
                </a:lnTo>
                <a:lnTo>
                  <a:pt x="669" y="26"/>
                </a:lnTo>
                <a:lnTo>
                  <a:pt x="670" y="26"/>
                </a:lnTo>
                <a:lnTo>
                  <a:pt x="671" y="27"/>
                </a:lnTo>
                <a:lnTo>
                  <a:pt x="671" y="30"/>
                </a:lnTo>
                <a:lnTo>
                  <a:pt x="671" y="31"/>
                </a:lnTo>
                <a:lnTo>
                  <a:pt x="670" y="32"/>
                </a:lnTo>
                <a:lnTo>
                  <a:pt x="669" y="33"/>
                </a:lnTo>
                <a:lnTo>
                  <a:pt x="668" y="33"/>
                </a:lnTo>
                <a:close/>
                <a:moveTo>
                  <a:pt x="58" y="59"/>
                </a:moveTo>
                <a:lnTo>
                  <a:pt x="0" y="30"/>
                </a:lnTo>
                <a:lnTo>
                  <a:pt x="58" y="0"/>
                </a:lnTo>
                <a:lnTo>
                  <a:pt x="58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67" name="Text Box 365"/>
          <p:cNvSpPr txBox="1">
            <a:spLocks noChangeArrowheads="1"/>
          </p:cNvSpPr>
          <p:nvPr/>
        </p:nvSpPr>
        <p:spPr bwMode="auto">
          <a:xfrm>
            <a:off x="1971675" y="5113338"/>
            <a:ext cx="15065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administered</a:t>
            </a:r>
          </a:p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network</a:t>
            </a:r>
          </a:p>
        </p:txBody>
      </p:sp>
      <p:sp>
        <p:nvSpPr>
          <p:cNvPr id="163868" name="Text Box 366"/>
          <p:cNvSpPr txBox="1">
            <a:spLocks noChangeArrowheads="1"/>
          </p:cNvSpPr>
          <p:nvPr/>
        </p:nvSpPr>
        <p:spPr bwMode="auto">
          <a:xfrm>
            <a:off x="5216525" y="5108575"/>
            <a:ext cx="1003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public</a:t>
            </a:r>
          </a:p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Inter</a:t>
            </a:r>
            <a:r>
              <a:rPr lang="en-US" sz="1800"/>
              <a:t>net</a:t>
            </a:r>
          </a:p>
        </p:txBody>
      </p:sp>
      <p:sp>
        <p:nvSpPr>
          <p:cNvPr id="163869" name="Text Box 367"/>
          <p:cNvSpPr txBox="1">
            <a:spLocks noChangeArrowheads="1"/>
          </p:cNvSpPr>
          <p:nvPr/>
        </p:nvSpPr>
        <p:spPr bwMode="auto">
          <a:xfrm>
            <a:off x="704682" y="6179468"/>
            <a:ext cx="73901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Firewall: combination of hardware &amp; software system</a:t>
            </a:r>
            <a:endParaRPr lang="en-US" sz="24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0" name="Picture 24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030288"/>
            <a:ext cx="2170113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32"/>
          <p:cNvGrpSpPr>
            <a:grpSpLocks/>
          </p:cNvGrpSpPr>
          <p:nvPr/>
        </p:nvGrpSpPr>
        <p:grpSpPr bwMode="auto">
          <a:xfrm>
            <a:off x="3749675" y="3932238"/>
            <a:ext cx="765175" cy="376237"/>
            <a:chOff x="2356" y="1300"/>
            <a:chExt cx="555" cy="194"/>
          </a:xfrm>
        </p:grpSpPr>
        <p:sp>
          <p:nvSpPr>
            <p:cNvPr id="163965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3966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3967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5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63971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2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4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25" name="Line 331"/>
            <p:cNvSpPr>
              <a:spLocks noChangeShapeType="1"/>
            </p:cNvSpPr>
            <p:nvPr/>
          </p:nvSpPr>
          <p:spPr bwMode="auto">
            <a:xfrm>
              <a:off x="2908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6" name="Group 906"/>
          <p:cNvGrpSpPr>
            <a:grpSpLocks/>
          </p:cNvGrpSpPr>
          <p:nvPr/>
        </p:nvGrpSpPr>
        <p:grpSpPr bwMode="auto">
          <a:xfrm>
            <a:off x="3968750" y="3448050"/>
            <a:ext cx="296863" cy="541338"/>
            <a:chOff x="4140" y="429"/>
            <a:chExt cx="1425" cy="2396"/>
          </a:xfrm>
        </p:grpSpPr>
        <p:sp>
          <p:nvSpPr>
            <p:cNvPr id="163933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7" name="Rectangle 908"/>
            <p:cNvSpPr>
              <a:spLocks noChangeArrowheads="1"/>
            </p:cNvSpPr>
            <p:nvPr/>
          </p:nvSpPr>
          <p:spPr bwMode="auto">
            <a:xfrm>
              <a:off x="4209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3935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36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0" name="Rectangle 911"/>
            <p:cNvSpPr>
              <a:spLocks noChangeArrowheads="1"/>
            </p:cNvSpPr>
            <p:nvPr/>
          </p:nvSpPr>
          <p:spPr bwMode="auto">
            <a:xfrm>
              <a:off x="4216" y="689"/>
              <a:ext cx="58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7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16" name="AutoShape 913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3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17" name="AutoShape 914"/>
              <p:cNvSpPr>
                <a:spLocks noChangeArrowheads="1"/>
              </p:cNvSpPr>
              <p:nvPr/>
            </p:nvSpPr>
            <p:spPr bwMode="auto">
              <a:xfrm>
                <a:off x="634" y="2581"/>
                <a:ext cx="694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392" name="Rectangle 915"/>
            <p:cNvSpPr>
              <a:spLocks noChangeArrowheads="1"/>
            </p:cNvSpPr>
            <p:nvPr/>
          </p:nvSpPr>
          <p:spPr bwMode="auto">
            <a:xfrm>
              <a:off x="4224" y="1019"/>
              <a:ext cx="594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8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14" name="AutoShape 917"/>
              <p:cNvSpPr>
                <a:spLocks noChangeArrowheads="1"/>
              </p:cNvSpPr>
              <p:nvPr/>
            </p:nvSpPr>
            <p:spPr bwMode="auto">
              <a:xfrm>
                <a:off x="617" y="2565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15" name="AutoShape 918"/>
              <p:cNvSpPr>
                <a:spLocks noChangeArrowheads="1"/>
              </p:cNvSpPr>
              <p:nvPr/>
            </p:nvSpPr>
            <p:spPr bwMode="auto">
              <a:xfrm>
                <a:off x="627" y="2580"/>
                <a:ext cx="704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394" name="Rectangle 919"/>
            <p:cNvSpPr>
              <a:spLocks noChangeArrowheads="1"/>
            </p:cNvSpPr>
            <p:nvPr/>
          </p:nvSpPr>
          <p:spPr bwMode="auto">
            <a:xfrm>
              <a:off x="4216" y="1364"/>
              <a:ext cx="594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95" name="Rectangle 920"/>
            <p:cNvSpPr>
              <a:spLocks noChangeArrowheads="1"/>
            </p:cNvSpPr>
            <p:nvPr/>
          </p:nvSpPr>
          <p:spPr bwMode="auto">
            <a:xfrm>
              <a:off x="4224" y="1659"/>
              <a:ext cx="602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9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412" name="AutoShape 922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13" name="AutoShape 923"/>
              <p:cNvSpPr>
                <a:spLocks noChangeArrowheads="1"/>
              </p:cNvSpPr>
              <p:nvPr/>
            </p:nvSpPr>
            <p:spPr bwMode="auto">
              <a:xfrm>
                <a:off x="632" y="2591"/>
                <a:ext cx="693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63944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10" name="AutoShape 926"/>
              <p:cNvSpPr>
                <a:spLocks noChangeArrowheads="1"/>
              </p:cNvSpPr>
              <p:nvPr/>
            </p:nvSpPr>
            <p:spPr bwMode="auto">
              <a:xfrm>
                <a:off x="618" y="2569"/>
                <a:ext cx="712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11" name="AutoShape 927"/>
              <p:cNvSpPr>
                <a:spLocks noChangeArrowheads="1"/>
              </p:cNvSpPr>
              <p:nvPr/>
            </p:nvSpPr>
            <p:spPr bwMode="auto">
              <a:xfrm>
                <a:off x="637" y="2583"/>
                <a:ext cx="683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399" name="Rectangle 928"/>
            <p:cNvSpPr>
              <a:spLocks noChangeArrowheads="1"/>
            </p:cNvSpPr>
            <p:nvPr/>
          </p:nvSpPr>
          <p:spPr bwMode="auto">
            <a:xfrm>
              <a:off x="5253" y="429"/>
              <a:ext cx="69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3947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48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2" name="Oval 931"/>
            <p:cNvSpPr>
              <a:spLocks noChangeArrowheads="1"/>
            </p:cNvSpPr>
            <p:nvPr/>
          </p:nvSpPr>
          <p:spPr bwMode="auto">
            <a:xfrm>
              <a:off x="5519" y="2607"/>
              <a:ext cx="46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3950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4" name="AutoShape 933"/>
            <p:cNvSpPr>
              <a:spLocks noChangeArrowheads="1"/>
            </p:cNvSpPr>
            <p:nvPr/>
          </p:nvSpPr>
          <p:spPr bwMode="auto">
            <a:xfrm>
              <a:off x="4140" y="2684"/>
              <a:ext cx="1196" cy="141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5" name="AutoShape 934"/>
            <p:cNvSpPr>
              <a:spLocks noChangeArrowheads="1"/>
            </p:cNvSpPr>
            <p:nvPr/>
          </p:nvSpPr>
          <p:spPr bwMode="auto">
            <a:xfrm>
              <a:off x="4209" y="2713"/>
              <a:ext cx="1067" cy="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6" name="Oval 935"/>
            <p:cNvSpPr>
              <a:spLocks noChangeArrowheads="1"/>
            </p:cNvSpPr>
            <p:nvPr/>
          </p:nvSpPr>
          <p:spPr bwMode="auto">
            <a:xfrm>
              <a:off x="4308" y="2382"/>
              <a:ext cx="160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7" name="Oval 936"/>
            <p:cNvSpPr>
              <a:spLocks noChangeArrowheads="1"/>
            </p:cNvSpPr>
            <p:nvPr/>
          </p:nvSpPr>
          <p:spPr bwMode="auto">
            <a:xfrm>
              <a:off x="4483" y="2382"/>
              <a:ext cx="160" cy="14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8" name="Oval 937"/>
            <p:cNvSpPr>
              <a:spLocks noChangeArrowheads="1"/>
            </p:cNvSpPr>
            <p:nvPr/>
          </p:nvSpPr>
          <p:spPr bwMode="auto">
            <a:xfrm>
              <a:off x="4666" y="2382"/>
              <a:ext cx="152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" name="Rectangle 938"/>
            <p:cNvSpPr>
              <a:spLocks noChangeArrowheads="1"/>
            </p:cNvSpPr>
            <p:nvPr/>
          </p:nvSpPr>
          <p:spPr bwMode="auto">
            <a:xfrm>
              <a:off x="5062" y="1834"/>
              <a:ext cx="84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128713" y="3273425"/>
            <a:ext cx="2365375" cy="1590675"/>
            <a:chOff x="-2187762" y="3855945"/>
            <a:chExt cx="2365375" cy="1590114"/>
          </a:xfrm>
        </p:grpSpPr>
        <p:sp>
          <p:nvSpPr>
            <p:cNvPr id="358" name="Line 20"/>
            <p:cNvSpPr>
              <a:spLocks noChangeShapeType="1"/>
            </p:cNvSpPr>
            <p:nvPr/>
          </p:nvSpPr>
          <p:spPr bwMode="auto">
            <a:xfrm flipH="1">
              <a:off x="-1732150" y="4232050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59" name="Line 21"/>
            <p:cNvSpPr>
              <a:spLocks noChangeShapeType="1"/>
            </p:cNvSpPr>
            <p:nvPr/>
          </p:nvSpPr>
          <p:spPr bwMode="auto">
            <a:xfrm flipH="1">
              <a:off x="-1344800" y="4279659"/>
              <a:ext cx="271463" cy="314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60" name="Line 22"/>
            <p:cNvSpPr>
              <a:spLocks noChangeShapeType="1"/>
            </p:cNvSpPr>
            <p:nvPr/>
          </p:nvSpPr>
          <p:spPr bwMode="auto">
            <a:xfrm>
              <a:off x="-925700" y="4308223"/>
              <a:ext cx="73025" cy="295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12" name="Group 44"/>
            <p:cNvGrpSpPr>
              <a:grpSpLocks/>
            </p:cNvGrpSpPr>
            <p:nvPr/>
          </p:nvGrpSpPr>
          <p:grpSpPr bwMode="auto">
            <a:xfrm>
              <a:off x="-2187762" y="4034772"/>
              <a:ext cx="568325" cy="481012"/>
              <a:chOff x="-44" y="1473"/>
              <a:chExt cx="981" cy="1105"/>
            </a:xfrm>
          </p:grpSpPr>
          <p:pic>
            <p:nvPicPr>
              <p:cNvPr id="163931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3932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44"/>
            <p:cNvGrpSpPr>
              <a:grpSpLocks/>
            </p:cNvGrpSpPr>
            <p:nvPr/>
          </p:nvGrpSpPr>
          <p:grpSpPr bwMode="auto">
            <a:xfrm>
              <a:off x="-1252724" y="4523722"/>
              <a:ext cx="568325" cy="481012"/>
              <a:chOff x="-44" y="1473"/>
              <a:chExt cx="981" cy="1105"/>
            </a:xfrm>
          </p:grpSpPr>
          <p:pic>
            <p:nvPicPr>
              <p:cNvPr id="163929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3930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70" name="Line 21"/>
            <p:cNvSpPr>
              <a:spLocks noChangeShapeType="1"/>
            </p:cNvSpPr>
            <p:nvPr/>
          </p:nvSpPr>
          <p:spPr bwMode="auto">
            <a:xfrm>
              <a:off x="-706625" y="4238398"/>
              <a:ext cx="377825" cy="3046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71" name="Line 22"/>
            <p:cNvSpPr>
              <a:spLocks noChangeShapeType="1"/>
            </p:cNvSpPr>
            <p:nvPr/>
          </p:nvSpPr>
          <p:spPr bwMode="auto">
            <a:xfrm flipH="1">
              <a:off x="-474850" y="4733523"/>
              <a:ext cx="120650" cy="2935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72" name="Line 22"/>
            <p:cNvSpPr>
              <a:spLocks noChangeShapeType="1"/>
            </p:cNvSpPr>
            <p:nvPr/>
          </p:nvSpPr>
          <p:spPr bwMode="auto">
            <a:xfrm>
              <a:off x="-70037" y="4744631"/>
              <a:ext cx="73025" cy="295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373" name="Line 20"/>
            <p:cNvSpPr>
              <a:spLocks noChangeShapeType="1"/>
            </p:cNvSpPr>
            <p:nvPr/>
          </p:nvSpPr>
          <p:spPr bwMode="auto">
            <a:xfrm flipH="1">
              <a:off x="-873312" y="4192376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14" name="Group 44"/>
            <p:cNvGrpSpPr>
              <a:grpSpLocks/>
            </p:cNvGrpSpPr>
            <p:nvPr/>
          </p:nvGrpSpPr>
          <p:grpSpPr bwMode="auto">
            <a:xfrm>
              <a:off x="-847912" y="4896784"/>
              <a:ext cx="568325" cy="481013"/>
              <a:chOff x="-44" y="1473"/>
              <a:chExt cx="981" cy="1105"/>
            </a:xfrm>
          </p:grpSpPr>
          <p:pic>
            <p:nvPicPr>
              <p:cNvPr id="163927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3928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-390712" y="4965047"/>
              <a:ext cx="568325" cy="481012"/>
              <a:chOff x="-44" y="1473"/>
              <a:chExt cx="981" cy="1105"/>
            </a:xfrm>
          </p:grpSpPr>
          <p:pic>
            <p:nvPicPr>
              <p:cNvPr id="163925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3926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380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0350" y="4079704"/>
              <a:ext cx="677863" cy="30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381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9462" y="4495482"/>
              <a:ext cx="677862" cy="301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6" name="Group 44"/>
            <p:cNvGrpSpPr>
              <a:grpSpLocks/>
            </p:cNvGrpSpPr>
            <p:nvPr/>
          </p:nvGrpSpPr>
          <p:grpSpPr bwMode="auto">
            <a:xfrm>
              <a:off x="-568325" y="3855945"/>
              <a:ext cx="568325" cy="481013"/>
              <a:chOff x="-44" y="1473"/>
              <a:chExt cx="981" cy="1105"/>
            </a:xfrm>
          </p:grpSpPr>
          <p:pic>
            <p:nvPicPr>
              <p:cNvPr id="163923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3924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7" name="Group 906"/>
            <p:cNvGrpSpPr>
              <a:grpSpLocks/>
            </p:cNvGrpSpPr>
            <p:nvPr/>
          </p:nvGrpSpPr>
          <p:grpSpPr bwMode="auto">
            <a:xfrm>
              <a:off x="-1598706" y="4467413"/>
              <a:ext cx="285924" cy="537882"/>
              <a:chOff x="4140" y="429"/>
              <a:chExt cx="1425" cy="2396"/>
            </a:xfrm>
          </p:grpSpPr>
          <p:sp>
            <p:nvSpPr>
              <p:cNvPr id="163891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" name="Rectangle 908"/>
              <p:cNvSpPr>
                <a:spLocks noChangeArrowheads="1"/>
              </p:cNvSpPr>
              <p:nvPr/>
            </p:nvSpPr>
            <p:spPr bwMode="auto">
              <a:xfrm>
                <a:off x="4211" y="427"/>
                <a:ext cx="1036" cy="2283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63893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894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" name="Rectangle 911"/>
              <p:cNvSpPr>
                <a:spLocks noChangeArrowheads="1"/>
              </p:cNvSpPr>
              <p:nvPr/>
            </p:nvSpPr>
            <p:spPr bwMode="auto">
              <a:xfrm>
                <a:off x="4211" y="688"/>
                <a:ext cx="593" cy="49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8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60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4" y="2567"/>
                  <a:ext cx="721" cy="1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61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3" y="2581"/>
                  <a:ext cx="691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436" name="Rectangle 915"/>
              <p:cNvSpPr>
                <a:spLocks noChangeArrowheads="1"/>
              </p:cNvSpPr>
              <p:nvPr/>
            </p:nvSpPr>
            <p:spPr bwMode="auto">
              <a:xfrm>
                <a:off x="4227" y="1021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9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58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6" y="2566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59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6" y="2581"/>
                  <a:ext cx="70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438" name="Rectangle 919"/>
              <p:cNvSpPr>
                <a:spLocks noChangeArrowheads="1"/>
              </p:cNvSpPr>
              <p:nvPr/>
            </p:nvSpPr>
            <p:spPr bwMode="auto">
              <a:xfrm>
                <a:off x="4211" y="1360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39" name="Rectangle 920"/>
              <p:cNvSpPr>
                <a:spLocks noChangeArrowheads="1"/>
              </p:cNvSpPr>
              <p:nvPr/>
            </p:nvSpPr>
            <p:spPr bwMode="auto">
              <a:xfrm>
                <a:off x="4227" y="1657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20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456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1" y="2570"/>
                  <a:ext cx="729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57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1" y="2589"/>
                  <a:ext cx="690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63902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54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6" y="2566"/>
                  <a:ext cx="710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455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6" y="2580"/>
                  <a:ext cx="680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443" name="Rectangle 928"/>
              <p:cNvSpPr>
                <a:spLocks noChangeArrowheads="1"/>
              </p:cNvSpPr>
              <p:nvPr/>
            </p:nvSpPr>
            <p:spPr bwMode="auto">
              <a:xfrm>
                <a:off x="5247" y="427"/>
                <a:ext cx="71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63905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06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" name="Oval 931"/>
              <p:cNvSpPr>
                <a:spLocks noChangeArrowheads="1"/>
              </p:cNvSpPr>
              <p:nvPr/>
            </p:nvSpPr>
            <p:spPr bwMode="auto">
              <a:xfrm>
                <a:off x="5516" y="2604"/>
                <a:ext cx="47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63908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" name="AutoShape 933"/>
              <p:cNvSpPr>
                <a:spLocks noChangeArrowheads="1"/>
              </p:cNvSpPr>
              <p:nvPr/>
            </p:nvSpPr>
            <p:spPr bwMode="auto">
              <a:xfrm>
                <a:off x="4140" y="2682"/>
                <a:ext cx="1195" cy="141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49" name="AutoShape 934"/>
              <p:cNvSpPr>
                <a:spLocks noChangeArrowheads="1"/>
              </p:cNvSpPr>
              <p:nvPr/>
            </p:nvSpPr>
            <p:spPr bwMode="auto">
              <a:xfrm>
                <a:off x="4211" y="2710"/>
                <a:ext cx="1060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50" name="Oval 935"/>
              <p:cNvSpPr>
                <a:spLocks noChangeArrowheads="1"/>
              </p:cNvSpPr>
              <p:nvPr/>
            </p:nvSpPr>
            <p:spPr bwMode="auto">
              <a:xfrm>
                <a:off x="4306" y="2385"/>
                <a:ext cx="158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51" name="Oval 936"/>
              <p:cNvSpPr>
                <a:spLocks noChangeArrowheads="1"/>
              </p:cNvSpPr>
              <p:nvPr/>
            </p:nvSpPr>
            <p:spPr bwMode="auto">
              <a:xfrm>
                <a:off x="4488" y="2385"/>
                <a:ext cx="158" cy="14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52" name="Oval 937"/>
              <p:cNvSpPr>
                <a:spLocks noChangeArrowheads="1"/>
              </p:cNvSpPr>
              <p:nvPr/>
            </p:nvSpPr>
            <p:spPr bwMode="auto">
              <a:xfrm>
                <a:off x="4662" y="2378"/>
                <a:ext cx="158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53" name="Rectangle 938"/>
              <p:cNvSpPr>
                <a:spLocks noChangeArrowheads="1"/>
              </p:cNvSpPr>
              <p:nvPr/>
            </p:nvSpPr>
            <p:spPr bwMode="auto">
              <a:xfrm>
                <a:off x="5057" y="1834"/>
                <a:ext cx="87" cy="756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28855" y="-96256"/>
            <a:ext cx="8610601" cy="1479888"/>
          </a:xfrm>
        </p:spPr>
        <p:txBody>
          <a:bodyPr/>
          <a:lstStyle/>
          <a:p>
            <a:r>
              <a:rPr lang="en-US" sz="4000" dirty="0" smtClean="0"/>
              <a:t>Network-based IDS: sensor placement II</a:t>
            </a:r>
            <a:endParaRPr lang="en-US" sz="4800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789" y="1062649"/>
            <a:ext cx="7724274" cy="5105400"/>
          </a:xfrm>
        </p:spPr>
        <p:txBody>
          <a:bodyPr/>
          <a:lstStyle/>
          <a:p>
            <a:r>
              <a:rPr lang="en-US" sz="2400" dirty="0" smtClean="0"/>
              <a:t>In external firewall</a:t>
            </a:r>
          </a:p>
          <a:p>
            <a:pPr lvl="1"/>
            <a:r>
              <a:rPr lang="en-US" sz="2000" dirty="0" smtClean="0"/>
              <a:t>See all incoming (filtered by firewall) and outgoing traffic</a:t>
            </a:r>
          </a:p>
          <a:p>
            <a:pPr lvl="1"/>
            <a:r>
              <a:rPr lang="en-US" sz="2000" dirty="0" smtClean="0"/>
              <a:t>Highlight problems with firewall policy or performance</a:t>
            </a:r>
          </a:p>
          <a:p>
            <a:pPr lvl="1"/>
            <a:r>
              <a:rPr lang="en-US" sz="2000" dirty="0" smtClean="0"/>
              <a:t>See attacks that might target service servers (e.g., web or mail servers)</a:t>
            </a:r>
          </a:p>
          <a:p>
            <a:pPr lvl="1"/>
            <a:r>
              <a:rPr lang="en-US" sz="2000" dirty="0" smtClean="0"/>
              <a:t>Recognize outgoing traffic from compromised servers </a:t>
            </a:r>
          </a:p>
          <a:p>
            <a:r>
              <a:rPr lang="en-US" sz="2400" dirty="0" smtClean="0"/>
              <a:t>Outside external firewall</a:t>
            </a:r>
          </a:p>
          <a:p>
            <a:pPr lvl="1"/>
            <a:r>
              <a:rPr lang="en-US" sz="2000" dirty="0" smtClean="0"/>
              <a:t>See all incoming and outgoing traffic (filtered by firewall) </a:t>
            </a:r>
          </a:p>
          <a:p>
            <a:pPr lvl="1"/>
            <a:r>
              <a:rPr lang="en-US" sz="2000" dirty="0" smtClean="0"/>
              <a:t>Document # and type of attacks targeting the network</a:t>
            </a:r>
          </a:p>
          <a:p>
            <a:pPr lvl="1"/>
            <a:r>
              <a:rPr lang="en-US" sz="2000" dirty="0" smtClean="0"/>
              <a:t>High processing burden</a:t>
            </a:r>
          </a:p>
          <a:p>
            <a:r>
              <a:rPr lang="en-US" sz="2400" dirty="0" smtClean="0"/>
              <a:t>Inside network (tuned to specific attack types)</a:t>
            </a:r>
          </a:p>
          <a:p>
            <a:pPr lvl="1"/>
            <a:r>
              <a:rPr lang="en-US" sz="2000" dirty="0" smtClean="0"/>
              <a:t>Protect major backbone networks (internal servers and database resources) in organization</a:t>
            </a:r>
          </a:p>
          <a:p>
            <a:pPr lvl="1"/>
            <a:r>
              <a:rPr lang="en-US" sz="2000" dirty="0" smtClean="0"/>
              <a:t>Protect critical subsystems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99" y="0"/>
            <a:ext cx="8610601" cy="1479888"/>
          </a:xfrm>
        </p:spPr>
        <p:txBody>
          <a:bodyPr/>
          <a:lstStyle/>
          <a:p>
            <a:r>
              <a:rPr lang="en-US" dirty="0" smtClean="0"/>
              <a:t>Network-based IDS: techniques</a:t>
            </a:r>
            <a:endParaRPr lang="en-US" sz="4800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789" y="1543929"/>
            <a:ext cx="7724274" cy="5105400"/>
          </a:xfrm>
        </p:spPr>
        <p:txBody>
          <a:bodyPr/>
          <a:lstStyle/>
          <a:p>
            <a:r>
              <a:rPr lang="en-US" sz="3200" dirty="0" smtClean="0"/>
              <a:t>Many commercial products</a:t>
            </a:r>
          </a:p>
          <a:p>
            <a:r>
              <a:rPr lang="en-US" sz="3200" dirty="0" smtClean="0"/>
              <a:t>many techniques</a:t>
            </a:r>
          </a:p>
          <a:p>
            <a:pPr lvl="1"/>
            <a:r>
              <a:rPr lang="en-US" sz="2800" dirty="0" smtClean="0"/>
              <a:t>Signature detection</a:t>
            </a:r>
          </a:p>
          <a:p>
            <a:pPr lvl="2"/>
            <a:r>
              <a:rPr lang="en-US" sz="2400" dirty="0" smtClean="0">
                <a:latin typeface="Gill Sans MT" pitchFamily="34" charset="0"/>
              </a:rPr>
              <a:t>On different protocols (application, transport, IP, ICMP, etc.)</a:t>
            </a:r>
            <a:endParaRPr lang="en-US" sz="2400" dirty="0" smtClean="0"/>
          </a:p>
          <a:p>
            <a:pPr lvl="1"/>
            <a:r>
              <a:rPr lang="en-US" sz="2800" dirty="0" smtClean="0"/>
              <a:t>Anomaly detection</a:t>
            </a:r>
          </a:p>
          <a:p>
            <a:pPr lvl="2"/>
            <a:r>
              <a:rPr lang="en-US" sz="2400" dirty="0" err="1" smtClean="0">
                <a:latin typeface="Gill Sans MT" pitchFamily="34" charset="0"/>
              </a:rPr>
              <a:t>DoS</a:t>
            </a:r>
            <a:r>
              <a:rPr lang="en-US" sz="2400" dirty="0" smtClean="0">
                <a:latin typeface="Gill Sans MT" pitchFamily="34" charset="0"/>
              </a:rPr>
              <a:t> attacks</a:t>
            </a:r>
          </a:p>
          <a:p>
            <a:pPr lvl="2"/>
            <a:r>
              <a:rPr lang="en-US" sz="2400" dirty="0" smtClean="0">
                <a:latin typeface="Gill Sans MT" pitchFamily="34" charset="0"/>
              </a:rPr>
              <a:t>Network scanning</a:t>
            </a:r>
          </a:p>
          <a:p>
            <a:pPr lvl="2"/>
            <a:r>
              <a:rPr lang="en-US" sz="2400" dirty="0" smtClean="0">
                <a:latin typeface="Gill Sans MT" pitchFamily="34" charset="0"/>
              </a:rPr>
              <a:t>worms</a:t>
            </a:r>
          </a:p>
          <a:p>
            <a:pPr lvl="1"/>
            <a:r>
              <a:rPr lang="en-US" sz="2800" dirty="0" err="1" smtClean="0"/>
              <a:t>Stateful</a:t>
            </a:r>
            <a:r>
              <a:rPr lang="en-US" sz="2800" dirty="0" smtClean="0"/>
              <a:t> protocol 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99" y="0"/>
            <a:ext cx="8610601" cy="1479888"/>
          </a:xfrm>
        </p:spPr>
        <p:txBody>
          <a:bodyPr/>
          <a:lstStyle/>
          <a:p>
            <a:r>
              <a:rPr lang="en-US" dirty="0" smtClean="0"/>
              <a:t>Example system: Snort</a:t>
            </a:r>
            <a:endParaRPr lang="en-US" sz="4800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788" y="1543929"/>
            <a:ext cx="8578517" cy="5105400"/>
          </a:xfrm>
        </p:spPr>
        <p:txBody>
          <a:bodyPr/>
          <a:lstStyle/>
          <a:p>
            <a:r>
              <a:rPr lang="en-US" dirty="0" smtClean="0"/>
              <a:t>Open-source, highly configurable and portable</a:t>
            </a:r>
          </a:p>
          <a:p>
            <a:r>
              <a:rPr lang="en-US" dirty="0" smtClean="0"/>
              <a:t> host-based or network-based IDS</a:t>
            </a:r>
          </a:p>
          <a:p>
            <a:r>
              <a:rPr lang="en-US" dirty="0" smtClean="0"/>
              <a:t>Light-weight IDS</a:t>
            </a:r>
          </a:p>
          <a:p>
            <a:pPr lvl="1"/>
            <a:r>
              <a:rPr lang="en-US" dirty="0" smtClean="0"/>
              <a:t>Small amount of memory and CPU, easily configured by experienced administrators</a:t>
            </a:r>
          </a:p>
          <a:p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Real-time packet capture</a:t>
            </a:r>
          </a:p>
          <a:p>
            <a:pPr lvl="1"/>
            <a:r>
              <a:rPr lang="en-US" dirty="0" smtClean="0"/>
              <a:t>Protocol analysis</a:t>
            </a:r>
          </a:p>
          <a:p>
            <a:pPr lvl="1"/>
            <a:r>
              <a:rPr lang="en-US" dirty="0" smtClean="0"/>
              <a:t>Content search and matching</a:t>
            </a:r>
          </a:p>
          <a:p>
            <a:r>
              <a:rPr lang="en-US" dirty="0" smtClean="0"/>
              <a:t>Can be configured to be inline sensor (intrusion prevention) or passive sensor (intrusion detection)</a:t>
            </a:r>
          </a:p>
        </p:txBody>
      </p:sp>
      <p:sp>
        <p:nvSpPr>
          <p:cNvPr id="5122" name="AutoShape 2" descr="Image result for snort"/>
          <p:cNvSpPr>
            <a:spLocks noChangeAspect="1" noChangeArrowheads="1"/>
          </p:cNvSpPr>
          <p:nvPr/>
        </p:nvSpPr>
        <p:spPr bwMode="auto">
          <a:xfrm>
            <a:off x="155575" y="-342900"/>
            <a:ext cx="1323975" cy="714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2788" y="496303"/>
            <a:ext cx="1648527" cy="9595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99" y="0"/>
            <a:ext cx="8610601" cy="1479888"/>
          </a:xfrm>
        </p:spPr>
        <p:txBody>
          <a:bodyPr/>
          <a:lstStyle/>
          <a:p>
            <a:r>
              <a:rPr lang="en-US" dirty="0" smtClean="0"/>
              <a:t>Snort: Rule-based detection engine</a:t>
            </a:r>
            <a:endParaRPr lang="en-US" sz="4800" dirty="0" smtClean="0"/>
          </a:p>
        </p:txBody>
      </p:sp>
      <p:sp>
        <p:nvSpPr>
          <p:cNvPr id="5122" name="AutoShape 2" descr="Image result for snort"/>
          <p:cNvSpPr>
            <a:spLocks noChangeAspect="1" noChangeArrowheads="1"/>
          </p:cNvSpPr>
          <p:nvPr/>
        </p:nvSpPr>
        <p:spPr bwMode="auto">
          <a:xfrm>
            <a:off x="155575" y="-342900"/>
            <a:ext cx="1323975" cy="714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505" y="1513467"/>
            <a:ext cx="8205286" cy="101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" y="2690553"/>
            <a:ext cx="88773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99" y="0"/>
            <a:ext cx="8610601" cy="1479888"/>
          </a:xfrm>
        </p:spPr>
        <p:txBody>
          <a:bodyPr/>
          <a:lstStyle/>
          <a:p>
            <a:r>
              <a:rPr lang="en-US" dirty="0" smtClean="0"/>
              <a:t>Snort: example</a:t>
            </a:r>
            <a:endParaRPr lang="en-US" sz="4800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781" y="1170945"/>
            <a:ext cx="8843212" cy="1620381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Alert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tcp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$EXTERNAL_NET any -&gt; $HOME_NET any \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 “SCAN SYN FIN” flags: SF 12;\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reference: arachnids, 198; \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classtype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 attempted-recon;)</a:t>
            </a:r>
          </a:p>
        </p:txBody>
      </p:sp>
      <p:sp>
        <p:nvSpPr>
          <p:cNvPr id="5122" name="AutoShape 2" descr="Image result for snort"/>
          <p:cNvSpPr>
            <a:spLocks noChangeAspect="1" noChangeArrowheads="1"/>
          </p:cNvSpPr>
          <p:nvPr/>
        </p:nvSpPr>
        <p:spPr bwMode="auto">
          <a:xfrm>
            <a:off x="155575" y="-342900"/>
            <a:ext cx="1323975" cy="714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0619" y="2779174"/>
            <a:ext cx="8578517" cy="366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MS PGothic" pitchFamily="34" charset="-128"/>
                <a:cs typeface="+mn-cs"/>
              </a:rPr>
              <a:t>Rule options in the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MS PGothic" pitchFamily="34" charset="-128"/>
                <a:cs typeface="+mn-cs"/>
              </a:rPr>
              <a:t> format of </a:t>
            </a:r>
          </a:p>
          <a:p>
            <a:pPr marL="800100" lvl="1" indent="-342900">
              <a:spcBef>
                <a:spcPts val="0"/>
              </a:spcBef>
              <a:buClr>
                <a:srgbClr val="000099"/>
              </a:buClr>
              <a:buSzPct val="70000"/>
              <a:buFont typeface="Wingdings" pitchFamily="2" charset="2"/>
              <a:buChar char="v"/>
            </a:pPr>
            <a:r>
              <a:rPr lang="en-US" sz="2800" kern="0" dirty="0" smtClean="0">
                <a:latin typeface="Gill Sans MT" pitchFamily="34" charset="0"/>
              </a:rPr>
              <a:t>option-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MS PGothic" pitchFamily="34" charset="-128"/>
                <a:cs typeface="+mn-cs"/>
              </a:rPr>
              <a:t>keyword: option-arguments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en-US" sz="2800" kern="0" dirty="0" smtClean="0">
                <a:latin typeface="Gill Sans MT" pitchFamily="34" charset="0"/>
              </a:rPr>
              <a:t>Example rule options</a:t>
            </a:r>
          </a:p>
          <a:p>
            <a:pPr marL="800100" lvl="1" indent="-342900">
              <a:spcBef>
                <a:spcPts val="0"/>
              </a:spcBef>
              <a:buClr>
                <a:srgbClr val="000099"/>
              </a:buClr>
              <a:buSzPct val="70000"/>
              <a:buFont typeface="Wingdings" pitchFamily="2" charset="2"/>
              <a:buChar char="v"/>
            </a:pPr>
            <a:r>
              <a:rPr lang="en-US" sz="2800" kern="0" dirty="0" err="1" smtClean="0">
                <a:latin typeface="Gill Sans MT" pitchFamily="34" charset="0"/>
              </a:rPr>
              <a:t>msg</a:t>
            </a:r>
            <a:r>
              <a:rPr lang="en-US" sz="2800" kern="0" dirty="0" smtClean="0">
                <a:latin typeface="Gill Sans MT" pitchFamily="34" charset="0"/>
              </a:rPr>
              <a:t>: defines the message to be sent when a packet generates an event</a:t>
            </a:r>
          </a:p>
          <a:p>
            <a:pPr marL="800100" lvl="1" indent="-342900">
              <a:spcBef>
                <a:spcPts val="0"/>
              </a:spcBef>
              <a:buClr>
                <a:srgbClr val="000099"/>
              </a:buClr>
              <a:buSzPct val="70000"/>
              <a:buFont typeface="Wingdings" pitchFamily="2" charset="2"/>
              <a:buChar char="v"/>
            </a:pPr>
            <a:r>
              <a:rPr lang="en-US" sz="2800" kern="0" dirty="0" smtClean="0">
                <a:latin typeface="Gill Sans MT" pitchFamily="34" charset="0"/>
              </a:rPr>
              <a:t>flags: test the TCP flags for specified settings</a:t>
            </a:r>
          </a:p>
          <a:p>
            <a:pPr marL="800100" lvl="1" indent="-342900">
              <a:spcBef>
                <a:spcPts val="0"/>
              </a:spcBef>
              <a:buClr>
                <a:srgbClr val="000099"/>
              </a:buClr>
              <a:buSzPct val="70000"/>
              <a:buFont typeface="Wingdings" pitchFamily="2" charset="2"/>
              <a:buChar char="v"/>
            </a:pPr>
            <a:r>
              <a:rPr lang="en-US" sz="2800" kern="0" dirty="0" smtClean="0">
                <a:latin typeface="Gill Sans MT" pitchFamily="34" charset="0"/>
              </a:rPr>
              <a:t>reference: defines a link to an external attack identification system, which provides additional info.</a:t>
            </a:r>
          </a:p>
          <a:p>
            <a:pPr marL="800100" lvl="1" indent="-342900">
              <a:spcBef>
                <a:spcPts val="0"/>
              </a:spcBef>
              <a:buClr>
                <a:srgbClr val="000099"/>
              </a:buClr>
              <a:buSzPct val="7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MS PGothic" pitchFamily="34" charset="-128"/>
                <a:cs typeface="+mn-cs"/>
              </a:rPr>
              <a:t>classtype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MS PGothic" pitchFamily="34" charset="-128"/>
                <a:cs typeface="+mn-cs"/>
              </a:rPr>
              <a:t>: what type of attack the packet attempted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0668" y="1287400"/>
            <a:ext cx="8382000" cy="5105400"/>
          </a:xfrm>
        </p:spPr>
        <p:txBody>
          <a:bodyPr/>
          <a:lstStyle/>
          <a:p>
            <a:r>
              <a:rPr lang="en-US" sz="3200" dirty="0" smtClean="0"/>
              <a:t>Signature matching</a:t>
            </a:r>
          </a:p>
          <a:p>
            <a:pPr lvl="1"/>
            <a:r>
              <a:rPr lang="en-US" sz="2800" dirty="0" smtClean="0"/>
              <a:t>Detecting attack strings is hard, even if signature is known</a:t>
            </a:r>
          </a:p>
          <a:p>
            <a:pPr lvl="1"/>
            <a:r>
              <a:rPr lang="en-US" sz="2800" dirty="0" smtClean="0"/>
              <a:t>…</a:t>
            </a:r>
          </a:p>
          <a:p>
            <a:r>
              <a:rPr lang="en-US" sz="3200" dirty="0" smtClean="0"/>
              <a:t>Anomaly detection</a:t>
            </a:r>
          </a:p>
          <a:p>
            <a:pPr lvl="1"/>
            <a:r>
              <a:rPr lang="en-US" sz="2800" dirty="0" smtClean="0"/>
              <a:t>What is anomaly? </a:t>
            </a:r>
          </a:p>
          <a:p>
            <a:pPr lvl="1"/>
            <a:r>
              <a:rPr lang="en-US" sz="2800" dirty="0" smtClean="0"/>
              <a:t>Training is difficult</a:t>
            </a:r>
          </a:p>
          <a:p>
            <a:pPr lvl="1"/>
            <a:r>
              <a:rPr lang="en-US" sz="2800" dirty="0" smtClean="0"/>
              <a:t>Can have high false positives</a:t>
            </a:r>
          </a:p>
          <a:p>
            <a:pPr lvl="1"/>
            <a:r>
              <a:rPr lang="en-US" sz="2800" dirty="0" smtClean="0"/>
              <a:t>…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intrusion detection is hard?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0668" y="1287400"/>
            <a:ext cx="8614574" cy="613589"/>
          </a:xfrm>
        </p:spPr>
        <p:txBody>
          <a:bodyPr/>
          <a:lstStyle/>
          <a:p>
            <a:r>
              <a:rPr lang="en-US" dirty="0" smtClean="0"/>
              <a:t>Suppose want </a:t>
            </a:r>
            <a:r>
              <a:rPr lang="en-US" dirty="0" smtClean="0"/>
              <a:t>to detect </a:t>
            </a:r>
            <a:r>
              <a:rPr lang="en-US" dirty="0" smtClean="0">
                <a:solidFill>
                  <a:srgbClr val="FF0000"/>
                </a:solidFill>
              </a:rPr>
              <a:t>“USER root”</a:t>
            </a:r>
            <a:r>
              <a:rPr lang="en-US" dirty="0" smtClean="0"/>
              <a:t> in packet stream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56408"/>
            <a:ext cx="7772400" cy="1143000"/>
          </a:xfrm>
        </p:spPr>
        <p:txBody>
          <a:bodyPr/>
          <a:lstStyle/>
          <a:p>
            <a:r>
              <a:rPr lang="en-US" dirty="0" smtClean="0"/>
              <a:t>Detecting attack strings is </a:t>
            </a:r>
            <a:r>
              <a:rPr lang="en-US" dirty="0" smtClean="0"/>
              <a:t>hard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36392" y="914218"/>
            <a:ext cx="2055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[</a:t>
            </a:r>
            <a:r>
              <a:rPr lang="en-US" dirty="0" err="1" smtClean="0">
                <a:latin typeface="Gill Sans MT" pitchFamily="34" charset="0"/>
              </a:rPr>
              <a:t>Vitaly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Shmatikov</a:t>
            </a:r>
            <a:r>
              <a:rPr lang="en-US" dirty="0" smtClean="0">
                <a:latin typeface="Gill Sans MT" pitchFamily="34" charset="0"/>
              </a:rPr>
              <a:t>]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72748" y="1896984"/>
            <a:ext cx="8382000" cy="4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MS PGothic" pitchFamily="34" charset="-128"/>
                <a:cs typeface="+mn-cs"/>
              </a:rPr>
              <a:t>Scanning for it in every packet is not enough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MS PGothic" pitchFamily="34" charset="-128"/>
              </a:rPr>
              <a:t>Attacker can split attack string into several packets; this will defeat </a:t>
            </a:r>
            <a:r>
              <a:rPr kumimoji="0" lang="en-US" sz="24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MS PGothic" pitchFamily="34" charset="-128"/>
              </a:rPr>
              <a:t>stateless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MS PGothic" pitchFamily="34" charset="-128"/>
              </a:rPr>
              <a:t> NIDS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MS PGothic" pitchFamily="34" charset="-128"/>
                <a:cs typeface="+mn-cs"/>
              </a:rPr>
              <a:t>Recording previous packet’s text is not enough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MS PGothic" pitchFamily="34" charset="-128"/>
              </a:rPr>
              <a:t>Attacker can send packets out of order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MS PGothic" pitchFamily="34" charset="-128"/>
                <a:cs typeface="+mn-cs"/>
              </a:rPr>
              <a:t>Full reassembly of TCP state is not enough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MS PGothic" pitchFamily="34" charset="-128"/>
              </a:rPr>
              <a:t>Attacker can use TCP tricks so that certain packets are seen by NIDS but dropped by the receiving application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MS PGothic" pitchFamily="34" charset="-128"/>
              </a:rPr>
              <a:t>Manipulate checksums, TTL (time-to-live), fragmentation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Line 2"/>
          <p:cNvSpPr>
            <a:spLocks noChangeShapeType="1"/>
          </p:cNvSpPr>
          <p:nvPr/>
        </p:nvSpPr>
        <p:spPr bwMode="auto">
          <a:xfrm>
            <a:off x="1066800" y="5410200"/>
            <a:ext cx="449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 rot="678596">
            <a:off x="2057400" y="22860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E</a:t>
            </a:r>
          </a:p>
        </p:txBody>
      </p:sp>
      <p:sp>
        <p:nvSpPr>
          <p:cNvPr id="57349" name="Line 4"/>
          <p:cNvSpPr>
            <a:spLocks noChangeShapeType="1"/>
          </p:cNvSpPr>
          <p:nvPr/>
        </p:nvSpPr>
        <p:spPr bwMode="auto">
          <a:xfrm>
            <a:off x="1143000" y="2667000"/>
            <a:ext cx="640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73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TCP Attacks on NIDS</a:t>
            </a:r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3192463" y="1600200"/>
            <a:ext cx="2293937" cy="457200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Insertion attack</a:t>
            </a:r>
          </a:p>
        </p:txBody>
      </p:sp>
      <p:pic>
        <p:nvPicPr>
          <p:cNvPr id="57352" name="Picture 7" descr="j01390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81000" y="2247900"/>
            <a:ext cx="57943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3" name="Picture 8" descr="PE0374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781925" y="2209800"/>
            <a:ext cx="5238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4" name="Picture 9" descr="see-all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5425" y="2209800"/>
            <a:ext cx="746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5" name="Text Box 10"/>
          <p:cNvSpPr txBox="1">
            <a:spLocks noChangeArrowheads="1"/>
          </p:cNvSpPr>
          <p:nvPr/>
        </p:nvSpPr>
        <p:spPr bwMode="auto">
          <a:xfrm>
            <a:off x="4095750" y="3048000"/>
            <a:ext cx="704850" cy="366713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NIDS</a:t>
            </a:r>
          </a:p>
        </p:txBody>
      </p:sp>
      <p:sp>
        <p:nvSpPr>
          <p:cNvPr id="57356" name="Text Box 11"/>
          <p:cNvSpPr txBox="1">
            <a:spLocks noChangeArrowheads="1"/>
          </p:cNvSpPr>
          <p:nvPr/>
        </p:nvSpPr>
        <p:spPr bwMode="auto">
          <a:xfrm rot="-1575015">
            <a:off x="1600200" y="22860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U</a:t>
            </a:r>
          </a:p>
        </p:txBody>
      </p:sp>
      <p:sp>
        <p:nvSpPr>
          <p:cNvPr id="57357" name="Text Box 12"/>
          <p:cNvSpPr txBox="1">
            <a:spLocks noChangeArrowheads="1"/>
          </p:cNvSpPr>
          <p:nvPr/>
        </p:nvSpPr>
        <p:spPr bwMode="auto">
          <a:xfrm>
            <a:off x="1828800" y="22860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S</a:t>
            </a:r>
          </a:p>
        </p:txBody>
      </p:sp>
      <p:sp>
        <p:nvSpPr>
          <p:cNvPr id="57358" name="Text Box 13"/>
          <p:cNvSpPr txBox="1">
            <a:spLocks noChangeArrowheads="1"/>
          </p:cNvSpPr>
          <p:nvPr/>
        </p:nvSpPr>
        <p:spPr bwMode="auto">
          <a:xfrm>
            <a:off x="2286000" y="22860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R</a:t>
            </a:r>
          </a:p>
        </p:txBody>
      </p:sp>
      <p:sp>
        <p:nvSpPr>
          <p:cNvPr id="57359" name="Text Box 14"/>
          <p:cNvSpPr txBox="1">
            <a:spLocks noChangeArrowheads="1"/>
          </p:cNvSpPr>
          <p:nvPr/>
        </p:nvSpPr>
        <p:spPr bwMode="auto">
          <a:xfrm rot="505618">
            <a:off x="2514600" y="22860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r</a:t>
            </a:r>
          </a:p>
        </p:txBody>
      </p:sp>
      <p:sp>
        <p:nvSpPr>
          <p:cNvPr id="57360" name="Text Box 15"/>
          <p:cNvSpPr txBox="1">
            <a:spLocks noChangeArrowheads="1"/>
          </p:cNvSpPr>
          <p:nvPr/>
        </p:nvSpPr>
        <p:spPr bwMode="auto">
          <a:xfrm rot="-1424970">
            <a:off x="2743200" y="2257425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hlink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>
                <a:solidFill>
                  <a:schemeClr val="hlink"/>
                </a:solidFill>
              </a:rPr>
              <a:t>X</a:t>
            </a:r>
          </a:p>
        </p:txBody>
      </p:sp>
      <p:sp>
        <p:nvSpPr>
          <p:cNvPr id="57361" name="Text Box 16"/>
          <p:cNvSpPr txBox="1">
            <a:spLocks noChangeArrowheads="1"/>
          </p:cNvSpPr>
          <p:nvPr/>
        </p:nvSpPr>
        <p:spPr bwMode="auto">
          <a:xfrm rot="893176">
            <a:off x="2971800" y="22479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o</a:t>
            </a:r>
          </a:p>
        </p:txBody>
      </p:sp>
      <p:sp>
        <p:nvSpPr>
          <p:cNvPr id="57362" name="Text Box 17"/>
          <p:cNvSpPr txBox="1">
            <a:spLocks noChangeArrowheads="1"/>
          </p:cNvSpPr>
          <p:nvPr/>
        </p:nvSpPr>
        <p:spPr bwMode="auto">
          <a:xfrm rot="-505618">
            <a:off x="3200400" y="22860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o</a:t>
            </a:r>
          </a:p>
        </p:txBody>
      </p:sp>
      <p:sp>
        <p:nvSpPr>
          <p:cNvPr id="57363" name="Text Box 18"/>
          <p:cNvSpPr txBox="1">
            <a:spLocks noChangeArrowheads="1"/>
          </p:cNvSpPr>
          <p:nvPr/>
        </p:nvSpPr>
        <p:spPr bwMode="auto">
          <a:xfrm>
            <a:off x="3429000" y="2257425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t</a:t>
            </a:r>
          </a:p>
        </p:txBody>
      </p:sp>
      <p:sp>
        <p:nvSpPr>
          <p:cNvPr id="57364" name="AutoShape 19"/>
          <p:cNvSpPr>
            <a:spLocks noChangeArrowheads="1"/>
          </p:cNvSpPr>
          <p:nvPr/>
        </p:nvSpPr>
        <p:spPr bwMode="auto">
          <a:xfrm>
            <a:off x="1756611" y="2895600"/>
            <a:ext cx="2105526" cy="629653"/>
          </a:xfrm>
          <a:prstGeom prst="wedgeRectCallout">
            <a:avLst>
              <a:gd name="adj1" fmla="val -15833"/>
              <a:gd name="adj2" fmla="val -110551"/>
            </a:avLst>
          </a:prstGeom>
          <a:solidFill>
            <a:schemeClr val="bg1"/>
          </a:solidFill>
          <a:ln w="12700" algn="ctr">
            <a:solidFill>
              <a:schemeClr val="hlink"/>
            </a:solidFill>
            <a:miter lim="800000"/>
            <a:headEnd type="none" w="lg" len="lg"/>
            <a:tailEnd type="none" w="lg" len="lg"/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latin typeface="Gill Sans MT" pitchFamily="34" charset="0"/>
              </a:rPr>
              <a:t>Insert packet with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latin typeface="Gill Sans MT" pitchFamily="34" charset="0"/>
              </a:rPr>
              <a:t>bogus checksum</a:t>
            </a:r>
          </a:p>
        </p:txBody>
      </p:sp>
      <p:sp>
        <p:nvSpPr>
          <p:cNvPr id="57365" name="Text Box 20"/>
          <p:cNvSpPr txBox="1">
            <a:spLocks noChangeArrowheads="1"/>
          </p:cNvSpPr>
          <p:nvPr/>
        </p:nvSpPr>
        <p:spPr bwMode="auto">
          <a:xfrm>
            <a:off x="5791200" y="23241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E</a:t>
            </a:r>
          </a:p>
        </p:txBody>
      </p:sp>
      <p:sp>
        <p:nvSpPr>
          <p:cNvPr id="57366" name="Text Box 21"/>
          <p:cNvSpPr txBox="1">
            <a:spLocks noChangeArrowheads="1"/>
          </p:cNvSpPr>
          <p:nvPr/>
        </p:nvSpPr>
        <p:spPr bwMode="auto">
          <a:xfrm>
            <a:off x="5334000" y="23241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U</a:t>
            </a:r>
          </a:p>
        </p:txBody>
      </p:sp>
      <p:sp>
        <p:nvSpPr>
          <p:cNvPr id="57367" name="Text Box 22"/>
          <p:cNvSpPr txBox="1">
            <a:spLocks noChangeArrowheads="1"/>
          </p:cNvSpPr>
          <p:nvPr/>
        </p:nvSpPr>
        <p:spPr bwMode="auto">
          <a:xfrm>
            <a:off x="5562600" y="23241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S</a:t>
            </a:r>
          </a:p>
        </p:txBody>
      </p:sp>
      <p:sp>
        <p:nvSpPr>
          <p:cNvPr id="57368" name="Text Box 23"/>
          <p:cNvSpPr txBox="1">
            <a:spLocks noChangeArrowheads="1"/>
          </p:cNvSpPr>
          <p:nvPr/>
        </p:nvSpPr>
        <p:spPr bwMode="auto">
          <a:xfrm>
            <a:off x="6019800" y="23241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R</a:t>
            </a:r>
          </a:p>
        </p:txBody>
      </p:sp>
      <p:sp>
        <p:nvSpPr>
          <p:cNvPr id="57369" name="Text Box 24"/>
          <p:cNvSpPr txBox="1">
            <a:spLocks noChangeArrowheads="1"/>
          </p:cNvSpPr>
          <p:nvPr/>
        </p:nvSpPr>
        <p:spPr bwMode="auto">
          <a:xfrm>
            <a:off x="6248400" y="23241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r</a:t>
            </a:r>
          </a:p>
        </p:txBody>
      </p:sp>
      <p:sp>
        <p:nvSpPr>
          <p:cNvPr id="57370" name="Text Box 25"/>
          <p:cNvSpPr txBox="1">
            <a:spLocks noChangeArrowheads="1"/>
          </p:cNvSpPr>
          <p:nvPr/>
        </p:nvSpPr>
        <p:spPr bwMode="auto">
          <a:xfrm rot="301818">
            <a:off x="6477000" y="2638425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hlink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>
                <a:solidFill>
                  <a:schemeClr val="hlink"/>
                </a:solidFill>
              </a:rPr>
              <a:t>X</a:t>
            </a:r>
          </a:p>
        </p:txBody>
      </p:sp>
      <p:sp>
        <p:nvSpPr>
          <p:cNvPr id="57371" name="Text Box 26"/>
          <p:cNvSpPr txBox="1">
            <a:spLocks noChangeArrowheads="1"/>
          </p:cNvSpPr>
          <p:nvPr/>
        </p:nvSpPr>
        <p:spPr bwMode="auto">
          <a:xfrm>
            <a:off x="6553200" y="23241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o</a:t>
            </a:r>
          </a:p>
        </p:txBody>
      </p:sp>
      <p:sp>
        <p:nvSpPr>
          <p:cNvPr id="57372" name="Text Box 27"/>
          <p:cNvSpPr txBox="1">
            <a:spLocks noChangeArrowheads="1"/>
          </p:cNvSpPr>
          <p:nvPr/>
        </p:nvSpPr>
        <p:spPr bwMode="auto">
          <a:xfrm>
            <a:off x="6781800" y="23241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o</a:t>
            </a:r>
          </a:p>
        </p:txBody>
      </p:sp>
      <p:sp>
        <p:nvSpPr>
          <p:cNvPr id="57373" name="Text Box 28"/>
          <p:cNvSpPr txBox="1">
            <a:spLocks noChangeArrowheads="1"/>
          </p:cNvSpPr>
          <p:nvPr/>
        </p:nvSpPr>
        <p:spPr bwMode="auto">
          <a:xfrm>
            <a:off x="7010400" y="23241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t</a:t>
            </a:r>
          </a:p>
        </p:txBody>
      </p:sp>
      <p:sp>
        <p:nvSpPr>
          <p:cNvPr id="57374" name="AutoShape 29"/>
          <p:cNvSpPr>
            <a:spLocks noChangeArrowheads="1"/>
          </p:cNvSpPr>
          <p:nvPr/>
        </p:nvSpPr>
        <p:spPr bwMode="auto">
          <a:xfrm>
            <a:off x="6019800" y="3214687"/>
            <a:ext cx="1403684" cy="358691"/>
          </a:xfrm>
          <a:prstGeom prst="wedgeRectCallout">
            <a:avLst>
              <a:gd name="adj1" fmla="val 2565"/>
              <a:gd name="adj2" fmla="val -158194"/>
            </a:avLst>
          </a:prstGeom>
          <a:noFill/>
          <a:ln w="12700" algn="ctr">
            <a:solidFill>
              <a:schemeClr val="hlink"/>
            </a:solidFill>
            <a:miter lim="800000"/>
            <a:headEnd type="none" w="lg" len="lg"/>
            <a:tailEnd type="none" w="lg" len="lg"/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latin typeface="Gill Sans MT" pitchFamily="34" charset="0"/>
              </a:rPr>
              <a:t>Dropped</a:t>
            </a:r>
          </a:p>
        </p:txBody>
      </p:sp>
      <p:sp>
        <p:nvSpPr>
          <p:cNvPr id="57375" name="Text Box 30"/>
          <p:cNvSpPr txBox="1">
            <a:spLocks noChangeArrowheads="1"/>
          </p:cNvSpPr>
          <p:nvPr/>
        </p:nvSpPr>
        <p:spPr bwMode="auto">
          <a:xfrm rot="678596">
            <a:off x="1981200" y="47244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E</a:t>
            </a:r>
          </a:p>
        </p:txBody>
      </p:sp>
      <p:sp>
        <p:nvSpPr>
          <p:cNvPr id="57376" name="Line 31"/>
          <p:cNvSpPr>
            <a:spLocks noChangeShapeType="1"/>
          </p:cNvSpPr>
          <p:nvPr/>
        </p:nvSpPr>
        <p:spPr bwMode="auto">
          <a:xfrm>
            <a:off x="1066800" y="5029200"/>
            <a:ext cx="640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7377" name="Text Box 32"/>
          <p:cNvSpPr txBox="1">
            <a:spLocks noChangeArrowheads="1"/>
          </p:cNvSpPr>
          <p:nvPr/>
        </p:nvSpPr>
        <p:spPr bwMode="auto">
          <a:xfrm>
            <a:off x="3576638" y="3886200"/>
            <a:ext cx="1604962" cy="457200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</a:rPr>
              <a:t>TTL attack</a:t>
            </a:r>
          </a:p>
        </p:txBody>
      </p:sp>
      <p:pic>
        <p:nvPicPr>
          <p:cNvPr id="57378" name="Picture 33" descr="j01390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04800" y="4762500"/>
            <a:ext cx="57943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79" name="Picture 34" descr="PE0374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705725" y="4991100"/>
            <a:ext cx="5238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80" name="Picture 35" descr="see-all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9225" y="4967288"/>
            <a:ext cx="746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81" name="Text Box 36"/>
          <p:cNvSpPr txBox="1">
            <a:spLocks noChangeArrowheads="1"/>
          </p:cNvSpPr>
          <p:nvPr/>
        </p:nvSpPr>
        <p:spPr bwMode="auto">
          <a:xfrm>
            <a:off x="4019550" y="5805488"/>
            <a:ext cx="704850" cy="366712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NIDS</a:t>
            </a:r>
          </a:p>
        </p:txBody>
      </p:sp>
      <p:sp>
        <p:nvSpPr>
          <p:cNvPr id="57382" name="Text Box 37"/>
          <p:cNvSpPr txBox="1">
            <a:spLocks noChangeArrowheads="1"/>
          </p:cNvSpPr>
          <p:nvPr/>
        </p:nvSpPr>
        <p:spPr bwMode="auto">
          <a:xfrm rot="-1575015">
            <a:off x="1524000" y="47244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U</a:t>
            </a:r>
          </a:p>
        </p:txBody>
      </p:sp>
      <p:sp>
        <p:nvSpPr>
          <p:cNvPr id="57383" name="Text Box 38"/>
          <p:cNvSpPr txBox="1">
            <a:spLocks noChangeArrowheads="1"/>
          </p:cNvSpPr>
          <p:nvPr/>
        </p:nvSpPr>
        <p:spPr bwMode="auto">
          <a:xfrm>
            <a:off x="1752600" y="47244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S</a:t>
            </a:r>
          </a:p>
        </p:txBody>
      </p:sp>
      <p:sp>
        <p:nvSpPr>
          <p:cNvPr id="57384" name="Text Box 39"/>
          <p:cNvSpPr txBox="1">
            <a:spLocks noChangeArrowheads="1"/>
          </p:cNvSpPr>
          <p:nvPr/>
        </p:nvSpPr>
        <p:spPr bwMode="auto">
          <a:xfrm>
            <a:off x="2209800" y="47244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R</a:t>
            </a:r>
          </a:p>
        </p:txBody>
      </p:sp>
      <p:sp>
        <p:nvSpPr>
          <p:cNvPr id="57385" name="Text Box 40"/>
          <p:cNvSpPr txBox="1">
            <a:spLocks noChangeArrowheads="1"/>
          </p:cNvSpPr>
          <p:nvPr/>
        </p:nvSpPr>
        <p:spPr bwMode="auto">
          <a:xfrm rot="505618">
            <a:off x="2438400" y="47244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r</a:t>
            </a:r>
          </a:p>
        </p:txBody>
      </p:sp>
      <p:sp>
        <p:nvSpPr>
          <p:cNvPr id="57386" name="Text Box 41"/>
          <p:cNvSpPr txBox="1">
            <a:spLocks noChangeArrowheads="1"/>
          </p:cNvSpPr>
          <p:nvPr/>
        </p:nvSpPr>
        <p:spPr bwMode="auto">
          <a:xfrm rot="-1424970">
            <a:off x="2590800" y="5076825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hlink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>
                <a:solidFill>
                  <a:schemeClr val="hlink"/>
                </a:solidFill>
              </a:rPr>
              <a:t>X</a:t>
            </a:r>
          </a:p>
        </p:txBody>
      </p:sp>
      <p:sp>
        <p:nvSpPr>
          <p:cNvPr id="57387" name="Text Box 42"/>
          <p:cNvSpPr txBox="1">
            <a:spLocks noChangeArrowheads="1"/>
          </p:cNvSpPr>
          <p:nvPr/>
        </p:nvSpPr>
        <p:spPr bwMode="auto">
          <a:xfrm rot="893176">
            <a:off x="2209800" y="55626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o</a:t>
            </a:r>
          </a:p>
        </p:txBody>
      </p:sp>
      <p:sp>
        <p:nvSpPr>
          <p:cNvPr id="57388" name="Text Box 43"/>
          <p:cNvSpPr txBox="1">
            <a:spLocks noChangeArrowheads="1"/>
          </p:cNvSpPr>
          <p:nvPr/>
        </p:nvSpPr>
        <p:spPr bwMode="auto">
          <a:xfrm rot="-505618">
            <a:off x="2438400" y="56007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o</a:t>
            </a:r>
          </a:p>
        </p:txBody>
      </p:sp>
      <p:sp>
        <p:nvSpPr>
          <p:cNvPr id="57389" name="Text Box 44"/>
          <p:cNvSpPr txBox="1">
            <a:spLocks noChangeArrowheads="1"/>
          </p:cNvSpPr>
          <p:nvPr/>
        </p:nvSpPr>
        <p:spPr bwMode="auto">
          <a:xfrm>
            <a:off x="2667000" y="5572125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t</a:t>
            </a:r>
          </a:p>
        </p:txBody>
      </p:sp>
      <p:sp>
        <p:nvSpPr>
          <p:cNvPr id="57390" name="Text Box 45"/>
          <p:cNvSpPr txBox="1">
            <a:spLocks noChangeArrowheads="1"/>
          </p:cNvSpPr>
          <p:nvPr/>
        </p:nvSpPr>
        <p:spPr bwMode="auto">
          <a:xfrm>
            <a:off x="6477000" y="47244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E</a:t>
            </a:r>
          </a:p>
        </p:txBody>
      </p:sp>
      <p:sp>
        <p:nvSpPr>
          <p:cNvPr id="57391" name="Text Box 46"/>
          <p:cNvSpPr txBox="1">
            <a:spLocks noChangeArrowheads="1"/>
          </p:cNvSpPr>
          <p:nvPr/>
        </p:nvSpPr>
        <p:spPr bwMode="auto">
          <a:xfrm>
            <a:off x="6019800" y="47244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U</a:t>
            </a:r>
          </a:p>
        </p:txBody>
      </p:sp>
      <p:sp>
        <p:nvSpPr>
          <p:cNvPr id="57392" name="Text Box 47"/>
          <p:cNvSpPr txBox="1">
            <a:spLocks noChangeArrowheads="1"/>
          </p:cNvSpPr>
          <p:nvPr/>
        </p:nvSpPr>
        <p:spPr bwMode="auto">
          <a:xfrm>
            <a:off x="6248400" y="47244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S</a:t>
            </a:r>
          </a:p>
        </p:txBody>
      </p:sp>
      <p:sp>
        <p:nvSpPr>
          <p:cNvPr id="57393" name="Text Box 48"/>
          <p:cNvSpPr txBox="1">
            <a:spLocks noChangeArrowheads="1"/>
          </p:cNvSpPr>
          <p:nvPr/>
        </p:nvSpPr>
        <p:spPr bwMode="auto">
          <a:xfrm>
            <a:off x="6705600" y="47244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R</a:t>
            </a:r>
          </a:p>
        </p:txBody>
      </p:sp>
      <p:sp>
        <p:nvSpPr>
          <p:cNvPr id="57394" name="Text Box 49"/>
          <p:cNvSpPr txBox="1">
            <a:spLocks noChangeArrowheads="1"/>
          </p:cNvSpPr>
          <p:nvPr/>
        </p:nvSpPr>
        <p:spPr bwMode="auto">
          <a:xfrm>
            <a:off x="6934200" y="47244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r</a:t>
            </a:r>
          </a:p>
        </p:txBody>
      </p:sp>
      <p:sp>
        <p:nvSpPr>
          <p:cNvPr id="57395" name="Text Box 50"/>
          <p:cNvSpPr txBox="1">
            <a:spLocks noChangeArrowheads="1"/>
          </p:cNvSpPr>
          <p:nvPr/>
        </p:nvSpPr>
        <p:spPr bwMode="auto">
          <a:xfrm rot="301818">
            <a:off x="5638800" y="5257800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hlink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>
                <a:solidFill>
                  <a:schemeClr val="hlink"/>
                </a:solidFill>
              </a:rPr>
              <a:t>X</a:t>
            </a:r>
          </a:p>
        </p:txBody>
      </p:sp>
      <p:sp>
        <p:nvSpPr>
          <p:cNvPr id="57396" name="Text Box 51"/>
          <p:cNvSpPr txBox="1">
            <a:spLocks noChangeArrowheads="1"/>
          </p:cNvSpPr>
          <p:nvPr/>
        </p:nvSpPr>
        <p:spPr bwMode="auto">
          <a:xfrm>
            <a:off x="6477000" y="5534025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o</a:t>
            </a:r>
          </a:p>
        </p:txBody>
      </p:sp>
      <p:sp>
        <p:nvSpPr>
          <p:cNvPr id="57397" name="Text Box 52"/>
          <p:cNvSpPr txBox="1">
            <a:spLocks noChangeArrowheads="1"/>
          </p:cNvSpPr>
          <p:nvPr/>
        </p:nvSpPr>
        <p:spPr bwMode="auto">
          <a:xfrm>
            <a:off x="6705600" y="5534025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o</a:t>
            </a:r>
          </a:p>
        </p:txBody>
      </p:sp>
      <p:sp>
        <p:nvSpPr>
          <p:cNvPr id="57398" name="Text Box 53"/>
          <p:cNvSpPr txBox="1">
            <a:spLocks noChangeArrowheads="1"/>
          </p:cNvSpPr>
          <p:nvPr/>
        </p:nvSpPr>
        <p:spPr bwMode="auto">
          <a:xfrm>
            <a:off x="6934200" y="5534025"/>
            <a:ext cx="228600" cy="257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1000"/>
              <a:t>t</a:t>
            </a:r>
          </a:p>
        </p:txBody>
      </p:sp>
      <p:sp>
        <p:nvSpPr>
          <p:cNvPr id="57399" name="Line 54"/>
          <p:cNvSpPr>
            <a:spLocks noChangeShapeType="1"/>
          </p:cNvSpPr>
          <p:nvPr/>
        </p:nvSpPr>
        <p:spPr bwMode="auto">
          <a:xfrm>
            <a:off x="1066800" y="5867400"/>
            <a:ext cx="640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7400" name="Text Box 55"/>
          <p:cNvSpPr txBox="1">
            <a:spLocks noChangeArrowheads="1"/>
          </p:cNvSpPr>
          <p:nvPr/>
        </p:nvSpPr>
        <p:spPr bwMode="auto">
          <a:xfrm>
            <a:off x="1909763" y="4038600"/>
            <a:ext cx="985837" cy="366713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10 hops</a:t>
            </a:r>
          </a:p>
        </p:txBody>
      </p:sp>
      <p:sp>
        <p:nvSpPr>
          <p:cNvPr id="57401" name="AutoShape 56"/>
          <p:cNvSpPr>
            <a:spLocks/>
          </p:cNvSpPr>
          <p:nvPr/>
        </p:nvSpPr>
        <p:spPr bwMode="auto">
          <a:xfrm rot="-5400000">
            <a:off x="2309019" y="3147219"/>
            <a:ext cx="258762" cy="2743200"/>
          </a:xfrm>
          <a:prstGeom prst="rightBrace">
            <a:avLst>
              <a:gd name="adj1" fmla="val 8834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02" name="Text Box 57"/>
          <p:cNvSpPr txBox="1">
            <a:spLocks noChangeArrowheads="1"/>
          </p:cNvSpPr>
          <p:nvPr/>
        </p:nvSpPr>
        <p:spPr bwMode="auto">
          <a:xfrm>
            <a:off x="5705475" y="4038600"/>
            <a:ext cx="860425" cy="366713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8 hops</a:t>
            </a:r>
          </a:p>
        </p:txBody>
      </p:sp>
      <p:sp>
        <p:nvSpPr>
          <p:cNvPr id="57403" name="AutoShape 58"/>
          <p:cNvSpPr>
            <a:spLocks/>
          </p:cNvSpPr>
          <p:nvPr/>
        </p:nvSpPr>
        <p:spPr bwMode="auto">
          <a:xfrm rot="-5400000">
            <a:off x="6042819" y="3147219"/>
            <a:ext cx="258762" cy="2743200"/>
          </a:xfrm>
          <a:prstGeom prst="rightBrace">
            <a:avLst>
              <a:gd name="adj1" fmla="val 8834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04" name="Text Box 59"/>
          <p:cNvSpPr txBox="1">
            <a:spLocks noChangeArrowheads="1"/>
          </p:cNvSpPr>
          <p:nvPr/>
        </p:nvSpPr>
        <p:spPr bwMode="auto">
          <a:xfrm>
            <a:off x="3019425" y="4756150"/>
            <a:ext cx="714375" cy="274638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sz="1200" dirty="0"/>
              <a:t>TTL=20</a:t>
            </a:r>
          </a:p>
        </p:txBody>
      </p:sp>
      <p:sp>
        <p:nvSpPr>
          <p:cNvPr id="57405" name="Text Box 60"/>
          <p:cNvSpPr txBox="1">
            <a:spLocks noChangeArrowheads="1"/>
          </p:cNvSpPr>
          <p:nvPr/>
        </p:nvSpPr>
        <p:spPr bwMode="auto">
          <a:xfrm>
            <a:off x="3019425" y="5105400"/>
            <a:ext cx="714375" cy="274638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sz="1200">
                <a:solidFill>
                  <a:schemeClr val="hlink"/>
                </a:solidFill>
              </a:rPr>
              <a:t>TTL=12</a:t>
            </a:r>
          </a:p>
        </p:txBody>
      </p:sp>
      <p:sp>
        <p:nvSpPr>
          <p:cNvPr id="57406" name="AutoShape 61"/>
          <p:cNvSpPr>
            <a:spLocks noChangeArrowheads="1"/>
          </p:cNvSpPr>
          <p:nvPr/>
        </p:nvSpPr>
        <p:spPr bwMode="auto">
          <a:xfrm>
            <a:off x="304800" y="5653087"/>
            <a:ext cx="2161674" cy="1204913"/>
          </a:xfrm>
          <a:prstGeom prst="wedgeRectCallout">
            <a:avLst>
              <a:gd name="adj1" fmla="val 79926"/>
              <a:gd name="adj2" fmla="val -116167"/>
            </a:avLst>
          </a:prstGeom>
          <a:solidFill>
            <a:schemeClr val="bg1"/>
          </a:solidFill>
          <a:ln w="12700" algn="ctr">
            <a:solidFill>
              <a:schemeClr val="hlink"/>
            </a:solidFill>
            <a:miter lim="800000"/>
            <a:headEnd type="none" w="lg" len="lg"/>
            <a:tailEnd type="none" w="lg" len="lg"/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latin typeface="Gill Sans MT" pitchFamily="34" charset="0"/>
              </a:rPr>
              <a:t>Short TTL to ensure this packet doesn’t reach destination</a:t>
            </a:r>
          </a:p>
        </p:txBody>
      </p:sp>
      <p:sp>
        <p:nvSpPr>
          <p:cNvPr id="57407" name="Text Box 62"/>
          <p:cNvSpPr txBox="1">
            <a:spLocks noChangeArrowheads="1"/>
          </p:cNvSpPr>
          <p:nvPr/>
        </p:nvSpPr>
        <p:spPr bwMode="auto">
          <a:xfrm>
            <a:off x="3048000" y="5592763"/>
            <a:ext cx="714375" cy="274637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sz="1200"/>
              <a:t>TTL=20</a:t>
            </a:r>
          </a:p>
        </p:txBody>
      </p:sp>
      <p:sp>
        <p:nvSpPr>
          <p:cNvPr id="57408" name="AutoShape 63"/>
          <p:cNvSpPr>
            <a:spLocks noChangeArrowheads="1"/>
          </p:cNvSpPr>
          <p:nvPr/>
        </p:nvSpPr>
        <p:spPr bwMode="auto">
          <a:xfrm>
            <a:off x="5181599" y="5729287"/>
            <a:ext cx="1652337" cy="755733"/>
          </a:xfrm>
          <a:prstGeom prst="wedgeRectCallout">
            <a:avLst>
              <a:gd name="adj1" fmla="val -259"/>
              <a:gd name="adj2" fmla="val -93009"/>
            </a:avLst>
          </a:prstGeom>
          <a:solidFill>
            <a:schemeClr val="bg1"/>
          </a:solidFill>
          <a:ln w="12700" algn="ctr">
            <a:solidFill>
              <a:schemeClr val="hlink"/>
            </a:solidFill>
            <a:miter lim="800000"/>
            <a:headEnd type="none" w="lg" len="lg"/>
            <a:tailEnd type="none" w="lg" len="lg"/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latin typeface="Gill Sans MT" pitchFamily="34" charset="0"/>
              </a:rPr>
              <a:t>Dropped (TTL expired)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943880" y="829994"/>
            <a:ext cx="2055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[</a:t>
            </a:r>
            <a:r>
              <a:rPr lang="en-US" dirty="0" err="1" smtClean="0">
                <a:latin typeface="Gill Sans MT" pitchFamily="34" charset="0"/>
              </a:rPr>
              <a:t>Vitaly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Shmatikov</a:t>
            </a:r>
            <a:r>
              <a:rPr lang="en-US" dirty="0" smtClean="0">
                <a:latin typeface="Gill Sans MT" pitchFamily="34" charset="0"/>
              </a:rPr>
              <a:t>]</a:t>
            </a:r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Anomaly detection is hard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042" y="1371602"/>
            <a:ext cx="8382000" cy="4953000"/>
          </a:xfrm>
        </p:spPr>
        <p:txBody>
          <a:bodyPr/>
          <a:lstStyle/>
          <a:p>
            <a:r>
              <a:rPr lang="en-US" dirty="0" smtClean="0"/>
              <a:t>Training is difficult</a:t>
            </a:r>
          </a:p>
          <a:p>
            <a:pPr lvl="1"/>
            <a:r>
              <a:rPr lang="en-US" dirty="0" smtClean="0"/>
              <a:t>Lack of training data with real attacks</a:t>
            </a:r>
          </a:p>
          <a:p>
            <a:pPr lvl="1"/>
            <a:r>
              <a:rPr lang="en-US" dirty="0" smtClean="0"/>
              <a:t>Network traffic is very diverse, the definition of “normal” is constantly evolving</a:t>
            </a:r>
          </a:p>
          <a:p>
            <a:pPr lvl="2"/>
            <a:r>
              <a:rPr lang="en-US" sz="2400" dirty="0" smtClean="0">
                <a:latin typeface="Gill Sans MT" pitchFamily="34" charset="0"/>
              </a:rPr>
              <a:t>What is the difference between a flash crowd and a denial of service attack?</a:t>
            </a:r>
            <a:endParaRPr lang="en-US" dirty="0" smtClean="0">
              <a:latin typeface="Gill Sans MT" pitchFamily="34" charset="0"/>
            </a:endParaRPr>
          </a:p>
          <a:p>
            <a:r>
              <a:rPr lang="en-US" dirty="0" smtClean="0"/>
              <a:t>Protocols are finite-state machines, but current state of a connection is hard to see from network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False positive rate can be high</a:t>
            </a:r>
          </a:p>
          <a:p>
            <a:pPr lvl="1"/>
            <a:r>
              <a:rPr lang="en-US" dirty="0" smtClean="0"/>
              <a:t>False identifications are very costly because sys admin will spend many hours examining evidence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56600" cy="914400"/>
          </a:xfrm>
        </p:spPr>
        <p:txBody>
          <a:bodyPr/>
          <a:lstStyle/>
          <a:p>
            <a:r>
              <a:rPr lang="en-US" dirty="0" smtClean="0"/>
              <a:t>Intrusion detection errors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7848"/>
            <a:ext cx="8382000" cy="495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False negatives:</a:t>
            </a:r>
            <a:r>
              <a:rPr lang="en-US" dirty="0" smtClean="0"/>
              <a:t> attack is not detected</a:t>
            </a:r>
          </a:p>
          <a:p>
            <a:pPr lvl="1"/>
            <a:r>
              <a:rPr lang="en-US" dirty="0" smtClean="0"/>
              <a:t>Big problem in signature-based misuse detection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False positives:</a:t>
            </a:r>
            <a:r>
              <a:rPr lang="en-US" dirty="0" smtClean="0"/>
              <a:t> harmless behavior is classified as an attack</a:t>
            </a:r>
          </a:p>
          <a:p>
            <a:pPr lvl="1"/>
            <a:r>
              <a:rPr lang="en-US" dirty="0" smtClean="0"/>
              <a:t>Big problem in statistical anomaly detection</a:t>
            </a:r>
          </a:p>
          <a:p>
            <a:r>
              <a:rPr lang="en-US" dirty="0" smtClean="0"/>
              <a:t>All intrusion detection systems (IDS) suffer from errors of both types</a:t>
            </a:r>
          </a:p>
          <a:p>
            <a:r>
              <a:rPr lang="en-US" dirty="0" smtClean="0"/>
              <a:t>Which is a bigger problem?</a:t>
            </a:r>
          </a:p>
          <a:p>
            <a:pPr lvl="1"/>
            <a:r>
              <a:rPr lang="en-US" dirty="0" smtClean="0"/>
              <a:t>Attacks are fairly rare events, thus IDS often suffer from the </a:t>
            </a:r>
            <a:r>
              <a:rPr lang="en-US" u="sng" dirty="0" smtClean="0">
                <a:solidFill>
                  <a:srgbClr val="FF0000"/>
                </a:solidFill>
              </a:rPr>
              <a:t>base-rate fallacy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99" y="0"/>
            <a:ext cx="8610601" cy="1479888"/>
          </a:xfrm>
        </p:spPr>
        <p:txBody>
          <a:bodyPr/>
          <a:lstStyle/>
          <a:p>
            <a:r>
              <a:rPr lang="en-US" dirty="0" smtClean="0"/>
              <a:t>Firewall design goals</a:t>
            </a:r>
            <a:endParaRPr lang="en-US" sz="4800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788" y="1543928"/>
            <a:ext cx="8578517" cy="4616239"/>
          </a:xfrm>
        </p:spPr>
        <p:txBody>
          <a:bodyPr/>
          <a:lstStyle/>
          <a:p>
            <a:r>
              <a:rPr lang="en-US" sz="3200" dirty="0" smtClean="0"/>
              <a:t>All traffic from inside to outside, and vice versa, must pass through the firewall</a:t>
            </a:r>
          </a:p>
          <a:p>
            <a:r>
              <a:rPr lang="en-US" sz="3200" dirty="0" smtClean="0"/>
              <a:t>Only authorized traffic as defined by the local security policy will be allowed to pass</a:t>
            </a:r>
          </a:p>
          <a:p>
            <a:r>
              <a:rPr lang="en-US" sz="3200" dirty="0" smtClean="0"/>
              <a:t>The firewall itself is immune to penetration (e.g., hardened system with secure operating system)</a:t>
            </a:r>
          </a:p>
        </p:txBody>
      </p:sp>
      <p:sp>
        <p:nvSpPr>
          <p:cNvPr id="5122" name="AutoShape 2" descr="Image result for snort"/>
          <p:cNvSpPr>
            <a:spLocks noChangeAspect="1" noChangeArrowheads="1"/>
          </p:cNvSpPr>
          <p:nvPr/>
        </p:nvSpPr>
        <p:spPr bwMode="auto">
          <a:xfrm>
            <a:off x="155575" y="-342900"/>
            <a:ext cx="1323975" cy="714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2590800"/>
          </a:xfrm>
        </p:spPr>
        <p:txBody>
          <a:bodyPr/>
          <a:lstStyle/>
          <a:p>
            <a:r>
              <a:rPr lang="en-US" dirty="0" smtClean="0"/>
              <a:t>Suppose two events A and B occur with probability Pr(A) and Pr(B), respectively</a:t>
            </a:r>
          </a:p>
          <a:p>
            <a:r>
              <a:rPr lang="en-US" dirty="0" smtClean="0"/>
              <a:t>Let Pr(AB) be probability that </a:t>
            </a:r>
            <a:r>
              <a:rPr lang="en-US" u="sng" dirty="0" smtClean="0"/>
              <a:t>both</a:t>
            </a:r>
            <a:r>
              <a:rPr lang="en-US" dirty="0" smtClean="0"/>
              <a:t> A and B occur</a:t>
            </a:r>
          </a:p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chemeClr val="accent6"/>
                </a:solidFill>
              </a:rPr>
              <a:t>conditional probability</a:t>
            </a:r>
            <a:r>
              <a:rPr lang="en-US" dirty="0" smtClean="0"/>
              <a:t> that A occurs </a:t>
            </a:r>
            <a:r>
              <a:rPr lang="en-US" u="sng" dirty="0" smtClean="0"/>
              <a:t>assuming</a:t>
            </a:r>
            <a:r>
              <a:rPr lang="en-US" dirty="0" smtClean="0"/>
              <a:t> B has occurred?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Conditional Probability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03375" y="4343400"/>
            <a:ext cx="4340225" cy="1141413"/>
            <a:chOff x="1010" y="2736"/>
            <a:chExt cx="2734" cy="719"/>
          </a:xfrm>
        </p:grpSpPr>
        <p:sp>
          <p:nvSpPr>
            <p:cNvPr id="60422" name="Text Box 5"/>
            <p:cNvSpPr txBox="1">
              <a:spLocks noChangeArrowheads="1"/>
            </p:cNvSpPr>
            <p:nvPr/>
          </p:nvSpPr>
          <p:spPr bwMode="auto">
            <a:xfrm>
              <a:off x="1010" y="2736"/>
              <a:ext cx="2644" cy="719"/>
            </a:xfrm>
            <a:prstGeom prst="rect">
              <a:avLst/>
            </a:prstGeom>
            <a:noFill/>
            <a:ln w="28575" algn="ctr">
              <a:noFill/>
              <a:prstDash val="dash"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pPr algn="ctr">
                <a:buFontTx/>
                <a:buNone/>
              </a:pPr>
              <a:r>
                <a:rPr lang="en-US" sz="2800"/>
                <a:t>                           Pr(AB)</a:t>
              </a:r>
            </a:p>
            <a:p>
              <a:pPr algn="ctr">
                <a:lnSpc>
                  <a:spcPct val="70000"/>
                </a:lnSpc>
                <a:buFontTx/>
                <a:buNone/>
              </a:pPr>
              <a:r>
                <a:rPr lang="en-US" sz="2800"/>
                <a:t>Pr(A | B) = </a:t>
              </a:r>
            </a:p>
            <a:p>
              <a:pPr algn="ctr">
                <a:lnSpc>
                  <a:spcPct val="70000"/>
                </a:lnSpc>
                <a:buFontTx/>
                <a:buNone/>
              </a:pPr>
              <a:r>
                <a:rPr lang="en-US" sz="2800"/>
                <a:t>                           Pr(B)</a:t>
              </a:r>
            </a:p>
          </p:txBody>
        </p:sp>
        <p:sp>
          <p:nvSpPr>
            <p:cNvPr id="60423" name="Line 6"/>
            <p:cNvSpPr>
              <a:spLocks noChangeShapeType="1"/>
            </p:cNvSpPr>
            <p:nvPr/>
          </p:nvSpPr>
          <p:spPr bwMode="auto">
            <a:xfrm>
              <a:off x="2928" y="3085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539" y="1776664"/>
            <a:ext cx="8229600" cy="5105400"/>
          </a:xfrm>
        </p:spPr>
        <p:txBody>
          <a:bodyPr/>
          <a:lstStyle/>
          <a:p>
            <a:r>
              <a:rPr lang="en-US" dirty="0" smtClean="0"/>
              <a:t>Suppose mutually exclusive events E</a:t>
            </a:r>
            <a:r>
              <a:rPr lang="en-US" baseline="-25000" dirty="0" smtClean="0"/>
              <a:t>1</a:t>
            </a:r>
            <a:r>
              <a:rPr lang="en-US" dirty="0" smtClean="0"/>
              <a:t>, … ,E</a:t>
            </a:r>
            <a:r>
              <a:rPr lang="en-US" baseline="-25000" dirty="0" smtClean="0"/>
              <a:t>n</a:t>
            </a:r>
            <a:r>
              <a:rPr lang="en-US" dirty="0" smtClean="0"/>
              <a:t> together cover the entire set of possibilities</a:t>
            </a:r>
          </a:p>
          <a:p>
            <a:r>
              <a:rPr lang="en-US" dirty="0" smtClean="0"/>
              <a:t>Then the probability of </a:t>
            </a:r>
            <a:r>
              <a:rPr lang="en-US" u="sng" dirty="0" smtClean="0"/>
              <a:t>any</a:t>
            </a:r>
            <a:r>
              <a:rPr lang="en-US" dirty="0" smtClean="0"/>
              <a:t> event A occurring is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folHlink"/>
                </a:solidFill>
              </a:rPr>
              <a:t>Pr(A) = </a:t>
            </a:r>
            <a:r>
              <a:rPr lang="en-US" sz="3600" dirty="0" smtClean="0">
                <a:solidFill>
                  <a:schemeClr val="folHlink"/>
                </a:solidFill>
                <a:sym typeface="Symbol" pitchFamily="18" charset="2"/>
              </a:rPr>
              <a:t></a:t>
            </a:r>
            <a:r>
              <a:rPr lang="en-US" baseline="-25000" dirty="0" smtClean="0">
                <a:solidFill>
                  <a:schemeClr val="folHlink"/>
                </a:solidFill>
                <a:sym typeface="Symbol" pitchFamily="18" charset="2"/>
              </a:rPr>
              <a:t>1in</a:t>
            </a:r>
            <a:r>
              <a:rPr lang="en-US" dirty="0" smtClean="0">
                <a:solidFill>
                  <a:schemeClr val="folHlink"/>
                </a:solidFill>
                <a:sym typeface="Symbol" pitchFamily="18" charset="2"/>
              </a:rPr>
              <a:t> Pr(A | </a:t>
            </a:r>
            <a:r>
              <a:rPr lang="en-US" dirty="0" err="1" smtClean="0">
                <a:solidFill>
                  <a:schemeClr val="folHlink"/>
                </a:solidFill>
                <a:sym typeface="Symbol" pitchFamily="18" charset="2"/>
              </a:rPr>
              <a:t>E</a:t>
            </a:r>
            <a:r>
              <a:rPr lang="en-US" baseline="-25000" dirty="0" err="1" smtClean="0">
                <a:solidFill>
                  <a:schemeClr val="folHlink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chemeClr val="folHlink"/>
                </a:solidFill>
                <a:sym typeface="Symbol" pitchFamily="18" charset="2"/>
              </a:rPr>
              <a:t>)  Pr(</a:t>
            </a:r>
            <a:r>
              <a:rPr lang="en-US" dirty="0" err="1" smtClean="0">
                <a:solidFill>
                  <a:schemeClr val="folHlink"/>
                </a:solidFill>
                <a:sym typeface="Symbol" pitchFamily="18" charset="2"/>
              </a:rPr>
              <a:t>E</a:t>
            </a:r>
            <a:r>
              <a:rPr lang="en-US" baseline="-25000" dirty="0" err="1" smtClean="0">
                <a:solidFill>
                  <a:schemeClr val="folHlink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chemeClr val="folHlink"/>
                </a:solidFill>
                <a:sym typeface="Symbol" pitchFamily="18" charset="2"/>
              </a:rPr>
              <a:t>)</a:t>
            </a:r>
          </a:p>
          <a:p>
            <a:pPr lvl="2">
              <a:lnSpc>
                <a:spcPct val="130000"/>
              </a:lnSpc>
            </a:pPr>
            <a:r>
              <a:rPr lang="en-US" dirty="0" smtClean="0"/>
              <a:t>Intuition: since E</a:t>
            </a:r>
            <a:r>
              <a:rPr lang="en-US" baseline="-25000" dirty="0" smtClean="0"/>
              <a:t>1</a:t>
            </a:r>
            <a:r>
              <a:rPr lang="en-US" dirty="0" smtClean="0"/>
              <a:t>, … ,E</a:t>
            </a:r>
            <a:r>
              <a:rPr lang="en-US" baseline="-25000" dirty="0" smtClean="0"/>
              <a:t>n</a:t>
            </a:r>
            <a:r>
              <a:rPr lang="en-US" dirty="0" smtClean="0"/>
              <a:t> cover the entire</a:t>
            </a:r>
          </a:p>
          <a:p>
            <a:pPr lvl="2">
              <a:buFontTx/>
              <a:buNone/>
            </a:pPr>
            <a:r>
              <a:rPr lang="en-US" dirty="0" smtClean="0"/>
              <a:t>   probability space, whenever A occurs, </a:t>
            </a:r>
          </a:p>
          <a:p>
            <a:pPr lvl="2">
              <a:buFontTx/>
              <a:buNone/>
            </a:pPr>
            <a:r>
              <a:rPr lang="en-US" dirty="0" smtClean="0"/>
              <a:t>   some event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must have occurred</a:t>
            </a:r>
          </a:p>
          <a:p>
            <a:pPr lvl="2">
              <a:lnSpc>
                <a:spcPct val="4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60000"/>
              </a:lnSpc>
            </a:pPr>
            <a:r>
              <a:rPr lang="en-US" dirty="0" smtClean="0"/>
              <a:t>Can rewrite this formula as 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Bayes’ Theorem</a:t>
            </a:r>
          </a:p>
        </p:txBody>
      </p:sp>
      <p:sp>
        <p:nvSpPr>
          <p:cNvPr id="61445" name="Text Box 4"/>
          <p:cNvSpPr txBox="1">
            <a:spLocks noChangeArrowheads="1"/>
          </p:cNvSpPr>
          <p:nvPr/>
        </p:nvSpPr>
        <p:spPr bwMode="auto">
          <a:xfrm>
            <a:off x="1447800" y="5519738"/>
            <a:ext cx="6624638" cy="1033462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kumimoji="1" lang="en-US" sz="2800">
                <a:solidFill>
                  <a:schemeClr val="folHlink"/>
                </a:solidFill>
                <a:sym typeface="Symbol" pitchFamily="18" charset="2"/>
              </a:rPr>
              <a:t>                   Pr(A | E</a:t>
            </a:r>
            <a:r>
              <a:rPr kumimoji="1" lang="en-US" sz="2800" baseline="-25000">
                <a:solidFill>
                  <a:schemeClr val="folHlink"/>
                </a:solidFill>
                <a:sym typeface="Symbol" pitchFamily="18" charset="2"/>
              </a:rPr>
              <a:t>i</a:t>
            </a:r>
            <a:r>
              <a:rPr kumimoji="1" lang="en-US" sz="2800">
                <a:solidFill>
                  <a:schemeClr val="folHlink"/>
                </a:solidFill>
                <a:sym typeface="Symbol" pitchFamily="18" charset="2"/>
              </a:rPr>
              <a:t>)  Pr(E</a:t>
            </a:r>
            <a:r>
              <a:rPr kumimoji="1" lang="en-US" sz="2800" baseline="-25000">
                <a:solidFill>
                  <a:schemeClr val="folHlink"/>
                </a:solidFill>
                <a:sym typeface="Symbol" pitchFamily="18" charset="2"/>
              </a:rPr>
              <a:t>i</a:t>
            </a:r>
            <a:r>
              <a:rPr kumimoji="1" lang="en-US" sz="2800">
                <a:solidFill>
                  <a:schemeClr val="folHlink"/>
                </a:solidFill>
                <a:sym typeface="Symbol" pitchFamily="18" charset="2"/>
              </a:rPr>
              <a:t>)</a:t>
            </a:r>
            <a:endParaRPr lang="en-US" sz="2800">
              <a:solidFill>
                <a:schemeClr val="folHlink"/>
              </a:solidFill>
            </a:endParaRPr>
          </a:p>
          <a:p>
            <a:pPr>
              <a:lnSpc>
                <a:spcPct val="50000"/>
              </a:lnSpc>
              <a:buFont typeface="Monotype Sorts" pitchFamily="2" charset="2"/>
              <a:buNone/>
            </a:pPr>
            <a:r>
              <a:rPr lang="en-US" sz="2800">
                <a:solidFill>
                  <a:schemeClr val="folHlink"/>
                </a:solidFill>
              </a:rPr>
              <a:t>Pr(E</a:t>
            </a:r>
            <a:r>
              <a:rPr lang="en-US" sz="2800" baseline="-25000">
                <a:solidFill>
                  <a:schemeClr val="folHlink"/>
                </a:solidFill>
              </a:rPr>
              <a:t>i</a:t>
            </a:r>
            <a:r>
              <a:rPr lang="en-US" sz="2800">
                <a:solidFill>
                  <a:schemeClr val="folHlink"/>
                </a:solidFill>
              </a:rPr>
              <a:t> | A) = 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en-US" sz="2800">
                <a:solidFill>
                  <a:schemeClr val="folHlink"/>
                </a:solidFill>
              </a:rPr>
              <a:t>                           Pr(A)</a:t>
            </a:r>
          </a:p>
        </p:txBody>
      </p:sp>
      <p:sp>
        <p:nvSpPr>
          <p:cNvPr id="61446" name="Line 5"/>
          <p:cNvSpPr>
            <a:spLocks noChangeShapeType="1"/>
          </p:cNvSpPr>
          <p:nvPr/>
        </p:nvSpPr>
        <p:spPr bwMode="auto">
          <a:xfrm>
            <a:off x="3475038" y="6048375"/>
            <a:ext cx="2971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pic>
        <p:nvPicPr>
          <p:cNvPr id="61447" name="Picture 6" descr="ba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7200" y="3267075"/>
            <a:ext cx="18796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211138"/>
            <a:ext cx="1295400" cy="13890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6884" y="1491925"/>
            <a:ext cx="8458200" cy="5105400"/>
          </a:xfrm>
        </p:spPr>
        <p:txBody>
          <a:bodyPr/>
          <a:lstStyle/>
          <a:p>
            <a:r>
              <a:rPr lang="en-US" dirty="0" smtClean="0"/>
              <a:t>1% of traffic is SYN floods; IDS accuracy is 90%</a:t>
            </a:r>
          </a:p>
          <a:p>
            <a:pPr lvl="1"/>
            <a:r>
              <a:rPr lang="en-US" dirty="0" smtClean="0"/>
              <a:t>IDS classifies a SYN flood as attack with prob. 90%, classifies a valid connection as attack with prob. 10% </a:t>
            </a:r>
          </a:p>
          <a:p>
            <a:r>
              <a:rPr lang="en-US" dirty="0" smtClean="0"/>
              <a:t>What is the probability that a connection flagged by IDS as a SYN flood is actually valid?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Base-Rate Fallacy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9163" y="3930653"/>
            <a:ext cx="6624637" cy="671513"/>
            <a:chOff x="579" y="2304"/>
            <a:chExt cx="4173" cy="423"/>
          </a:xfrm>
        </p:grpSpPr>
        <p:sp>
          <p:nvSpPr>
            <p:cNvPr id="62477" name="Text Box 5"/>
            <p:cNvSpPr txBox="1">
              <a:spLocks noChangeArrowheads="1"/>
            </p:cNvSpPr>
            <p:nvPr/>
          </p:nvSpPr>
          <p:spPr bwMode="auto">
            <a:xfrm>
              <a:off x="579" y="2304"/>
              <a:ext cx="4173" cy="423"/>
            </a:xfrm>
            <a:prstGeom prst="rect">
              <a:avLst/>
            </a:prstGeom>
            <a:noFill/>
            <a:ln w="28575" algn="ctr">
              <a:noFill/>
              <a:prstDash val="dash"/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buFont typeface="Monotype Sorts" pitchFamily="2" charset="2"/>
                <a:buNone/>
              </a:pPr>
              <a:r>
                <a:rPr kumimoji="1" lang="en-US" sz="2000" dirty="0">
                  <a:sym typeface="Symbol" pitchFamily="18" charset="2"/>
                </a:rPr>
                <a:t>                            Pr(alarm | valid)  Pr(valid)</a:t>
              </a:r>
              <a:endParaRPr lang="en-US" sz="2000" dirty="0"/>
            </a:p>
            <a:p>
              <a:pPr>
                <a:lnSpc>
                  <a:spcPct val="50000"/>
                </a:lnSpc>
                <a:buFont typeface="Monotype Sorts" pitchFamily="2" charset="2"/>
                <a:buNone/>
              </a:pPr>
              <a:r>
                <a:rPr lang="en-US" sz="2000" dirty="0"/>
                <a:t>Pr(valid | alarm) = </a:t>
              </a:r>
            </a:p>
            <a:p>
              <a:pPr>
                <a:lnSpc>
                  <a:spcPct val="50000"/>
                </a:lnSpc>
                <a:buFontTx/>
                <a:buNone/>
              </a:pPr>
              <a:r>
                <a:rPr lang="en-US" sz="2000" dirty="0"/>
                <a:t>                                           Pr(alarm)</a:t>
              </a:r>
            </a:p>
          </p:txBody>
        </p:sp>
        <p:sp>
          <p:nvSpPr>
            <p:cNvPr id="62478" name="Line 6"/>
            <p:cNvSpPr>
              <a:spLocks noChangeShapeType="1"/>
            </p:cNvSpPr>
            <p:nvPr/>
          </p:nvSpPr>
          <p:spPr bwMode="auto">
            <a:xfrm>
              <a:off x="2016" y="2533"/>
              <a:ext cx="19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05327" y="4768853"/>
            <a:ext cx="8486274" cy="715963"/>
            <a:chOff x="531" y="2832"/>
            <a:chExt cx="5133" cy="451"/>
          </a:xfrm>
        </p:grpSpPr>
        <p:sp>
          <p:nvSpPr>
            <p:cNvPr id="62475" name="Text Box 8"/>
            <p:cNvSpPr txBox="1">
              <a:spLocks noChangeArrowheads="1"/>
            </p:cNvSpPr>
            <p:nvPr/>
          </p:nvSpPr>
          <p:spPr bwMode="auto">
            <a:xfrm>
              <a:off x="531" y="2832"/>
              <a:ext cx="5133" cy="451"/>
            </a:xfrm>
            <a:prstGeom prst="rect">
              <a:avLst/>
            </a:prstGeom>
            <a:noFill/>
            <a:ln w="28575" algn="ctr">
              <a:noFill/>
              <a:prstDash val="dash"/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buFont typeface="Monotype Sorts" pitchFamily="2" charset="2"/>
                <a:buNone/>
              </a:pPr>
              <a:r>
                <a:rPr kumimoji="1" lang="en-US" sz="2000" dirty="0">
                  <a:solidFill>
                    <a:schemeClr val="folHlink"/>
                  </a:solidFill>
                  <a:sym typeface="Symbol" pitchFamily="18" charset="2"/>
                </a:rPr>
                <a:t>                            </a:t>
              </a:r>
              <a:r>
                <a:rPr kumimoji="1" lang="en-US" sz="2000" dirty="0">
                  <a:sym typeface="Symbol" pitchFamily="18" charset="2"/>
                </a:rPr>
                <a:t>Pr(alarm | valid)  Pr(valid)</a:t>
              </a:r>
              <a:endParaRPr lang="en-US" sz="2000" dirty="0"/>
            </a:p>
            <a:p>
              <a:pPr>
                <a:lnSpc>
                  <a:spcPct val="50000"/>
                </a:lnSpc>
                <a:buFont typeface="Monotype Sorts" pitchFamily="2" charset="2"/>
                <a:buNone/>
              </a:pPr>
              <a:r>
                <a:rPr lang="en-US" sz="2000" dirty="0"/>
                <a:t>= </a:t>
              </a:r>
            </a:p>
            <a:p>
              <a:pPr>
                <a:lnSpc>
                  <a:spcPct val="70000"/>
                </a:lnSpc>
                <a:buFontTx/>
                <a:buNone/>
              </a:pPr>
              <a:r>
                <a:rPr lang="en-US" sz="2000" dirty="0"/>
                <a:t>    Pr(alarm | valid) </a:t>
              </a:r>
              <a:r>
                <a:rPr kumimoji="1" lang="en-US" sz="2000" dirty="0">
                  <a:sym typeface="Symbol" pitchFamily="18" charset="2"/>
                </a:rPr>
                <a:t> Pr(valid) + </a:t>
              </a:r>
              <a:r>
                <a:rPr lang="en-US" sz="2000" dirty="0"/>
                <a:t>Pr(alarm | SYN flood) </a:t>
              </a:r>
              <a:r>
                <a:rPr kumimoji="1" lang="en-US" sz="2000" dirty="0">
                  <a:sym typeface="Symbol" pitchFamily="18" charset="2"/>
                </a:rPr>
                <a:t> Pr(SYN flood) </a:t>
              </a:r>
            </a:p>
          </p:txBody>
        </p:sp>
        <p:sp>
          <p:nvSpPr>
            <p:cNvPr id="62476" name="Line 9"/>
            <p:cNvSpPr>
              <a:spLocks noChangeShapeType="1"/>
            </p:cNvSpPr>
            <p:nvPr/>
          </p:nvSpPr>
          <p:spPr bwMode="auto">
            <a:xfrm>
              <a:off x="768" y="3046"/>
              <a:ext cx="48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42163" y="5699129"/>
            <a:ext cx="3729037" cy="715963"/>
            <a:chOff x="531" y="3418"/>
            <a:chExt cx="2349" cy="451"/>
          </a:xfrm>
        </p:grpSpPr>
        <p:sp>
          <p:nvSpPr>
            <p:cNvPr id="62473" name="Text Box 11"/>
            <p:cNvSpPr txBox="1">
              <a:spLocks noChangeArrowheads="1"/>
            </p:cNvSpPr>
            <p:nvPr/>
          </p:nvSpPr>
          <p:spPr bwMode="auto">
            <a:xfrm>
              <a:off x="531" y="3418"/>
              <a:ext cx="2349" cy="451"/>
            </a:xfrm>
            <a:prstGeom prst="rect">
              <a:avLst/>
            </a:prstGeom>
            <a:noFill/>
            <a:ln w="28575" algn="ctr">
              <a:noFill/>
              <a:prstDash val="dash"/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buFont typeface="Monotype Sorts" pitchFamily="2" charset="2"/>
                <a:buNone/>
              </a:pPr>
              <a:r>
                <a:rPr kumimoji="1" lang="en-US" sz="2000" dirty="0">
                  <a:solidFill>
                    <a:schemeClr val="folHlink"/>
                  </a:solidFill>
                  <a:sym typeface="Symbol" pitchFamily="18" charset="2"/>
                </a:rPr>
                <a:t>              </a:t>
              </a:r>
              <a:r>
                <a:rPr kumimoji="1" lang="en-US" sz="2000" dirty="0">
                  <a:sym typeface="Symbol" pitchFamily="18" charset="2"/>
                </a:rPr>
                <a:t>0.10  0.99</a:t>
              </a:r>
              <a:endParaRPr lang="en-US" sz="2000" dirty="0"/>
            </a:p>
            <a:p>
              <a:pPr>
                <a:lnSpc>
                  <a:spcPct val="50000"/>
                </a:lnSpc>
                <a:buFont typeface="Monotype Sorts" pitchFamily="2" charset="2"/>
                <a:buNone/>
              </a:pPr>
              <a:r>
                <a:rPr lang="en-US" sz="2000" dirty="0"/>
                <a:t>= </a:t>
              </a:r>
            </a:p>
            <a:p>
              <a:pPr>
                <a:lnSpc>
                  <a:spcPct val="70000"/>
                </a:lnSpc>
                <a:buFontTx/>
                <a:buNone/>
              </a:pPr>
              <a:r>
                <a:rPr lang="en-US" sz="2000" dirty="0"/>
                <a:t>    0.10 </a:t>
              </a:r>
              <a:r>
                <a:rPr kumimoji="1" lang="en-US" sz="2000" dirty="0">
                  <a:sym typeface="Symbol" pitchFamily="18" charset="2"/>
                </a:rPr>
                <a:t> 0.99 + </a:t>
              </a:r>
              <a:r>
                <a:rPr lang="en-US" sz="2000" dirty="0"/>
                <a:t>0.90 </a:t>
              </a:r>
              <a:r>
                <a:rPr kumimoji="1" lang="en-US" sz="2000" dirty="0">
                  <a:sym typeface="Symbol" pitchFamily="18" charset="2"/>
                </a:rPr>
                <a:t> 0.01 </a:t>
              </a:r>
            </a:p>
          </p:txBody>
        </p:sp>
        <p:sp>
          <p:nvSpPr>
            <p:cNvPr id="62474" name="Line 12"/>
            <p:cNvSpPr>
              <a:spLocks noChangeShapeType="1"/>
            </p:cNvSpPr>
            <p:nvPr/>
          </p:nvSpPr>
          <p:spPr bwMode="auto">
            <a:xfrm>
              <a:off x="768" y="3633"/>
              <a:ext cx="19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23053" name="Text Box 13"/>
          <p:cNvSpPr txBox="1">
            <a:spLocks noChangeArrowheads="1"/>
          </p:cNvSpPr>
          <p:nvPr/>
        </p:nvSpPr>
        <p:spPr bwMode="auto">
          <a:xfrm>
            <a:off x="4576763" y="5827626"/>
            <a:ext cx="3729037" cy="587597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kumimoji="1" lang="en-US" sz="2000" dirty="0">
                <a:solidFill>
                  <a:srgbClr val="C00000"/>
                </a:solidFill>
                <a:sym typeface="Symbol" pitchFamily="18" charset="2"/>
              </a:rPr>
              <a:t>= 92% chance raised alarm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kumimoji="1" lang="en-US" sz="2000" dirty="0">
                <a:solidFill>
                  <a:srgbClr val="C00000"/>
                </a:solidFill>
                <a:sym typeface="Symbol" pitchFamily="18" charset="2"/>
              </a:rPr>
              <a:t>           is false!!!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305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99" y="0"/>
            <a:ext cx="8610601" cy="1479888"/>
          </a:xfrm>
        </p:spPr>
        <p:txBody>
          <a:bodyPr/>
          <a:lstStyle/>
          <a:p>
            <a:r>
              <a:rPr lang="en-US" dirty="0" smtClean="0"/>
              <a:t>Unified threat management (UTM) system</a:t>
            </a:r>
            <a:endParaRPr lang="en-US" sz="4800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8167"/>
            <a:ext cx="8999622" cy="5017169"/>
          </a:xfrm>
        </p:spPr>
        <p:txBody>
          <a:bodyPr/>
          <a:lstStyle/>
          <a:p>
            <a:r>
              <a:rPr lang="en-US" dirty="0" smtClean="0"/>
              <a:t>Definition (by IDC)</a:t>
            </a:r>
          </a:p>
          <a:p>
            <a:pPr lvl="1"/>
            <a:r>
              <a:rPr lang="en-US" dirty="0" smtClean="0"/>
              <a:t>Products that include multiple security features integrated into one </a:t>
            </a:r>
            <a:r>
              <a:rPr lang="en-US" dirty="0" smtClean="0"/>
              <a:t>box</a:t>
            </a:r>
            <a:endParaRPr lang="en-US" dirty="0" smtClean="0"/>
          </a:p>
          <a:p>
            <a:pPr lvl="1"/>
            <a:r>
              <a:rPr lang="en-US" dirty="0" smtClean="0"/>
              <a:t>Be able to perform network firewalling, network intrusion detection and prevention and gateway anti-virus</a:t>
            </a:r>
          </a:p>
          <a:p>
            <a:pPr lvl="1"/>
            <a:r>
              <a:rPr lang="en-US" dirty="0" smtClean="0"/>
              <a:t>All of the capabilities need not be used concurrently, but the functions must exist inherently</a:t>
            </a:r>
          </a:p>
          <a:p>
            <a:r>
              <a:rPr lang="en-US" dirty="0" smtClean="0"/>
              <a:t>Performance is big issue</a:t>
            </a:r>
          </a:p>
          <a:p>
            <a:pPr lvl="1"/>
            <a:r>
              <a:rPr lang="en-US" dirty="0" smtClean="0"/>
              <a:t>How to keep up with throughput and reduce latency?</a:t>
            </a:r>
          </a:p>
          <a:p>
            <a:pPr lvl="1"/>
            <a:r>
              <a:rPr lang="en-US" dirty="0" smtClean="0"/>
              <a:t>Typical throughput loss of current commercial products (50%, 2006)</a:t>
            </a:r>
          </a:p>
        </p:txBody>
      </p:sp>
      <p:sp>
        <p:nvSpPr>
          <p:cNvPr id="5122" name="AutoShape 2" descr="Image result for snort"/>
          <p:cNvSpPr>
            <a:spLocks noChangeAspect="1" noChangeArrowheads="1"/>
          </p:cNvSpPr>
          <p:nvPr/>
        </p:nvSpPr>
        <p:spPr bwMode="auto">
          <a:xfrm>
            <a:off x="155575" y="-342900"/>
            <a:ext cx="1323975" cy="714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99" y="0"/>
            <a:ext cx="8610601" cy="1479888"/>
          </a:xfrm>
        </p:spPr>
        <p:txBody>
          <a:bodyPr/>
          <a:lstStyle/>
          <a:p>
            <a:r>
              <a:rPr lang="en-US" dirty="0" smtClean="0"/>
              <a:t>UTM architecture</a:t>
            </a:r>
            <a:endParaRPr lang="en-US" sz="4800" dirty="0" smtClean="0"/>
          </a:p>
        </p:txBody>
      </p:sp>
      <p:sp>
        <p:nvSpPr>
          <p:cNvPr id="5122" name="AutoShape 2" descr="Image result for snort"/>
          <p:cNvSpPr>
            <a:spLocks noChangeAspect="1" noChangeArrowheads="1"/>
          </p:cNvSpPr>
          <p:nvPr/>
        </p:nvSpPr>
        <p:spPr bwMode="auto">
          <a:xfrm>
            <a:off x="155575" y="-342900"/>
            <a:ext cx="1323975" cy="714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7105" y="998620"/>
            <a:ext cx="4523875" cy="5859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2"/>
          <p:cNvSpPr>
            <a:spLocks noGrp="1" noChangeArrowheads="1"/>
          </p:cNvSpPr>
          <p:nvPr>
            <p:ph type="title"/>
          </p:nvPr>
        </p:nvSpPr>
        <p:spPr>
          <a:xfrm>
            <a:off x="168442" y="228600"/>
            <a:ext cx="8566484" cy="1143000"/>
          </a:xfrm>
        </p:spPr>
        <p:txBody>
          <a:bodyPr/>
          <a:lstStyle/>
          <a:p>
            <a:r>
              <a:rPr lang="en-US" sz="4000" dirty="0" smtClean="0"/>
              <a:t>Network Function Virtualization (NFV)</a:t>
            </a:r>
          </a:p>
        </p:txBody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074" y="1400174"/>
            <a:ext cx="8272964" cy="5060783"/>
          </a:xfrm>
        </p:spPr>
        <p:txBody>
          <a:bodyPr/>
          <a:lstStyle/>
          <a:p>
            <a:r>
              <a:rPr lang="en-US" sz="3200" dirty="0" smtClean="0"/>
              <a:t>initiative to </a:t>
            </a:r>
            <a:r>
              <a:rPr lang="en-US" sz="3200" dirty="0" err="1" smtClean="0"/>
              <a:t>virtualize</a:t>
            </a:r>
            <a:r>
              <a:rPr lang="en-US" sz="3200" dirty="0" smtClean="0"/>
              <a:t> the </a:t>
            </a:r>
            <a:r>
              <a:rPr lang="en-US" sz="3200" b="1" dirty="0" smtClean="0"/>
              <a:t>network</a:t>
            </a:r>
            <a:r>
              <a:rPr lang="en-US" sz="3200" dirty="0" smtClean="0"/>
              <a:t> services that are now being carried out by proprietary, dedicated hardware </a:t>
            </a:r>
          </a:p>
          <a:p>
            <a:pPr lvl="1"/>
            <a:r>
              <a:rPr lang="en-US" sz="2800" dirty="0" smtClean="0"/>
              <a:t>software implementations of network functions for</a:t>
            </a:r>
          </a:p>
          <a:p>
            <a:pPr lvl="2"/>
            <a:r>
              <a:rPr lang="en-US" sz="2800" dirty="0" smtClean="0">
                <a:latin typeface="Gill Sans MT" pitchFamily="34" charset="0"/>
              </a:rPr>
              <a:t>firewall</a:t>
            </a:r>
          </a:p>
          <a:p>
            <a:pPr lvl="2"/>
            <a:r>
              <a:rPr lang="en-US" sz="2800" dirty="0" smtClean="0">
                <a:latin typeface="Gill Sans MT" pitchFamily="34" charset="0"/>
              </a:rPr>
              <a:t>Intrusion detection system</a:t>
            </a:r>
          </a:p>
          <a:p>
            <a:pPr lvl="2"/>
            <a:r>
              <a:rPr lang="en-US" sz="2400" dirty="0" smtClean="0"/>
              <a:t>…</a:t>
            </a:r>
          </a:p>
          <a:p>
            <a:pPr lvl="1"/>
            <a:r>
              <a:rPr lang="en-US" sz="2800" dirty="0" smtClean="0"/>
              <a:t>Many implementations of NFV rely on Software Defined Networking (SDN)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99" y="0"/>
            <a:ext cx="8610601" cy="1479888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sz="4800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788" y="1359567"/>
            <a:ext cx="8578517" cy="5293895"/>
          </a:xfrm>
        </p:spPr>
        <p:txBody>
          <a:bodyPr/>
          <a:lstStyle/>
          <a:p>
            <a:r>
              <a:rPr lang="en-US" sz="3200" dirty="0" smtClean="0"/>
              <a:t>Firewall</a:t>
            </a:r>
          </a:p>
          <a:p>
            <a:pPr lvl="1"/>
            <a:r>
              <a:rPr lang="en-US" sz="2800" dirty="0" smtClean="0"/>
              <a:t>Type of firewalls </a:t>
            </a:r>
          </a:p>
          <a:p>
            <a:pPr lvl="1"/>
            <a:r>
              <a:rPr lang="en-US" sz="2800" dirty="0" smtClean="0"/>
              <a:t>pros and cons of each type</a:t>
            </a:r>
            <a:endParaRPr lang="en-US" dirty="0" smtClean="0"/>
          </a:p>
          <a:p>
            <a:r>
              <a:rPr lang="en-US" sz="3200" dirty="0" smtClean="0"/>
              <a:t>What is security intrusion?</a:t>
            </a:r>
          </a:p>
          <a:p>
            <a:r>
              <a:rPr lang="en-US" sz="3200" dirty="0" smtClean="0"/>
              <a:t>Intrusion detection</a:t>
            </a:r>
          </a:p>
          <a:p>
            <a:pPr lvl="1"/>
            <a:r>
              <a:rPr lang="en-US" sz="2800" dirty="0" smtClean="0"/>
              <a:t>Basic assumption and techniques</a:t>
            </a:r>
          </a:p>
          <a:p>
            <a:pPr lvl="1"/>
            <a:r>
              <a:rPr lang="en-US" sz="2800" dirty="0" smtClean="0"/>
              <a:t>Host-based and network-based IDS</a:t>
            </a:r>
          </a:p>
          <a:p>
            <a:r>
              <a:rPr lang="en-US" sz="3200" dirty="0" smtClean="0"/>
              <a:t>Challenges </a:t>
            </a:r>
            <a:r>
              <a:rPr lang="en-US" sz="3200" smtClean="0"/>
              <a:t>of intrusion </a:t>
            </a:r>
            <a:r>
              <a:rPr lang="en-US" sz="3200" dirty="0" smtClean="0"/>
              <a:t>detection</a:t>
            </a:r>
          </a:p>
          <a:p>
            <a:r>
              <a:rPr lang="en-US" sz="3200" dirty="0" smtClean="0"/>
              <a:t>Unified threat management system</a:t>
            </a:r>
            <a:endParaRPr lang="en-US" dirty="0" smtClean="0"/>
          </a:p>
        </p:txBody>
      </p:sp>
      <p:sp>
        <p:nvSpPr>
          <p:cNvPr id="5122" name="AutoShape 2" descr="Image result for snort"/>
          <p:cNvSpPr>
            <a:spLocks noChangeAspect="1" noChangeArrowheads="1"/>
          </p:cNvSpPr>
          <p:nvPr/>
        </p:nvSpPr>
        <p:spPr bwMode="auto">
          <a:xfrm>
            <a:off x="155575" y="-342900"/>
            <a:ext cx="1323975" cy="714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99" y="0"/>
            <a:ext cx="8610601" cy="1479888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sz="4800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788" y="1359567"/>
            <a:ext cx="8578517" cy="5293895"/>
          </a:xfrm>
        </p:spPr>
        <p:txBody>
          <a:bodyPr/>
          <a:lstStyle/>
          <a:p>
            <a:r>
              <a:rPr lang="en-US" sz="3200" dirty="0" smtClean="0"/>
              <a:t>Chapter 8.9 “Operational Security: Firewall and Intrusion Detection Systems” in Kurose &amp; Ross’s book </a:t>
            </a:r>
          </a:p>
          <a:p>
            <a:r>
              <a:rPr lang="en-US" sz="3200" dirty="0" smtClean="0"/>
              <a:t>“Insertion, Evasion and Denial of Service: Eluding Network Intrusion Detection” by </a:t>
            </a:r>
            <a:r>
              <a:rPr lang="en-US" sz="3200" dirty="0" err="1" smtClean="0"/>
              <a:t>Ptacek</a:t>
            </a:r>
            <a:r>
              <a:rPr lang="en-US" sz="3200" dirty="0" smtClean="0"/>
              <a:t> and Newman </a:t>
            </a:r>
          </a:p>
        </p:txBody>
      </p:sp>
      <p:sp>
        <p:nvSpPr>
          <p:cNvPr id="5122" name="AutoShape 2" descr="Image result for snort"/>
          <p:cNvSpPr>
            <a:spLocks noChangeAspect="1" noChangeArrowheads="1"/>
          </p:cNvSpPr>
          <p:nvPr/>
        </p:nvSpPr>
        <p:spPr bwMode="auto">
          <a:xfrm>
            <a:off x="155575" y="-342900"/>
            <a:ext cx="1323975" cy="714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99" y="0"/>
            <a:ext cx="8610601" cy="1479888"/>
          </a:xfrm>
        </p:spPr>
        <p:txBody>
          <a:bodyPr/>
          <a:lstStyle/>
          <a:p>
            <a:r>
              <a:rPr lang="en-US" dirty="0" smtClean="0"/>
              <a:t>Firewall access policy</a:t>
            </a:r>
            <a:endParaRPr lang="en-US" sz="4800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788" y="1543929"/>
            <a:ext cx="8578517" cy="4856871"/>
          </a:xfrm>
        </p:spPr>
        <p:txBody>
          <a:bodyPr/>
          <a:lstStyle/>
          <a:p>
            <a:r>
              <a:rPr lang="en-US" dirty="0" smtClean="0"/>
              <a:t>lists the types of traffic authorized to pass through the firewall</a:t>
            </a:r>
          </a:p>
          <a:p>
            <a:r>
              <a:rPr lang="en-US" dirty="0" smtClean="0"/>
              <a:t>Includes address ranges, protocols, applications and content types </a:t>
            </a:r>
          </a:p>
          <a:p>
            <a:r>
              <a:rPr lang="en-US" dirty="0" smtClean="0"/>
              <a:t>Should be developed from the organization’s information security risk assessment and policy</a:t>
            </a:r>
          </a:p>
          <a:p>
            <a:r>
              <a:rPr lang="en-US" dirty="0" smtClean="0"/>
              <a:t>Based on a broad specification of which traffic types the organization needs to support</a:t>
            </a:r>
          </a:p>
          <a:p>
            <a:pPr lvl="1"/>
            <a:r>
              <a:rPr lang="en-US" dirty="0" smtClean="0"/>
              <a:t>Then refined to detail the filter elements which can then be implemented within an appropriate firewall topology</a:t>
            </a:r>
            <a:endParaRPr lang="en-US" dirty="0"/>
          </a:p>
        </p:txBody>
      </p:sp>
      <p:sp>
        <p:nvSpPr>
          <p:cNvPr id="5122" name="AutoShape 2" descr="Image result for snort"/>
          <p:cNvSpPr>
            <a:spLocks noChangeAspect="1" noChangeArrowheads="1"/>
          </p:cNvSpPr>
          <p:nvPr/>
        </p:nvSpPr>
        <p:spPr bwMode="auto">
          <a:xfrm>
            <a:off x="155575" y="-342900"/>
            <a:ext cx="1323975" cy="714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99" y="0"/>
            <a:ext cx="8610601" cy="1479888"/>
          </a:xfrm>
        </p:spPr>
        <p:txBody>
          <a:bodyPr/>
          <a:lstStyle/>
          <a:p>
            <a:r>
              <a:rPr lang="en-US" dirty="0" smtClean="0"/>
              <a:t>Types of firewalls</a:t>
            </a:r>
            <a:endParaRPr lang="en-US" sz="4800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788" y="1543929"/>
            <a:ext cx="8578517" cy="4856871"/>
          </a:xfrm>
        </p:spPr>
        <p:txBody>
          <a:bodyPr/>
          <a:lstStyle/>
          <a:p>
            <a:r>
              <a:rPr lang="en-US" sz="3200" dirty="0" smtClean="0"/>
              <a:t>Stateless packet filtering firewall</a:t>
            </a:r>
          </a:p>
          <a:p>
            <a:r>
              <a:rPr lang="en-US" sz="3200" dirty="0" err="1" smtClean="0"/>
              <a:t>Stateful</a:t>
            </a:r>
            <a:r>
              <a:rPr lang="en-US" sz="3200" dirty="0" smtClean="0"/>
              <a:t> inspection firewall</a:t>
            </a:r>
          </a:p>
          <a:p>
            <a:r>
              <a:rPr lang="en-US" sz="3200" dirty="0" smtClean="0"/>
              <a:t>Application-level firewall</a:t>
            </a: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5122" name="AutoShape 2" descr="Image result for snort"/>
          <p:cNvSpPr>
            <a:spLocks noChangeAspect="1" noChangeArrowheads="1"/>
          </p:cNvSpPr>
          <p:nvPr/>
        </p:nvSpPr>
        <p:spPr bwMode="auto">
          <a:xfrm>
            <a:off x="155575" y="-342900"/>
            <a:ext cx="1323975" cy="714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Freeform 17"/>
          <p:cNvSpPr>
            <a:spLocks/>
          </p:cNvSpPr>
          <p:nvPr/>
        </p:nvSpPr>
        <p:spPr bwMode="auto">
          <a:xfrm>
            <a:off x="1095375" y="1584325"/>
            <a:ext cx="3648075" cy="1806575"/>
          </a:xfrm>
          <a:custGeom>
            <a:avLst/>
            <a:gdLst>
              <a:gd name="T0" fmla="*/ 2147483647 w 1672"/>
              <a:gd name="T1" fmla="*/ 2147483647 h 977"/>
              <a:gd name="T2" fmla="*/ 2147483647 w 1672"/>
              <a:gd name="T3" fmla="*/ 2147483647 h 977"/>
              <a:gd name="T4" fmla="*/ 2147483647 w 1672"/>
              <a:gd name="T5" fmla="*/ 2147483647 h 977"/>
              <a:gd name="T6" fmla="*/ 2147483647 w 1672"/>
              <a:gd name="T7" fmla="*/ 2147483647 h 977"/>
              <a:gd name="T8" fmla="*/ 2147483647 w 1672"/>
              <a:gd name="T9" fmla="*/ 2147483647 h 977"/>
              <a:gd name="T10" fmla="*/ 2147483647 w 1672"/>
              <a:gd name="T11" fmla="*/ 2147483647 h 977"/>
              <a:gd name="T12" fmla="*/ 2147483647 w 1672"/>
              <a:gd name="T13" fmla="*/ 2147483647 h 977"/>
              <a:gd name="T14" fmla="*/ 2147483647 w 1672"/>
              <a:gd name="T15" fmla="*/ 2147483647 h 977"/>
              <a:gd name="T16" fmla="*/ 2147483647 w 1672"/>
              <a:gd name="T17" fmla="*/ 2147483647 h 977"/>
              <a:gd name="T18" fmla="*/ 2147483647 w 1672"/>
              <a:gd name="T19" fmla="*/ 2147483647 h 977"/>
              <a:gd name="T20" fmla="*/ 2147483647 w 1672"/>
              <a:gd name="T21" fmla="*/ 2147483647 h 977"/>
              <a:gd name="T22" fmla="*/ 2147483647 w 1672"/>
              <a:gd name="T23" fmla="*/ 2147483647 h 977"/>
              <a:gd name="T24" fmla="*/ 2147483647 w 1672"/>
              <a:gd name="T25" fmla="*/ 2147483647 h 977"/>
              <a:gd name="T26" fmla="*/ 2147483647 w 1672"/>
              <a:gd name="T27" fmla="*/ 2147483647 h 977"/>
              <a:gd name="T28" fmla="*/ 2147483647 w 1672"/>
              <a:gd name="T29" fmla="*/ 2147483647 h 977"/>
              <a:gd name="T30" fmla="*/ 2147483647 w 1672"/>
              <a:gd name="T31" fmla="*/ 2147483647 h 977"/>
              <a:gd name="T32" fmla="*/ 2147483647 w 1672"/>
              <a:gd name="T33" fmla="*/ 2147483647 h 977"/>
              <a:gd name="T34" fmla="*/ 2147483647 w 1672"/>
              <a:gd name="T35" fmla="*/ 2147483647 h 977"/>
              <a:gd name="T36" fmla="*/ 2147483647 w 1672"/>
              <a:gd name="T37" fmla="*/ 2147483647 h 977"/>
              <a:gd name="T38" fmla="*/ 2147483647 w 1672"/>
              <a:gd name="T39" fmla="*/ 2147483647 h 977"/>
              <a:gd name="T40" fmla="*/ 2147483647 w 1672"/>
              <a:gd name="T41" fmla="*/ 2147483647 h 977"/>
              <a:gd name="T42" fmla="*/ 2147483647 w 1672"/>
              <a:gd name="T43" fmla="*/ 2147483647 h 977"/>
              <a:gd name="T44" fmla="*/ 2147483647 w 1672"/>
              <a:gd name="T45" fmla="*/ 2147483647 h 977"/>
              <a:gd name="T46" fmla="*/ 2147483647 w 1672"/>
              <a:gd name="T47" fmla="*/ 2147483647 h 977"/>
              <a:gd name="T48" fmla="*/ 2147483647 w 1672"/>
              <a:gd name="T49" fmla="*/ 2147483647 h 977"/>
              <a:gd name="T50" fmla="*/ 2147483647 w 1672"/>
              <a:gd name="T51" fmla="*/ 2147483647 h 977"/>
              <a:gd name="T52" fmla="*/ 2147483647 w 1672"/>
              <a:gd name="T53" fmla="*/ 2147483647 h 977"/>
              <a:gd name="T54" fmla="*/ 2147483647 w 1672"/>
              <a:gd name="T55" fmla="*/ 2147483647 h 977"/>
              <a:gd name="T56" fmla="*/ 2147483647 w 1672"/>
              <a:gd name="T57" fmla="*/ 2147483647 h 977"/>
              <a:gd name="T58" fmla="*/ 2147483647 w 1672"/>
              <a:gd name="T59" fmla="*/ 2147483647 h 977"/>
              <a:gd name="T60" fmla="*/ 2147483647 w 1672"/>
              <a:gd name="T61" fmla="*/ 2147483647 h 977"/>
              <a:gd name="T62" fmla="*/ 2147483647 w 1672"/>
              <a:gd name="T63" fmla="*/ 2147483647 h 977"/>
              <a:gd name="T64" fmla="*/ 2147483647 w 1672"/>
              <a:gd name="T65" fmla="*/ 2147483647 h 977"/>
              <a:gd name="T66" fmla="*/ 2147483647 w 1672"/>
              <a:gd name="T67" fmla="*/ 2147483647 h 977"/>
              <a:gd name="T68" fmla="*/ 2147483647 w 1672"/>
              <a:gd name="T69" fmla="*/ 2147483647 h 977"/>
              <a:gd name="T70" fmla="*/ 2147483647 w 1672"/>
              <a:gd name="T71" fmla="*/ 2147483647 h 977"/>
              <a:gd name="T72" fmla="*/ 2147483647 w 1672"/>
              <a:gd name="T73" fmla="*/ 2147483647 h 977"/>
              <a:gd name="T74" fmla="*/ 2147483647 w 1672"/>
              <a:gd name="T75" fmla="*/ 2147483647 h 977"/>
              <a:gd name="T76" fmla="*/ 2147483647 w 1672"/>
              <a:gd name="T77" fmla="*/ 2147483647 h 977"/>
              <a:gd name="T78" fmla="*/ 2147483647 w 1672"/>
              <a:gd name="T79" fmla="*/ 2147483647 h 977"/>
              <a:gd name="T80" fmla="*/ 2147483647 w 1672"/>
              <a:gd name="T81" fmla="*/ 2147483647 h 977"/>
              <a:gd name="T82" fmla="*/ 2147483647 w 1672"/>
              <a:gd name="T83" fmla="*/ 2147483647 h 977"/>
              <a:gd name="T84" fmla="*/ 2147483647 w 1672"/>
              <a:gd name="T85" fmla="*/ 2147483647 h 977"/>
              <a:gd name="T86" fmla="*/ 2147483647 w 1672"/>
              <a:gd name="T87" fmla="*/ 2147483647 h 977"/>
              <a:gd name="T88" fmla="*/ 0 w 1672"/>
              <a:gd name="T89" fmla="*/ 2147483647 h 977"/>
              <a:gd name="T90" fmla="*/ 2147483647 w 1672"/>
              <a:gd name="T91" fmla="*/ 2147483647 h 977"/>
              <a:gd name="T92" fmla="*/ 2147483647 w 1672"/>
              <a:gd name="T93" fmla="*/ 2147483647 h 977"/>
              <a:gd name="T94" fmla="*/ 0 w 1672"/>
              <a:gd name="T95" fmla="*/ 2147483647 h 977"/>
              <a:gd name="T96" fmla="*/ 2147483647 w 1672"/>
              <a:gd name="T97" fmla="*/ 2147483647 h 977"/>
              <a:gd name="T98" fmla="*/ 2147483647 w 1672"/>
              <a:gd name="T99" fmla="*/ 2147483647 h 977"/>
              <a:gd name="T100" fmla="*/ 2147483647 w 1672"/>
              <a:gd name="T101" fmla="*/ 2147483647 h 977"/>
              <a:gd name="T102" fmla="*/ 2147483647 w 1672"/>
              <a:gd name="T103" fmla="*/ 2147483647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38" name="Rectangle 198"/>
          <p:cNvSpPr>
            <a:spLocks noChangeArrowheads="1"/>
          </p:cNvSpPr>
          <p:nvPr/>
        </p:nvSpPr>
        <p:spPr bwMode="auto">
          <a:xfrm>
            <a:off x="4522788" y="2686050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67939" name="Line 334"/>
          <p:cNvSpPr>
            <a:spLocks noChangeShapeType="1"/>
          </p:cNvSpPr>
          <p:nvPr/>
        </p:nvSpPr>
        <p:spPr bwMode="auto">
          <a:xfrm>
            <a:off x="3346450" y="2533650"/>
            <a:ext cx="836613" cy="1809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40" name="Freeform 346"/>
          <p:cNvSpPr>
            <a:spLocks/>
          </p:cNvSpPr>
          <p:nvPr/>
        </p:nvSpPr>
        <p:spPr bwMode="auto">
          <a:xfrm>
            <a:off x="5821363" y="2239963"/>
            <a:ext cx="1901825" cy="1141412"/>
          </a:xfrm>
          <a:custGeom>
            <a:avLst/>
            <a:gdLst>
              <a:gd name="T0" fmla="*/ 2147483647 w 1198"/>
              <a:gd name="T1" fmla="*/ 2147483647 h 719"/>
              <a:gd name="T2" fmla="*/ 2147483647 w 1198"/>
              <a:gd name="T3" fmla="*/ 0 h 719"/>
              <a:gd name="T4" fmla="*/ 2147483647 w 1198"/>
              <a:gd name="T5" fmla="*/ 2147483647 h 719"/>
              <a:gd name="T6" fmla="*/ 2147483647 w 1198"/>
              <a:gd name="T7" fmla="*/ 2147483647 h 719"/>
              <a:gd name="T8" fmla="*/ 2147483647 w 1198"/>
              <a:gd name="T9" fmla="*/ 2147483647 h 719"/>
              <a:gd name="T10" fmla="*/ 2147483647 w 1198"/>
              <a:gd name="T11" fmla="*/ 2147483647 h 719"/>
              <a:gd name="T12" fmla="*/ 2147483647 w 1198"/>
              <a:gd name="T13" fmla="*/ 2147483647 h 719"/>
              <a:gd name="T14" fmla="*/ 2147483647 w 1198"/>
              <a:gd name="T15" fmla="*/ 2147483647 h 719"/>
              <a:gd name="T16" fmla="*/ 2147483647 w 1198"/>
              <a:gd name="T17" fmla="*/ 2147483647 h 719"/>
              <a:gd name="T18" fmla="*/ 2147483647 w 1198"/>
              <a:gd name="T19" fmla="*/ 2147483647 h 719"/>
              <a:gd name="T20" fmla="*/ 2147483647 w 1198"/>
              <a:gd name="T21" fmla="*/ 2147483647 h 719"/>
              <a:gd name="T22" fmla="*/ 2147483647 w 1198"/>
              <a:gd name="T23" fmla="*/ 2147483647 h 719"/>
              <a:gd name="T24" fmla="*/ 2147483647 w 1198"/>
              <a:gd name="T25" fmla="*/ 2147483647 h 719"/>
              <a:gd name="T26" fmla="*/ 2147483647 w 1198"/>
              <a:gd name="T27" fmla="*/ 2147483647 h 719"/>
              <a:gd name="T28" fmla="*/ 2147483647 w 1198"/>
              <a:gd name="T29" fmla="*/ 2147483647 h 719"/>
              <a:gd name="T30" fmla="*/ 2147483647 w 1198"/>
              <a:gd name="T31" fmla="*/ 2147483647 h 719"/>
              <a:gd name="T32" fmla="*/ 2147483647 w 1198"/>
              <a:gd name="T33" fmla="*/ 2147483647 h 719"/>
              <a:gd name="T34" fmla="*/ 2147483647 w 1198"/>
              <a:gd name="T35" fmla="*/ 2147483647 h 719"/>
              <a:gd name="T36" fmla="*/ 2147483647 w 1198"/>
              <a:gd name="T37" fmla="*/ 2147483647 h 719"/>
              <a:gd name="T38" fmla="*/ 2147483647 w 1198"/>
              <a:gd name="T39" fmla="*/ 2147483647 h 719"/>
              <a:gd name="T40" fmla="*/ 2147483647 w 1198"/>
              <a:gd name="T41" fmla="*/ 2147483647 h 719"/>
              <a:gd name="T42" fmla="*/ 2147483647 w 1198"/>
              <a:gd name="T43" fmla="*/ 2147483647 h 719"/>
              <a:gd name="T44" fmla="*/ 0 w 1198"/>
              <a:gd name="T45" fmla="*/ 2147483647 h 719"/>
              <a:gd name="T46" fmla="*/ 2147483647 w 1198"/>
              <a:gd name="T47" fmla="*/ 2147483647 h 719"/>
              <a:gd name="T48" fmla="*/ 2147483647 w 1198"/>
              <a:gd name="T49" fmla="*/ 2147483647 h 719"/>
              <a:gd name="T50" fmla="*/ 2147483647 w 1198"/>
              <a:gd name="T51" fmla="*/ 2147483647 h 719"/>
              <a:gd name="T52" fmla="*/ 2147483647 w 1198"/>
              <a:gd name="T53" fmla="*/ 2147483647 h 719"/>
              <a:gd name="T54" fmla="*/ 2147483647 w 1198"/>
              <a:gd name="T55" fmla="*/ 2147483647 h 719"/>
              <a:gd name="T56" fmla="*/ 2147483647 w 1198"/>
              <a:gd name="T57" fmla="*/ 2147483647 h 719"/>
              <a:gd name="T58" fmla="*/ 2147483647 w 1198"/>
              <a:gd name="T59" fmla="*/ 2147483647 h 719"/>
              <a:gd name="T60" fmla="*/ 2147483647 w 1198"/>
              <a:gd name="T61" fmla="*/ 2147483647 h 719"/>
              <a:gd name="T62" fmla="*/ 2147483647 w 1198"/>
              <a:gd name="T63" fmla="*/ 2147483647 h 719"/>
              <a:gd name="T64" fmla="*/ 2147483647 w 1198"/>
              <a:gd name="T65" fmla="*/ 2147483647 h 719"/>
              <a:gd name="T66" fmla="*/ 2147483647 w 1198"/>
              <a:gd name="T67" fmla="*/ 2147483647 h 719"/>
              <a:gd name="T68" fmla="*/ 2147483647 w 1198"/>
              <a:gd name="T69" fmla="*/ 2147483647 h 719"/>
              <a:gd name="T70" fmla="*/ 2147483647 w 1198"/>
              <a:gd name="T71" fmla="*/ 2147483647 h 719"/>
              <a:gd name="T72" fmla="*/ 2147483647 w 1198"/>
              <a:gd name="T73" fmla="*/ 2147483647 h 719"/>
              <a:gd name="T74" fmla="*/ 2147483647 w 1198"/>
              <a:gd name="T75" fmla="*/ 2147483647 h 719"/>
              <a:gd name="T76" fmla="*/ 2147483647 w 1198"/>
              <a:gd name="T77" fmla="*/ 2147483647 h 719"/>
              <a:gd name="T78" fmla="*/ 2147483647 w 1198"/>
              <a:gd name="T79" fmla="*/ 2147483647 h 719"/>
              <a:gd name="T80" fmla="*/ 2147483647 w 1198"/>
              <a:gd name="T81" fmla="*/ 2147483647 h 719"/>
              <a:gd name="T82" fmla="*/ 2147483647 w 1198"/>
              <a:gd name="T83" fmla="*/ 2147483647 h 719"/>
              <a:gd name="T84" fmla="*/ 2147483647 w 1198"/>
              <a:gd name="T85" fmla="*/ 2147483647 h 719"/>
              <a:gd name="T86" fmla="*/ 2147483647 w 1198"/>
              <a:gd name="T87" fmla="*/ 2147483647 h 719"/>
              <a:gd name="T88" fmla="*/ 2147483647 w 1198"/>
              <a:gd name="T89" fmla="*/ 2147483647 h 719"/>
              <a:gd name="T90" fmla="*/ 2147483647 w 1198"/>
              <a:gd name="T91" fmla="*/ 2147483647 h 719"/>
              <a:gd name="T92" fmla="*/ 2147483647 w 1198"/>
              <a:gd name="T93" fmla="*/ 2147483647 h 719"/>
              <a:gd name="T94" fmla="*/ 2147483647 w 1198"/>
              <a:gd name="T95" fmla="*/ 2147483647 h 719"/>
              <a:gd name="T96" fmla="*/ 2147483647 w 1198"/>
              <a:gd name="T97" fmla="*/ 2147483647 h 719"/>
              <a:gd name="T98" fmla="*/ 2147483647 w 1198"/>
              <a:gd name="T99" fmla="*/ 2147483647 h 719"/>
              <a:gd name="T100" fmla="*/ 2147483647 w 1198"/>
              <a:gd name="T101" fmla="*/ 2147483647 h 719"/>
              <a:gd name="T102" fmla="*/ 2147483647 w 1198"/>
              <a:gd name="T103" fmla="*/ 2147483647 h 719"/>
              <a:gd name="T104" fmla="*/ 2147483647 w 1198"/>
              <a:gd name="T105" fmla="*/ 2147483647 h 719"/>
              <a:gd name="T106" fmla="*/ 2147483647 w 1198"/>
              <a:gd name="T107" fmla="*/ 2147483647 h 719"/>
              <a:gd name="T108" fmla="*/ 2147483647 w 1198"/>
              <a:gd name="T109" fmla="*/ 2147483647 h 719"/>
              <a:gd name="T110" fmla="*/ 2147483647 w 1198"/>
              <a:gd name="T111" fmla="*/ 2147483647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41" name="Line 347"/>
          <p:cNvSpPr>
            <a:spLocks noChangeShapeType="1"/>
          </p:cNvSpPr>
          <p:nvPr/>
        </p:nvSpPr>
        <p:spPr bwMode="auto">
          <a:xfrm>
            <a:off x="4810125" y="2698750"/>
            <a:ext cx="1042988" cy="95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32"/>
          <p:cNvGrpSpPr>
            <a:grpSpLocks/>
          </p:cNvGrpSpPr>
          <p:nvPr/>
        </p:nvGrpSpPr>
        <p:grpSpPr bwMode="auto">
          <a:xfrm>
            <a:off x="4108450" y="2497138"/>
            <a:ext cx="765175" cy="376237"/>
            <a:chOff x="2356" y="1300"/>
            <a:chExt cx="555" cy="194"/>
          </a:xfrm>
        </p:grpSpPr>
        <p:sp>
          <p:nvSpPr>
            <p:cNvPr id="168048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8049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8050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32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168054" name="Freeform 3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055" name="Freeform 3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1" name="Line 330"/>
            <p:cNvSpPr>
              <a:spLocks noChangeShapeType="1"/>
            </p:cNvSpPr>
            <p:nvPr/>
          </p:nvSpPr>
          <p:spPr bwMode="auto">
            <a:xfrm>
              <a:off x="2357" y="1361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32" name="Line 331"/>
            <p:cNvSpPr>
              <a:spLocks noChangeShapeType="1"/>
            </p:cNvSpPr>
            <p:nvPr/>
          </p:nvSpPr>
          <p:spPr bwMode="auto">
            <a:xfrm>
              <a:off x="2908" y="1363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4" name="Group 906"/>
          <p:cNvGrpSpPr>
            <a:grpSpLocks/>
          </p:cNvGrpSpPr>
          <p:nvPr/>
        </p:nvGrpSpPr>
        <p:grpSpPr bwMode="auto">
          <a:xfrm>
            <a:off x="4327525" y="2014538"/>
            <a:ext cx="296863" cy="539750"/>
            <a:chOff x="4140" y="429"/>
            <a:chExt cx="1425" cy="2396"/>
          </a:xfrm>
        </p:grpSpPr>
        <p:sp>
          <p:nvSpPr>
            <p:cNvPr id="168016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Rectangle 908"/>
            <p:cNvSpPr>
              <a:spLocks noChangeArrowheads="1"/>
            </p:cNvSpPr>
            <p:nvPr/>
          </p:nvSpPr>
          <p:spPr bwMode="auto">
            <a:xfrm>
              <a:off x="4209" y="429"/>
              <a:ext cx="1044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8018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8019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Rectangle 911"/>
            <p:cNvSpPr>
              <a:spLocks noChangeArrowheads="1"/>
            </p:cNvSpPr>
            <p:nvPr/>
          </p:nvSpPr>
          <p:spPr bwMode="auto">
            <a:xfrm>
              <a:off x="4216" y="690"/>
              <a:ext cx="587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5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66" name="AutoShape 913"/>
              <p:cNvSpPr>
                <a:spLocks noChangeArrowheads="1"/>
              </p:cNvSpPr>
              <p:nvPr/>
            </p:nvSpPr>
            <p:spPr bwMode="auto">
              <a:xfrm>
                <a:off x="615" y="2569"/>
                <a:ext cx="723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67" name="AutoShape 914"/>
              <p:cNvSpPr>
                <a:spLocks noChangeArrowheads="1"/>
              </p:cNvSpPr>
              <p:nvPr/>
            </p:nvSpPr>
            <p:spPr bwMode="auto">
              <a:xfrm>
                <a:off x="634" y="2582"/>
                <a:ext cx="694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242" name="Rectangle 915"/>
            <p:cNvSpPr>
              <a:spLocks noChangeArrowheads="1"/>
            </p:cNvSpPr>
            <p:nvPr/>
          </p:nvSpPr>
          <p:spPr bwMode="auto">
            <a:xfrm>
              <a:off x="4224" y="1021"/>
              <a:ext cx="594" cy="4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6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64" name="AutoShape 917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65" name="AutoShape 918"/>
              <p:cNvSpPr>
                <a:spLocks noChangeArrowheads="1"/>
              </p:cNvSpPr>
              <p:nvPr/>
            </p:nvSpPr>
            <p:spPr bwMode="auto">
              <a:xfrm>
                <a:off x="627" y="2581"/>
                <a:ext cx="704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244" name="Rectangle 919"/>
            <p:cNvSpPr>
              <a:spLocks noChangeArrowheads="1"/>
            </p:cNvSpPr>
            <p:nvPr/>
          </p:nvSpPr>
          <p:spPr bwMode="auto">
            <a:xfrm>
              <a:off x="4216" y="1359"/>
              <a:ext cx="594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45" name="Rectangle 920"/>
            <p:cNvSpPr>
              <a:spLocks noChangeArrowheads="1"/>
            </p:cNvSpPr>
            <p:nvPr/>
          </p:nvSpPr>
          <p:spPr bwMode="auto">
            <a:xfrm>
              <a:off x="4224" y="1655"/>
              <a:ext cx="602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7" name="Group 921"/>
            <p:cNvGrpSpPr>
              <a:grpSpLocks/>
            </p:cNvGrpSpPr>
            <p:nvPr/>
          </p:nvGrpSpPr>
          <p:grpSpPr bwMode="auto">
            <a:xfrm>
              <a:off x="4733" y="1630"/>
              <a:ext cx="586" cy="151"/>
              <a:chOff x="611" y="2571"/>
              <a:chExt cx="730" cy="139"/>
            </a:xfrm>
          </p:grpSpPr>
          <p:sp>
            <p:nvSpPr>
              <p:cNvPr id="262" name="AutoShape 922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31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63" name="AutoShape 923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3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68027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60" name="AutoShape 926"/>
              <p:cNvSpPr>
                <a:spLocks noChangeArrowheads="1"/>
              </p:cNvSpPr>
              <p:nvPr/>
            </p:nvSpPr>
            <p:spPr bwMode="auto">
              <a:xfrm>
                <a:off x="618" y="2565"/>
                <a:ext cx="712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61" name="AutoShape 927"/>
              <p:cNvSpPr>
                <a:spLocks noChangeArrowheads="1"/>
              </p:cNvSpPr>
              <p:nvPr/>
            </p:nvSpPr>
            <p:spPr bwMode="auto">
              <a:xfrm>
                <a:off x="637" y="2579"/>
                <a:ext cx="68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249" name="Rectangle 928"/>
            <p:cNvSpPr>
              <a:spLocks noChangeArrowheads="1"/>
            </p:cNvSpPr>
            <p:nvPr/>
          </p:nvSpPr>
          <p:spPr bwMode="auto">
            <a:xfrm>
              <a:off x="5253" y="429"/>
              <a:ext cx="69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8030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8031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Oval 931"/>
            <p:cNvSpPr>
              <a:spLocks noChangeArrowheads="1"/>
            </p:cNvSpPr>
            <p:nvPr/>
          </p:nvSpPr>
          <p:spPr bwMode="auto">
            <a:xfrm>
              <a:off x="5519" y="2607"/>
              <a:ext cx="46" cy="99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8033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AutoShape 933"/>
            <p:cNvSpPr>
              <a:spLocks noChangeArrowheads="1"/>
            </p:cNvSpPr>
            <p:nvPr/>
          </p:nvSpPr>
          <p:spPr bwMode="auto">
            <a:xfrm>
              <a:off x="4140" y="2684"/>
              <a:ext cx="1196" cy="141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55" name="AutoShape 934"/>
            <p:cNvSpPr>
              <a:spLocks noChangeArrowheads="1"/>
            </p:cNvSpPr>
            <p:nvPr/>
          </p:nvSpPr>
          <p:spPr bwMode="auto">
            <a:xfrm>
              <a:off x="4209" y="2712"/>
              <a:ext cx="1067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56" name="Oval 935"/>
            <p:cNvSpPr>
              <a:spLocks noChangeArrowheads="1"/>
            </p:cNvSpPr>
            <p:nvPr/>
          </p:nvSpPr>
          <p:spPr bwMode="auto">
            <a:xfrm>
              <a:off x="4308" y="2388"/>
              <a:ext cx="160" cy="13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57" name="Oval 936"/>
            <p:cNvSpPr>
              <a:spLocks noChangeArrowheads="1"/>
            </p:cNvSpPr>
            <p:nvPr/>
          </p:nvSpPr>
          <p:spPr bwMode="auto">
            <a:xfrm>
              <a:off x="4483" y="2388"/>
              <a:ext cx="160" cy="1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58" name="Oval 937"/>
            <p:cNvSpPr>
              <a:spLocks noChangeArrowheads="1"/>
            </p:cNvSpPr>
            <p:nvPr/>
          </p:nvSpPr>
          <p:spPr bwMode="auto">
            <a:xfrm>
              <a:off x="4666" y="2381"/>
              <a:ext cx="152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59" name="Rectangle 938"/>
            <p:cNvSpPr>
              <a:spLocks noChangeArrowheads="1"/>
            </p:cNvSpPr>
            <p:nvPr/>
          </p:nvSpPr>
          <p:spPr bwMode="auto">
            <a:xfrm>
              <a:off x="5062" y="1831"/>
              <a:ext cx="84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9" name="Group 267"/>
          <p:cNvGrpSpPr>
            <a:grpSpLocks/>
          </p:cNvGrpSpPr>
          <p:nvPr/>
        </p:nvGrpSpPr>
        <p:grpSpPr bwMode="auto">
          <a:xfrm>
            <a:off x="1069975" y="1752600"/>
            <a:ext cx="2365375" cy="1589088"/>
            <a:chOff x="-2187762" y="3855945"/>
            <a:chExt cx="2365375" cy="1590114"/>
          </a:xfrm>
        </p:grpSpPr>
        <p:sp>
          <p:nvSpPr>
            <p:cNvPr id="269" name="Line 20"/>
            <p:cNvSpPr>
              <a:spLocks noChangeShapeType="1"/>
            </p:cNvSpPr>
            <p:nvPr/>
          </p:nvSpPr>
          <p:spPr bwMode="auto">
            <a:xfrm flipH="1">
              <a:off x="-1732149" y="4230837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70" name="Line 21"/>
            <p:cNvSpPr>
              <a:spLocks noChangeShapeType="1"/>
            </p:cNvSpPr>
            <p:nvPr/>
          </p:nvSpPr>
          <p:spPr bwMode="auto">
            <a:xfrm flipH="1">
              <a:off x="-1344799" y="4278493"/>
              <a:ext cx="271462" cy="314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71" name="Line 22"/>
            <p:cNvSpPr>
              <a:spLocks noChangeShapeType="1"/>
            </p:cNvSpPr>
            <p:nvPr/>
          </p:nvSpPr>
          <p:spPr bwMode="auto">
            <a:xfrm>
              <a:off x="-925699" y="4307086"/>
              <a:ext cx="73025" cy="2954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>
              <a:off x="-2187762" y="4034772"/>
              <a:ext cx="568325" cy="481012"/>
              <a:chOff x="-44" y="1473"/>
              <a:chExt cx="981" cy="1105"/>
            </a:xfrm>
          </p:grpSpPr>
          <p:pic>
            <p:nvPicPr>
              <p:cNvPr id="16801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801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-1252724" y="4523722"/>
              <a:ext cx="568325" cy="481012"/>
              <a:chOff x="-44" y="1473"/>
              <a:chExt cx="981" cy="1105"/>
            </a:xfrm>
          </p:grpSpPr>
          <p:pic>
            <p:nvPicPr>
              <p:cNvPr id="16801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801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74" name="Line 21"/>
            <p:cNvSpPr>
              <a:spLocks noChangeShapeType="1"/>
            </p:cNvSpPr>
            <p:nvPr/>
          </p:nvSpPr>
          <p:spPr bwMode="auto">
            <a:xfrm>
              <a:off x="-706624" y="4237191"/>
              <a:ext cx="377825" cy="3049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75" name="Line 22"/>
            <p:cNvSpPr>
              <a:spLocks noChangeShapeType="1"/>
            </p:cNvSpPr>
            <p:nvPr/>
          </p:nvSpPr>
          <p:spPr bwMode="auto">
            <a:xfrm flipH="1">
              <a:off x="-474849" y="4732811"/>
              <a:ext cx="120650" cy="2938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76" name="Line 22"/>
            <p:cNvSpPr>
              <a:spLocks noChangeShapeType="1"/>
            </p:cNvSpPr>
            <p:nvPr/>
          </p:nvSpPr>
          <p:spPr bwMode="auto">
            <a:xfrm>
              <a:off x="-70037" y="4743931"/>
              <a:ext cx="73025" cy="2954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277" name="Line 20"/>
            <p:cNvSpPr>
              <a:spLocks noChangeShapeType="1"/>
            </p:cNvSpPr>
            <p:nvPr/>
          </p:nvSpPr>
          <p:spPr bwMode="auto">
            <a:xfrm flipH="1">
              <a:off x="-873312" y="4192712"/>
              <a:ext cx="555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grpSp>
          <p:nvGrpSpPr>
            <p:cNvPr id="12" name="Group 44"/>
            <p:cNvGrpSpPr>
              <a:grpSpLocks/>
            </p:cNvGrpSpPr>
            <p:nvPr/>
          </p:nvGrpSpPr>
          <p:grpSpPr bwMode="auto">
            <a:xfrm>
              <a:off x="-847912" y="4896784"/>
              <a:ext cx="568325" cy="481013"/>
              <a:chOff x="-44" y="1473"/>
              <a:chExt cx="981" cy="1105"/>
            </a:xfrm>
          </p:grpSpPr>
          <p:pic>
            <p:nvPicPr>
              <p:cNvPr id="16801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801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44"/>
            <p:cNvGrpSpPr>
              <a:grpSpLocks/>
            </p:cNvGrpSpPr>
            <p:nvPr/>
          </p:nvGrpSpPr>
          <p:grpSpPr bwMode="auto">
            <a:xfrm>
              <a:off x="-390712" y="4965047"/>
              <a:ext cx="568325" cy="481012"/>
              <a:chOff x="-44" y="1473"/>
              <a:chExt cx="981" cy="1105"/>
            </a:xfrm>
          </p:grpSpPr>
          <p:pic>
            <p:nvPicPr>
              <p:cNvPr id="16800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800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280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0349" y="4079928"/>
              <a:ext cx="677862" cy="300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28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9462" y="4494532"/>
              <a:ext cx="677863" cy="3018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4" name="Group 44"/>
            <p:cNvGrpSpPr>
              <a:grpSpLocks/>
            </p:cNvGrpSpPr>
            <p:nvPr/>
          </p:nvGrpSpPr>
          <p:grpSpPr bwMode="auto">
            <a:xfrm>
              <a:off x="-568325" y="3855945"/>
              <a:ext cx="568325" cy="481013"/>
              <a:chOff x="-44" y="1473"/>
              <a:chExt cx="981" cy="1105"/>
            </a:xfrm>
          </p:grpSpPr>
          <p:pic>
            <p:nvPicPr>
              <p:cNvPr id="16800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800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5" name="Group 906"/>
            <p:cNvGrpSpPr>
              <a:grpSpLocks/>
            </p:cNvGrpSpPr>
            <p:nvPr/>
          </p:nvGrpSpPr>
          <p:grpSpPr bwMode="auto">
            <a:xfrm>
              <a:off x="-1598706" y="4467413"/>
              <a:ext cx="285924" cy="537882"/>
              <a:chOff x="4140" y="429"/>
              <a:chExt cx="1425" cy="2396"/>
            </a:xfrm>
          </p:grpSpPr>
          <p:sp>
            <p:nvSpPr>
              <p:cNvPr id="167974" name="Freeform 90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1 w 354"/>
                  <a:gd name="T1" fmla="*/ 0 h 2742"/>
                  <a:gd name="T2" fmla="*/ 116 w 354"/>
                  <a:gd name="T3" fmla="*/ 137 h 2742"/>
                  <a:gd name="T4" fmla="*/ 114 w 354"/>
                  <a:gd name="T5" fmla="*/ 1057 h 2742"/>
                  <a:gd name="T6" fmla="*/ 0 w 354"/>
                  <a:gd name="T7" fmla="*/ 1105 h 2742"/>
                  <a:gd name="T8" fmla="*/ 21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" name="Rectangle 908"/>
              <p:cNvSpPr>
                <a:spLocks noChangeArrowheads="1"/>
              </p:cNvSpPr>
              <p:nvPr/>
            </p:nvSpPr>
            <p:spPr bwMode="auto">
              <a:xfrm>
                <a:off x="4211" y="430"/>
                <a:ext cx="1036" cy="2286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67976" name="Freeform 90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70 w 211"/>
                  <a:gd name="T3" fmla="*/ 88 h 2537"/>
                  <a:gd name="T4" fmla="*/ 2 w 211"/>
                  <a:gd name="T5" fmla="*/ 1007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77" name="Freeform 91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2 h 226"/>
                  <a:gd name="T4" fmla="*/ 108 w 328"/>
                  <a:gd name="T5" fmla="*/ 92 h 226"/>
                  <a:gd name="T6" fmla="*/ 0 w 328"/>
                  <a:gd name="T7" fmla="*/ 41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" name="Rectangle 911"/>
              <p:cNvSpPr>
                <a:spLocks noChangeArrowheads="1"/>
              </p:cNvSpPr>
              <p:nvPr/>
            </p:nvSpPr>
            <p:spPr bwMode="auto">
              <a:xfrm>
                <a:off x="4211" y="691"/>
                <a:ext cx="593" cy="5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6" name="Group 91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314" name="AutoShape 913"/>
                <p:cNvSpPr>
                  <a:spLocks noChangeArrowheads="1"/>
                </p:cNvSpPr>
                <p:nvPr/>
              </p:nvSpPr>
              <p:spPr bwMode="auto">
                <a:xfrm>
                  <a:off x="614" y="2570"/>
                  <a:ext cx="721" cy="1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315" name="AutoShape 914"/>
                <p:cNvSpPr>
                  <a:spLocks noChangeArrowheads="1"/>
                </p:cNvSpPr>
                <p:nvPr/>
              </p:nvSpPr>
              <p:spPr bwMode="auto">
                <a:xfrm>
                  <a:off x="633" y="2584"/>
                  <a:ext cx="691" cy="102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290" name="Rectangle 915"/>
              <p:cNvSpPr>
                <a:spLocks noChangeArrowheads="1"/>
              </p:cNvSpPr>
              <p:nvPr/>
            </p:nvSpPr>
            <p:spPr bwMode="auto">
              <a:xfrm>
                <a:off x="4227" y="1024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7" name="Group 91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312" name="AutoShape 917"/>
                <p:cNvSpPr>
                  <a:spLocks noChangeArrowheads="1"/>
                </p:cNvSpPr>
                <p:nvPr/>
              </p:nvSpPr>
              <p:spPr bwMode="auto">
                <a:xfrm>
                  <a:off x="616" y="2570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313" name="AutoShape 918"/>
                <p:cNvSpPr>
                  <a:spLocks noChangeArrowheads="1"/>
                </p:cNvSpPr>
                <p:nvPr/>
              </p:nvSpPr>
              <p:spPr bwMode="auto">
                <a:xfrm>
                  <a:off x="626" y="2584"/>
                  <a:ext cx="701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292" name="Rectangle 919"/>
              <p:cNvSpPr>
                <a:spLocks noChangeArrowheads="1"/>
              </p:cNvSpPr>
              <p:nvPr/>
            </p:nvSpPr>
            <p:spPr bwMode="auto">
              <a:xfrm>
                <a:off x="4211" y="1364"/>
                <a:ext cx="601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293" name="Rectangle 920"/>
              <p:cNvSpPr>
                <a:spLocks noChangeArrowheads="1"/>
              </p:cNvSpPr>
              <p:nvPr/>
            </p:nvSpPr>
            <p:spPr bwMode="auto">
              <a:xfrm>
                <a:off x="4227" y="1661"/>
                <a:ext cx="593" cy="4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grpSp>
            <p:nvGrpSpPr>
              <p:cNvPr id="18" name="Group 921"/>
              <p:cNvGrpSpPr>
                <a:grpSpLocks/>
              </p:cNvGrpSpPr>
              <p:nvPr/>
            </p:nvGrpSpPr>
            <p:grpSpPr bwMode="auto">
              <a:xfrm>
                <a:off x="4733" y="1630"/>
                <a:ext cx="586" cy="151"/>
                <a:chOff x="611" y="2571"/>
                <a:chExt cx="730" cy="139"/>
              </a:xfrm>
            </p:grpSpPr>
            <p:sp>
              <p:nvSpPr>
                <p:cNvPr id="310" name="AutoShape 922"/>
                <p:cNvSpPr>
                  <a:spLocks noChangeArrowheads="1"/>
                </p:cNvSpPr>
                <p:nvPr/>
              </p:nvSpPr>
              <p:spPr bwMode="auto">
                <a:xfrm>
                  <a:off x="611" y="2573"/>
                  <a:ext cx="729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311" name="AutoShape 923"/>
                <p:cNvSpPr>
                  <a:spLocks noChangeArrowheads="1"/>
                </p:cNvSpPr>
                <p:nvPr/>
              </p:nvSpPr>
              <p:spPr bwMode="auto">
                <a:xfrm>
                  <a:off x="631" y="2593"/>
                  <a:ext cx="690" cy="10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167985" name="Freeform 92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09 w 328"/>
                  <a:gd name="T3" fmla="*/ 51 h 226"/>
                  <a:gd name="T4" fmla="*/ 108 w 328"/>
                  <a:gd name="T5" fmla="*/ 90 h 226"/>
                  <a:gd name="T6" fmla="*/ 0 w 328"/>
                  <a:gd name="T7" fmla="*/ 3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" name="Group 92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308" name="AutoShape 926"/>
                <p:cNvSpPr>
                  <a:spLocks noChangeArrowheads="1"/>
                </p:cNvSpPr>
                <p:nvPr/>
              </p:nvSpPr>
              <p:spPr bwMode="auto">
                <a:xfrm>
                  <a:off x="616" y="2569"/>
                  <a:ext cx="710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309" name="AutoShape 927"/>
                <p:cNvSpPr>
                  <a:spLocks noChangeArrowheads="1"/>
                </p:cNvSpPr>
                <p:nvPr/>
              </p:nvSpPr>
              <p:spPr bwMode="auto">
                <a:xfrm>
                  <a:off x="636" y="2583"/>
                  <a:ext cx="680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</p:grpSp>
          <p:sp>
            <p:nvSpPr>
              <p:cNvPr id="297" name="Rectangle 928"/>
              <p:cNvSpPr>
                <a:spLocks noChangeArrowheads="1"/>
              </p:cNvSpPr>
              <p:nvPr/>
            </p:nvSpPr>
            <p:spPr bwMode="auto">
              <a:xfrm>
                <a:off x="5247" y="430"/>
                <a:ext cx="71" cy="2293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67988" name="Freeform 92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96 w 296"/>
                  <a:gd name="T3" fmla="*/ 57 h 256"/>
                  <a:gd name="T4" fmla="*/ 98 w 296"/>
                  <a:gd name="T5" fmla="*/ 102 h 256"/>
                  <a:gd name="T6" fmla="*/ 0 w 296"/>
                  <a:gd name="T7" fmla="*/ 39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89" name="Freeform 93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01 w 304"/>
                  <a:gd name="T3" fmla="*/ 66 h 288"/>
                  <a:gd name="T4" fmla="*/ 95 w 304"/>
                  <a:gd name="T5" fmla="*/ 116 h 288"/>
                  <a:gd name="T6" fmla="*/ 2 w 304"/>
                  <a:gd name="T7" fmla="*/ 5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" name="Oval 931"/>
              <p:cNvSpPr>
                <a:spLocks noChangeArrowheads="1"/>
              </p:cNvSpPr>
              <p:nvPr/>
            </p:nvSpPr>
            <p:spPr bwMode="auto">
              <a:xfrm>
                <a:off x="5516" y="2609"/>
                <a:ext cx="47" cy="99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67991" name="Freeform 93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43 h 240"/>
                  <a:gd name="T2" fmla="*/ 2 w 306"/>
                  <a:gd name="T3" fmla="*/ 97 h 240"/>
                  <a:gd name="T4" fmla="*/ 101 w 306"/>
                  <a:gd name="T5" fmla="*/ 44 h 240"/>
                  <a:gd name="T6" fmla="*/ 98 w 306"/>
                  <a:gd name="T7" fmla="*/ 0 h 240"/>
                  <a:gd name="T8" fmla="*/ 0 w 306"/>
                  <a:gd name="T9" fmla="*/ 43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2" name="AutoShape 933"/>
              <p:cNvSpPr>
                <a:spLocks noChangeArrowheads="1"/>
              </p:cNvSpPr>
              <p:nvPr/>
            </p:nvSpPr>
            <p:spPr bwMode="auto">
              <a:xfrm>
                <a:off x="4140" y="2687"/>
                <a:ext cx="1195" cy="142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03" name="AutoShape 934"/>
              <p:cNvSpPr>
                <a:spLocks noChangeArrowheads="1"/>
              </p:cNvSpPr>
              <p:nvPr/>
            </p:nvSpPr>
            <p:spPr bwMode="auto">
              <a:xfrm>
                <a:off x="4211" y="2715"/>
                <a:ext cx="1060" cy="7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04" name="Oval 935"/>
              <p:cNvSpPr>
                <a:spLocks noChangeArrowheads="1"/>
              </p:cNvSpPr>
              <p:nvPr/>
            </p:nvSpPr>
            <p:spPr bwMode="auto">
              <a:xfrm>
                <a:off x="4306" y="2390"/>
                <a:ext cx="158" cy="134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05" name="Oval 936"/>
              <p:cNvSpPr>
                <a:spLocks noChangeArrowheads="1"/>
              </p:cNvSpPr>
              <p:nvPr/>
            </p:nvSpPr>
            <p:spPr bwMode="auto">
              <a:xfrm>
                <a:off x="4488" y="2390"/>
                <a:ext cx="158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06" name="Oval 937"/>
              <p:cNvSpPr>
                <a:spLocks noChangeArrowheads="1"/>
              </p:cNvSpPr>
              <p:nvPr/>
            </p:nvSpPr>
            <p:spPr bwMode="auto">
              <a:xfrm>
                <a:off x="4662" y="2383"/>
                <a:ext cx="158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07" name="Rectangle 938"/>
              <p:cNvSpPr>
                <a:spLocks noChangeArrowheads="1"/>
              </p:cNvSpPr>
              <p:nvPr/>
            </p:nvSpPr>
            <p:spPr bwMode="auto">
              <a:xfrm>
                <a:off x="5057" y="1838"/>
                <a:ext cx="87" cy="757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</p:grpSp>
      <p:pic>
        <p:nvPicPr>
          <p:cNvPr id="167945" name="Picture 19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3550" y="1004888"/>
            <a:ext cx="56054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947" name="Oval 355"/>
          <p:cNvSpPr>
            <a:spLocks noChangeArrowheads="1"/>
          </p:cNvSpPr>
          <p:nvPr/>
        </p:nvSpPr>
        <p:spPr bwMode="auto">
          <a:xfrm>
            <a:off x="4954588" y="1614488"/>
            <a:ext cx="1435100" cy="407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7948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200025"/>
            <a:ext cx="7772400" cy="1143000"/>
          </a:xfrm>
        </p:spPr>
        <p:txBody>
          <a:bodyPr/>
          <a:lstStyle/>
          <a:p>
            <a:r>
              <a:rPr lang="en-US" smtClean="0"/>
              <a:t>Stateless packet filtering</a:t>
            </a:r>
          </a:p>
        </p:txBody>
      </p:sp>
      <p:sp>
        <p:nvSpPr>
          <p:cNvPr id="1679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7838" y="3627351"/>
            <a:ext cx="7583320" cy="323064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internal network connected to Internet via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CC0000"/>
                </a:solidFill>
              </a:rPr>
              <a:t>router firewall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router</a:t>
            </a:r>
            <a:r>
              <a:rPr lang="en-US" sz="2400" i="1" dirty="0" smtClean="0">
                <a:solidFill>
                  <a:srgbClr val="CC0000"/>
                </a:solidFill>
              </a:rPr>
              <a:t> filters packet-by-packet, </a:t>
            </a:r>
            <a:r>
              <a:rPr lang="en-US" sz="2400" dirty="0" smtClean="0"/>
              <a:t>decision to forward/drop packet based on: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source IP address, destination IP address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TCP/UDP source and destination port numbers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ICMP message type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TCP SYN and ACK bits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…</a:t>
            </a:r>
          </a:p>
        </p:txBody>
      </p:sp>
      <p:sp>
        <p:nvSpPr>
          <p:cNvPr id="167950" name="Rectangle 349"/>
          <p:cNvSpPr>
            <a:spLocks noChangeArrowheads="1"/>
          </p:cNvSpPr>
          <p:nvPr/>
        </p:nvSpPr>
        <p:spPr bwMode="auto">
          <a:xfrm>
            <a:off x="4908550" y="2462213"/>
            <a:ext cx="493713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7951" name="Line 350"/>
          <p:cNvSpPr>
            <a:spLocks noChangeShapeType="1"/>
          </p:cNvSpPr>
          <p:nvPr/>
        </p:nvSpPr>
        <p:spPr bwMode="auto">
          <a:xfrm flipH="1">
            <a:off x="4711700" y="2378075"/>
            <a:ext cx="5064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7952" name="Rectangle 351"/>
          <p:cNvSpPr>
            <a:spLocks noChangeArrowheads="1"/>
          </p:cNvSpPr>
          <p:nvPr/>
        </p:nvSpPr>
        <p:spPr bwMode="auto">
          <a:xfrm>
            <a:off x="3554413" y="2754313"/>
            <a:ext cx="493712" cy="88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7953" name="Line 352"/>
          <p:cNvSpPr>
            <a:spLocks noChangeShapeType="1"/>
          </p:cNvSpPr>
          <p:nvPr/>
        </p:nvSpPr>
        <p:spPr bwMode="auto">
          <a:xfrm flipH="1">
            <a:off x="3709988" y="2911475"/>
            <a:ext cx="506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954" name="Oval 356"/>
          <p:cNvSpPr>
            <a:spLocks noChangeArrowheads="1"/>
          </p:cNvSpPr>
          <p:nvPr/>
        </p:nvSpPr>
        <p:spPr bwMode="auto">
          <a:xfrm>
            <a:off x="4541838" y="1751013"/>
            <a:ext cx="815975" cy="196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7955" name="Oval 357"/>
          <p:cNvSpPr>
            <a:spLocks noChangeArrowheads="1"/>
          </p:cNvSpPr>
          <p:nvPr/>
        </p:nvSpPr>
        <p:spPr bwMode="auto">
          <a:xfrm>
            <a:off x="4457700" y="1906588"/>
            <a:ext cx="350838" cy="153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5894388" y="958850"/>
            <a:ext cx="2897187" cy="1425575"/>
            <a:chOff x="5670550" y="1182688"/>
            <a:chExt cx="2897188" cy="1425575"/>
          </a:xfrm>
        </p:grpSpPr>
        <p:sp>
          <p:nvSpPr>
            <p:cNvPr id="167957" name="Oval 354"/>
            <p:cNvSpPr>
              <a:spLocks noChangeArrowheads="1"/>
            </p:cNvSpPr>
            <p:nvPr/>
          </p:nvSpPr>
          <p:spPr bwMode="auto">
            <a:xfrm>
              <a:off x="5670550" y="1182688"/>
              <a:ext cx="2897188" cy="140493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58" name="Text Box 353"/>
            <p:cNvSpPr txBox="1">
              <a:spLocks noChangeArrowheads="1"/>
            </p:cNvSpPr>
            <p:nvPr/>
          </p:nvSpPr>
          <p:spPr bwMode="auto">
            <a:xfrm>
              <a:off x="5882437" y="1296988"/>
              <a:ext cx="2671762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Should arriving packet be allowed in? Departing packet let out?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62938" cy="1143000"/>
          </a:xfrm>
        </p:spPr>
        <p:txBody>
          <a:bodyPr/>
          <a:lstStyle/>
          <a:p>
            <a:r>
              <a:rPr lang="en-US" smtClean="0"/>
              <a:t>Stateless packet filtering: example</a:t>
            </a:r>
          </a:p>
        </p:txBody>
      </p:sp>
      <p:pic>
        <p:nvPicPr>
          <p:cNvPr id="169986" name="Picture 1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025" y="1042988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9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73100" y="1522413"/>
            <a:ext cx="7566025" cy="4183062"/>
          </a:xfrm>
        </p:spPr>
        <p:txBody>
          <a:bodyPr/>
          <a:lstStyle/>
          <a:p>
            <a:r>
              <a:rPr lang="en-US" sz="2400" i="1" dirty="0" smtClean="0">
                <a:solidFill>
                  <a:srgbClr val="CC0000"/>
                </a:solidFill>
              </a:rPr>
              <a:t>example 1: </a:t>
            </a:r>
            <a:r>
              <a:rPr lang="en-US" sz="2400" dirty="0" smtClean="0"/>
              <a:t>block incoming and outgoing </a:t>
            </a:r>
            <a:r>
              <a:rPr lang="en-US" sz="2400" dirty="0" err="1" smtClean="0"/>
              <a:t>datagrams</a:t>
            </a:r>
            <a:r>
              <a:rPr lang="en-US" sz="2400" dirty="0" smtClean="0"/>
              <a:t> with IP protocol field = 17 and with either source or </a:t>
            </a:r>
            <a:r>
              <a:rPr lang="en-US" sz="2400" dirty="0" err="1" smtClean="0"/>
              <a:t>dest</a:t>
            </a:r>
            <a:r>
              <a:rPr lang="en-US" sz="2400" dirty="0" smtClean="0"/>
              <a:t> port = 23</a:t>
            </a:r>
          </a:p>
          <a:p>
            <a:pPr lvl="1"/>
            <a:r>
              <a:rPr lang="en-US" i="1" dirty="0" smtClean="0">
                <a:solidFill>
                  <a:srgbClr val="000099"/>
                </a:solidFill>
              </a:rPr>
              <a:t>result: </a:t>
            </a:r>
            <a:r>
              <a:rPr lang="en-US" dirty="0" smtClean="0"/>
              <a:t>all incoming, outgoing UDP flows and telnet connections are blocked</a:t>
            </a:r>
          </a:p>
          <a:p>
            <a:r>
              <a:rPr lang="en-US" sz="2400" i="1" dirty="0" smtClean="0">
                <a:solidFill>
                  <a:srgbClr val="CC0000"/>
                </a:solidFill>
              </a:rPr>
              <a:t>example 2: </a:t>
            </a:r>
            <a:r>
              <a:rPr lang="en-US" sz="2400" dirty="0" smtClean="0"/>
              <a:t>block inbound TCP segments with ACK=0.</a:t>
            </a:r>
          </a:p>
          <a:p>
            <a:pPr lvl="1"/>
            <a:r>
              <a:rPr lang="en-US" i="1" dirty="0" smtClean="0">
                <a:solidFill>
                  <a:srgbClr val="000099"/>
                </a:solidFill>
              </a:rPr>
              <a:t>result: </a:t>
            </a:r>
            <a:r>
              <a:rPr lang="en-US" dirty="0" smtClean="0"/>
              <a:t>prevents external clients from making TCP connections with internal clients, but allows internal clients to connect to outside.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3" name="Picture 6" descr="underline_ba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213" y="1023938"/>
            <a:ext cx="8228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5196" name="Group 28"/>
          <p:cNvGraphicFramePr>
            <a:graphicFrameLocks noGrp="1"/>
          </p:cNvGraphicFramePr>
          <p:nvPr/>
        </p:nvGraphicFramePr>
        <p:xfrm>
          <a:off x="711200" y="1490663"/>
          <a:ext cx="7854950" cy="4731679"/>
        </p:xfrm>
        <a:graphic>
          <a:graphicData uri="http://schemas.openxmlformats.org/drawingml/2006/table">
            <a:tbl>
              <a:tblPr/>
              <a:tblGrid>
                <a:gridCol w="3929063"/>
                <a:gridCol w="3925887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Policy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Firewall Setting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No outside Web access.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Drop all outgoing packets to any IP address, port 80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No incoming TCP connections, except those for institution’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s public Web server only.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7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Drop all incoming TCP SYN packets to any IP except 130.207.244.203, port 80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Prevent Web-radios from eating up the available bandwidth.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Drop all incoming UDP packets - except DNS and router broadcasts.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Prevent your network from being used for 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smurf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DoS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 attack.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Drop all ICMP packets going to a </a:t>
                      </a: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“</a:t>
                      </a: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broadcast</a:t>
                      </a:r>
                      <a:r>
                        <a:rPr kumimoji="0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”</a:t>
                      </a:r>
                      <a:r>
                        <a:rPr kumimoji="0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 address (e.g. 130.207.255.255).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Prevent your network from being tracerouted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Drop all outgoing ICMP TTL expired traffic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2058" name="Rectangle 26"/>
          <p:cNvSpPr>
            <a:spLocks noGrp="1" noChangeArrowheads="1"/>
          </p:cNvSpPr>
          <p:nvPr>
            <p:ph type="title"/>
          </p:nvPr>
        </p:nvSpPr>
        <p:spPr>
          <a:xfrm>
            <a:off x="247650" y="228600"/>
            <a:ext cx="8786813" cy="1143000"/>
          </a:xfrm>
          <a:noFill/>
        </p:spPr>
        <p:txBody>
          <a:bodyPr/>
          <a:lstStyle/>
          <a:p>
            <a:r>
              <a:rPr lang="en-US" sz="4000" smtClean="0"/>
              <a:t>Stateless packet filtering</a:t>
            </a:r>
            <a:r>
              <a:rPr lang="en-US" sz="3600" smtClean="0"/>
              <a:t>: more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21561</TotalTime>
  <Words>2664</Words>
  <Application>Microsoft Office PowerPoint</Application>
  <PresentationFormat>On-screen Show (4:3)</PresentationFormat>
  <Paragraphs>539</Paragraphs>
  <Slides>47</Slides>
  <Notes>15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Default Design</vt:lpstr>
      <vt:lpstr>CSE 4905  Firewalls &amp; Intrusion Detection Systems   </vt:lpstr>
      <vt:lpstr>Protecting an organization’s network</vt:lpstr>
      <vt:lpstr>Firewalls</vt:lpstr>
      <vt:lpstr>Firewall design goals</vt:lpstr>
      <vt:lpstr>Firewall access policy</vt:lpstr>
      <vt:lpstr>Types of firewalls</vt:lpstr>
      <vt:lpstr>Stateless packet filtering</vt:lpstr>
      <vt:lpstr>Stateless packet filtering: example</vt:lpstr>
      <vt:lpstr>Stateless packet filtering: more examples</vt:lpstr>
      <vt:lpstr>Access Control Lists</vt:lpstr>
      <vt:lpstr>Stateless packet filtering: netsec</vt:lpstr>
      <vt:lpstr>Weaknesses of packet filtering</vt:lpstr>
      <vt:lpstr>Stateless filtering is not enough</vt:lpstr>
      <vt:lpstr>Stateless filtering is not enough - II</vt:lpstr>
      <vt:lpstr>Stateful packet filtering</vt:lpstr>
      <vt:lpstr>Stateful packet filtering</vt:lpstr>
      <vt:lpstr>Application gateways</vt:lpstr>
      <vt:lpstr>Limitations of firewalls, gateways</vt:lpstr>
      <vt:lpstr>Intrusion detection systems (IDS)</vt:lpstr>
      <vt:lpstr>Definitions from RFC 2828  (Internet Security Glossary)</vt:lpstr>
      <vt:lpstr>Types of IDS</vt:lpstr>
      <vt:lpstr>Intrusion detection systems</vt:lpstr>
      <vt:lpstr>Assumption of intrusion detection</vt:lpstr>
      <vt:lpstr>IDS requirements</vt:lpstr>
      <vt:lpstr>Analysis approaches</vt:lpstr>
      <vt:lpstr>Host-based intrusion detection system (HIDS)</vt:lpstr>
      <vt:lpstr>Distributed HIDS</vt:lpstr>
      <vt:lpstr>Network-based IDS: types of network sensors</vt:lpstr>
      <vt:lpstr>Network-based IDS: sensor placement</vt:lpstr>
      <vt:lpstr>Network-based IDS: sensor placement II</vt:lpstr>
      <vt:lpstr>Network-based IDS: techniques</vt:lpstr>
      <vt:lpstr>Example system: Snort</vt:lpstr>
      <vt:lpstr>Snort: Rule-based detection engine</vt:lpstr>
      <vt:lpstr>Snort: example</vt:lpstr>
      <vt:lpstr>Why intrusion detection is hard?</vt:lpstr>
      <vt:lpstr>Detecting attack strings is hard</vt:lpstr>
      <vt:lpstr>TCP Attacks on NIDS</vt:lpstr>
      <vt:lpstr>Anomaly detection is hard</vt:lpstr>
      <vt:lpstr>Intrusion detection errors</vt:lpstr>
      <vt:lpstr>Conditional Probability</vt:lpstr>
      <vt:lpstr>Bayes’ Theorem</vt:lpstr>
      <vt:lpstr>Base-Rate Fallacy</vt:lpstr>
      <vt:lpstr>Unified threat management (UTM) system</vt:lpstr>
      <vt:lpstr>UTM architecture</vt:lpstr>
      <vt:lpstr>Network Function Virtualization (NFV)</vt:lpstr>
      <vt:lpstr>Summary</vt:lpstr>
      <vt:lpstr>References</vt:lpstr>
    </vt:vector>
  </TitlesOfParts>
  <Company>Polytechnic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I: Introduction</dc:title>
  <dc:creator>Keith W. Ross</dc:creator>
  <cp:lastModifiedBy>bing</cp:lastModifiedBy>
  <cp:revision>820</cp:revision>
  <cp:lastPrinted>2011-11-30T14:38:01Z</cp:lastPrinted>
  <dcterms:created xsi:type="dcterms:W3CDTF">1999-10-08T19:08:27Z</dcterms:created>
  <dcterms:modified xsi:type="dcterms:W3CDTF">2017-04-20T13:02:25Z</dcterms:modified>
</cp:coreProperties>
</file>