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691" r:id="rId2"/>
    <p:sldId id="1010" r:id="rId3"/>
    <p:sldId id="1011" r:id="rId4"/>
    <p:sldId id="1012" r:id="rId5"/>
    <p:sldId id="1013" r:id="rId6"/>
    <p:sldId id="1017" r:id="rId7"/>
    <p:sldId id="1014" r:id="rId8"/>
    <p:sldId id="1015" r:id="rId9"/>
    <p:sldId id="1018" r:id="rId10"/>
    <p:sldId id="1009" r:id="rId11"/>
    <p:sldId id="992" r:id="rId12"/>
    <p:sldId id="962" r:id="rId13"/>
    <p:sldId id="993" r:id="rId14"/>
    <p:sldId id="995" r:id="rId15"/>
    <p:sldId id="996" r:id="rId16"/>
    <p:sldId id="1003" r:id="rId17"/>
    <p:sldId id="997" r:id="rId18"/>
    <p:sldId id="1004" r:id="rId19"/>
    <p:sldId id="1005" r:id="rId20"/>
    <p:sldId id="1006" r:id="rId21"/>
    <p:sldId id="1007" r:id="rId22"/>
    <p:sldId id="998" r:id="rId23"/>
    <p:sldId id="999" r:id="rId24"/>
    <p:sldId id="1000" r:id="rId25"/>
    <p:sldId id="1008" r:id="rId26"/>
    <p:sldId id="1001" r:id="rId27"/>
    <p:sldId id="1002" r:id="rId28"/>
    <p:sldId id="961" r:id="rId2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99"/>
    <a:srgbClr val="CC0000"/>
    <a:srgbClr val="00CCFF"/>
    <a:srgbClr val="0099CC"/>
    <a:srgbClr val="FF0000"/>
    <a:srgbClr val="FFFF00"/>
    <a:srgbClr val="DDDDDD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0" autoAdjust="0"/>
    <p:restoredTop sz="92054" autoAdjust="0"/>
  </p:normalViewPr>
  <p:slideViewPr>
    <p:cSldViewPr snapToGrid="0">
      <p:cViewPr varScale="1">
        <p:scale>
          <a:sx n="63" d="100"/>
          <a:sy n="63" d="100"/>
        </p:scale>
        <p:origin x="-136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8241DEC-1CCB-43A3-B6E9-A34B30A0AA29}" type="datetimeFigureOut">
              <a:rPr lang="en-US"/>
              <a:pPr/>
              <a:t>4/20/2017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44FB692-FE1F-43CE-8216-5F1BF056D8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05A07B66-39F7-4BB0-84A0-2C18C170D7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F01017-ADF1-4404-92FB-B874094C14F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01EA8-8A05-4B44-9488-279E78AAD254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683530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01EA8-8A05-4B44-9488-279E78AAD254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683530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01EA8-8A05-4B44-9488-279E78AAD254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683530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F01017-ADF1-4404-92FB-B874094C14FE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F2FFC2-87E4-BF43-886D-AAFE1DDA4A3F}" type="slidenum">
              <a:rPr lang="en-AU">
                <a:latin typeface="Arial" pitchFamily="1" charset="0"/>
              </a:rPr>
              <a:pPr/>
              <a:t>12</a:t>
            </a:fld>
            <a:endParaRPr lang="en-AU">
              <a:latin typeface="Arial" pitchFamily="1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0" dirty="0" smtClean="0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AF8046-0263-F74C-BDB1-E6E78A850B0B}" type="slidenum">
              <a:rPr lang="en-AU"/>
              <a:pPr/>
              <a:t>28</a:t>
            </a:fld>
            <a:endParaRPr lang="en-AU" dirty="0"/>
          </a:p>
        </p:txBody>
      </p:sp>
      <p:sp>
        <p:nvSpPr>
          <p:cNvPr id="20685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068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itchFamily="-107" charset="0"/>
              </a:rPr>
              <a:t>Chapter</a:t>
            </a:r>
            <a:r>
              <a:rPr lang="en-US" dirty="0" smtClean="0">
                <a:latin typeface="Times New Roman" pitchFamily="-107" charset="0"/>
              </a:rPr>
              <a:t> 7 </a:t>
            </a:r>
            <a:r>
              <a:rPr lang="en-US" dirty="0">
                <a:latin typeface="Times New Roman" pitchFamily="-107" charset="0"/>
              </a:rPr>
              <a:t>summary.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315325" y="64770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200">
                <a:latin typeface="Arial" pitchFamily="34" charset="0"/>
                <a:cs typeface="Arial" pitchFamily="34" charset="0"/>
              </a:rPr>
              <a:t>8-</a:t>
            </a:r>
            <a:fld id="{9988607E-CB5C-4D39-9C53-DBA17C3A9DAF}" type="slidenum">
              <a:rPr lang="en-US" sz="120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83648"/>
            <a:ext cx="7772400" cy="2821403"/>
          </a:xfrm>
        </p:spPr>
        <p:txBody>
          <a:bodyPr/>
          <a:lstStyle/>
          <a:p>
            <a:pPr algn="ctr"/>
            <a:r>
              <a:rPr lang="en-US" dirty="0" smtClean="0"/>
              <a:t>CSE 4905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Internet Worms</a:t>
            </a:r>
            <a:br>
              <a:rPr lang="en-US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based on slides of </a:t>
            </a:r>
            <a:r>
              <a:rPr lang="en-US" sz="3600" dirty="0" err="1" smtClean="0"/>
              <a:t>Vitaly</a:t>
            </a:r>
            <a:r>
              <a:rPr lang="en-US" sz="3600" dirty="0" smtClean="0"/>
              <a:t> </a:t>
            </a:r>
            <a:r>
              <a:rPr lang="en-US" sz="3600" dirty="0" err="1" smtClean="0"/>
              <a:t>Shmatikov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83648"/>
            <a:ext cx="7772400" cy="2821403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Understanding witty worm via network “telescopes”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30914"/>
            <a:ext cx="8686800" cy="3505200"/>
          </a:xfrm>
        </p:spPr>
        <p:txBody>
          <a:bodyPr/>
          <a:lstStyle/>
          <a:p>
            <a:pPr algn="ctr"/>
            <a:r>
              <a:rPr lang="en-US" sz="3200" dirty="0" smtClean="0"/>
              <a:t>A. Kumar, V. </a:t>
            </a:r>
            <a:r>
              <a:rPr lang="en-US" sz="3200" dirty="0" err="1" smtClean="0"/>
              <a:t>Paxson</a:t>
            </a:r>
            <a:r>
              <a:rPr lang="en-US" sz="3200" dirty="0" smtClean="0"/>
              <a:t>, N. Weaver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>
                <a:solidFill>
                  <a:srgbClr val="C00000"/>
                </a:solidFill>
              </a:rPr>
              <a:t> Outwitting the Witty Worm:</a:t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 Exploiting Underlying Structure for Detailed Reconstruction of an Internet-scale Event </a:t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/>
              <a:t>(IMC 2005)</a:t>
            </a:r>
          </a:p>
        </p:txBody>
      </p:sp>
      <p:sp>
        <p:nvSpPr>
          <p:cNvPr id="18436" name="AutoShape 6" descr="data:image/jpg;base64,/9j/4AAQSkZJRgABAQAAAQABAAD/2wBDAAkGBwgHBgkIBwgKCgkLDRYPDQwMDRsUFRAWIB0iIiAdHx8kKDQsJCYxJx8fLT0tMTU3Ojo6Iys/RD84QzQ5Ojf/2wBDAQoKCg0MDRoPDxo3JR8lNzc3Nzc3Nzc3Nzc3Nzc3Nzc3Nzc3Nzc3Nzc3Nzc3Nzc3Nzc3Nzc3Nzc3Nzc3Nzc3Nzf/wAARCACTALEDASIAAhEBAxEB/8QAGwAAAQUBAQAAAAAAAAAAAAAAAwABAgQGBQf/xAA8EAABBAAEAgcFBwMDBQAAAAABAAIDEQQSITEFQQYTIlFhcZEygaGxwSNCUmLR4fAHFHIzU/EVNIKSsv/EABkBAAMBAQEAAAAAAAAAAAAAAAABAgMEBf/EACIRAAICAgIDAQADAAAAAAAAAAABAhEDIRIxBCJBEzIzUf/aAAwDAQACEQMRAD8A1L9WigDWvxQSKGn3ijE7eQQyO033leQz0UI67IR1q9NUUgE+5QdQq+9SUJoDfNDeBTj3G0VtA69xQ5AXNcAEAOA3rq8imkAjmPcVMN+0B12AXO6RcVwfCWh+Jl7Tm22NvtO/ZUlYm0i+G6m9gdCjiuro968zx3S3iGLDnQTDDs2DWDUjz3XFxHGeKjV+MnN6gGUn6reOCX0xllR7Mcoc69gllFl3LxXiLOO8RZJnGLkDh+crVcK6eZYgziD9QPba279ybwtBHKmegRx55WGtALN8lORvZNAaeCzXDemeDxEhadAT7RsH0Wjw88eKhzRuBzNzA3oR3pcaKUrEba2L/L6IoaXBvfV2ivhDo23ycKKbq3W0AaCkuI7AFmx7j9Qnljp5AGr27+RRGMAY3Ne4vzpPKwl7SNSLCdCsrwN7bh4fVM5hNgacwpjsSGzeqmynSPIGgBHwToLGa2jz21UHAhxNaVXxVoWASRoQgyi29yGhJ7BdrwSTf+ySkYeiXEGkMuFZiLNfVH+9fr6INCvcVi0WRaRbgOSi8ZgfAp4CCTY1rVTLKc7uSQ7GY2h9U7hoaHK/56qTRbW33ap8nL+ahOhWcLpJxlnBsH1mZvXvFQtPM9/kvMJMc/HYiSbEyulmOvbNn3+Hgn6VcVl4lxTETOccjT1cY3ytGn881xoi8OGW77xou7DjUVbOXJNt0jpvDTFsC/fNSruBBBZIAe7IAF0cLhJsU5rI2ZrFEAfsuuOjUzwS4tYBuLFrVuhRhKRjpQ/MQ4C/JQymlrZeA5Y+11hNaA0FyMZw4xVlBs786QpA8UkUeH4h0MwB/wCPJbXo1x92HmEEkjjE86ZvuO7/AH7LETxGCQZhqN1bw8udpN0aSlG0TGTiz3rDPE0ETjsTfoEcspwA30We6BY//qHCGsfrLEKeD4kUfRaktBeK2FfRYpG1lUxg4fNuQAfggtYTO9x1BA086XQYxoqtQA0+ew+qBhmW4NLdw34Ej6IrYXooyxjr65VV/FWI46ytrUtJcfE2Vaw0IfI69cpNabhEdEevqt2/FPiLkV2M7JH5QfkquIYdSed0uixgEbfKj4UqsgaKy2aOoPIUk0CZUyx/iSUMvgkoouwxGjq7yhmhdcm6IgN5/f8ANCqy4HbQfFc5oJoqUEbEc04IDiRXJKQU5jwedEJSCtPJJATa3Vo56Kn0gxh4fwbF4tot0URLfPYfNXB2ntIPd6LP/wBQZnR9Fp8pH2jo2O8QT+yuKuSJl0eMzPdLNl1dZo+P7rddHujcQwzJMW3I9wvKDqPNcTorg4DI7FTZTlflZm5Vut3hMZhXAATMJ5UV3SfxGeGK7YXB8PwuFt0bDrzJJViVjZG5Y30TzDRojh0WRpa4EHnaafF4TCsJnkAISo67SRzJ+HktOadxaNcrGhtrkcR4e17Oy3Lz8Su1Jx7hjrZHKXeTSqkmKgxBDo3gjUAHRKmiG1IwnGsK8PLrvXXRU8NE9rQ7kVquPYQStL2Cg0dqua4Qa2EaatG48FpHaOLJGpG9/pjiD/eTwWRnaAO6hqvRm2DRGnZqh5Lyv+nWIEfSJjW12hWp8N16yGkNJbZFt+YWaWy29EXN7J7JBMQ15VbVAR9XMRrYB2/ysIwJfmbsOqc3y3/QJpC8Yl9aVbfSv1TaFYuHNBLnkk5m3SUl9fGKNnf1r6onDIxHhszh7R+ChimHrPX5X9E/gvpDJTizvBr1KpzDtEZdf3K6B1dfI1XvVGbtlrmkX9a/VRIpFO/5SSLld+X0SUFAX2Gk7bqH3mit3/RSkNtN67/NQabf6/Jcpsh5/wDTIvVJ5Bo+SG83I4a7JE7XyI+SSAJGQSDsaC4fTkRP6OPikDzI8VHlbYsHmeWl6rtRn2fcFDismTg+K7JdUTwGjnpt8VpB0yZdHl2B4M2Hh0cuIcDqTlaCd/epzxMw+Khh6nI54BaWPPM7ea72AhY7BxszDsAC/JGkZAztnLpzLboeC7E/9M1jdWiHCZRLM7DvLs0Z3DTXvUcUxuKc8sLurZp7NEn37JuBMf1mIxDj2ZJNB3NVjDRuhdMx8hcxzrGbXe/1Ts2UZUjnSRHh7cNIzDjEMlJLmNPcdjQ5qwYDK4SMwcbHvFtbmrL4HRdjCxQRdoPo/wCKIxjJJs8Q7LQe0eZT5aon83dmd4jg53QFk0gb3sj28r5rGNbJ/duYwAgnZeicYHuWU4Vw2bFYuabDyMjbHLlzEWDaUXRGSCbSLHRyLEYDimHxwaWNa9o1HeaXtkM1BujbfX8+C8zxoe52DhsF80jBoNDR1PyXobQWB1DTUA+FFRfsGSCiiw0Fr5GkbMe4WN/a/VQncevcQL1d8mlPE7NRzjQOynn7KjM4255IrO/4NH6JmZZ/uI4cKzPo28vxKUxY+IFhsEA38FVytxEga4Zm5nken7qOGDm4d0brJa4jUp8hUEYasE/hIJVKVwzamt1Zzdl2bS2ilTmDQe8ZjSmTKQGvzlJSpvj6JLMoC6zGLq75KEb+0kHW0C/NQiIba5TZDvkc2Zw3obqDzZJ76KhMftXOGwACWbMB3UgYeIa14osmV0TmEWHAgg9yrtu7s+CO0gwba3umhMxzIGMxc0ItnVyOb2TqiYrCMbA55c99bZjt7lZ43D1PFutaKbOAT5jQ/JUOJYowxZG+l8l2QdocWki7gupOEFTNaB4a2oOc1ri6OeNzbsNJGqzOBw2M/uXSRgPjLrIJBv4roRYTFxkSyPNn7hcOyL7lpSGsjfw78DYTIGzQgHcOGxV2SZjIxkoDwXFw+LcS1j2kHlzXU6sOiDyCbGyRfJUcnjL80bq10Oy53RNobgsS97i0B90DzrvV7izGsZIOZBslZzB4md0r+HYcA9bQJQ3SOeT9jW9G4ncT4o/GH/RwzCyPuLtFt4Hhoy5ttN/BcnhOGbgMNBhog0ZR2q7zuVee/I6zd0sU/opbLzH5HCju06d+iZ2VwoihleT7whxOcHN20A19yi+Y5DuOxyHkrUiKLeGdTgCR96vLRDa8B84J1z/MIEBuWzf3tL7z+yZ7smLcK0ey78UXoVbHD8waW0QLafmEGZoc3M3TUUFKJ9F2tAO5bDX90GZxY1wqgBoR4KWykgOZvc5JN/4FJSVQOyDV2o2Lftoo2DWvNDe6murmVymqELfC86XaZviNAmDridpWigCQ+kDLcbqA8keM/ZAfzZUw80CrEL/str/4QJlPpDCJMA+fnC7N7uYWZfJDiJGkhpdkABPNbVzRIx0Tm21xpw7wvP8ApHg5uC4hk7AXYSUkMI+4fwn6LpwSv1M5Pjsm2DD4fsvzsBO7Wkq1hcNhJtGulfy1ahcMxZx7BoAKGi6glGGjptbXS6L+GsZur+EJMHhooh2Q08iNCrP90xsLNfu7Hks7xDiXXjXYGxfzVLEcR+wMLHnrHj0PNNRfZjPKrLnGuIxvElG9ORVToxhJH8aglaNaDyDyGv7KHDOGux8zOs/0mm3eK0ODjbh+MMkHZBbl05UoyOlSJjcnbNbG4nKTvW/ijCS896jkqLXZeR18VLrMpOulArCzRo6ccuYMoC8wHzQneyKcQMw27t/ohQyU1l9+gHmoySENsUCRQA5Gv3RYqLMMprxyiz5lFxD6yGgacB5XoqsDmhz2DcAIQxBlDo3ntVommKiw0tErwR7VKOId2K5Hf1Q8+aUObWo+tqGLeeozXty9EWFbKvWH8Z9UlG2+HoklZRLMdPehym2tFJ3Et18EMmyByXOaJEg4ZCCN0pfaBB3UHb2NE8h+zaUhk2uGWtlYw5uAC+f0KoNdW6t4Zx6gA/iKBMtxntbfylSx+Ggx/DX4XENzMlNDvBvceIRw9sYc9zqa2ySTVLNY3plwvANYxj3YuVt22H2Qf8tlcIyk9GcmktmYxUmJ6MY52FxDXOb9x4GjxyKqYzpC7EDQOFg3ouliekjOkmOjhxOBhiija7K4OLncue1e5WY+juB9o24E6ar0Y3Xsczt6Rl4psTipcrGmjoQBa7nCeB4iWTPOMvid1puGcNw+GYRDE0E8wunFhw3ceiHIqONvsrYbBtw0GRrQAByVaeLMXHatiF2JtGV4KmYzlF81lJ2dKWiODx9kRzENkAoE7OV3rQTy2F0uHxM4fCxdZiZGRt7yVm5+l0kIMeAtwGz5W38N1CxyfRMpxielwkhsYu6o/NSBBc29NR9FhejXTGSXFGPi7mMY4tyPa3K1m+62jJQ8NLS0tOoINgilE4uD2KMlLoM9/Vue8CyGgeaJkAw8b3tpzBZPz+Cq5vtCHGx2bVyR+ZhBOhFHyU2DKxcW5Mo2NFNPRicO6vn+4UHPIBJ3oOHyPySld9mRY7vj+yLHRWt3+2fVJN2u9JABZO7fRBe4B98qUpHEj3ILu12uVrE0RN7xVd6g52ZtWNlG9rUQe0TypIomHa0ufxjpHheEQdWPtcSbIjBqvElcnpL0hGBLsNhf+4A7bv8AbvYDxWFmlfI4vkcS5xskm7XXh8fluRy5cyWkdDi/G8dxSVxxUzjHyibo0e7n5rmklx8OaYd59ycim1zO67lFLo5bb7LnB7GOhdsMx9AF6Fw/K2gb8AvNYZnwvD4zTmm1oML0rbDFGyXDPLmgatcKKmUWy4SS7PQoHAixSsNIPOlgD05yR5YMAb73y/QD6qhiumPFsQCInx4Zp/226+ptR+bZt+0a0ejY7GYbCRF+JnZG38zgLWR4t02haDFwuMyu262QU0eQ5/BYyeabFPMk8r5Hndz3EqHZG2p8VSxJdmUs7ekHxmMxXEJjNjJ3SOO18vIckC60GiiT6pDVa0ZPfYZjwNNvJaXo50lk4aRBPcmGO2urD4LLDVEaa8lMoKSpjjJx6PYOH4yPGxjERyNcxzgAQdqV98zWt7R3XkfB+L4jhc7XxPJZfaaTYPmvQOHY+PizGPhdVe0L2XDkxPGdcMimjryWAQdRr6b/AKoUzriLjuCD/PVMCWgN3rS73H8KG99RHypZGgK/EpKv2fzeqSLCi5JVkIT3VGKUnEXp4oNi6PJZFoTnUQg4jEDC4WaeQ9mJjnVe+ilKSAs50zx5gwMeGjOs5t3kN1WOHOSQpy4xsx2KmfNiHvkNvc4uee8lCdqojfVEb3r1qPN7djAagJE6pA7lNSYCB1SoHv8AcbSASQIYDzUhpsKTBJMBySlaSZADp/BME5KAJDbRMUmuSQA4dS6vBOLzcLnEkVuaPaZ+JvcuOEZmhFeRSlFSVME2naPVcDjYsfhWzYd4cx97cjQRpD9m8d1n6rzvo3xV3DseIpHfYSu1Hce9b9z/ALJ1agtu/gvOywcJHdjnzQ2Yfm9ElX6x34j6pLKzSi4efvQne370klBSBzLE9NiTjMMO6E//AEUklv439hl5H8DOt2U/uhJJekcI3JOkkmgEN0z90kkCEm5pJIAfkmO6SSAH5JnckkkAO1SGySSYDfeCIEkkCGmJGVw3Dt16Pwp7n8KjLnEnIUklx+X0jp8f6StJJJcR1n//2Q=="/>
          <p:cNvSpPr>
            <a:spLocks noChangeAspect="1" noChangeArrowheads="1"/>
          </p:cNvSpPr>
          <p:nvPr/>
        </p:nvSpPr>
        <p:spPr bwMode="auto">
          <a:xfrm>
            <a:off x="460216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92369" y="3048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Gill Sans MT" pitchFamily="34" charset="0"/>
                <a:ea typeface="+mj-ea"/>
                <a:cs typeface="+mj-cs"/>
              </a:rPr>
              <a:t>Reference</a:t>
            </a:r>
            <a:endParaRPr kumimoji="0" lang="en-AU" sz="4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Gill Sans M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2369" y="304800"/>
            <a:ext cx="8229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2"/>
                </a:solidFill>
                <a:ea typeface="+mj-ea"/>
                <a:cs typeface="+mj-cs"/>
              </a:rPr>
              <a:t>Goals</a:t>
            </a:r>
            <a:endParaRPr lang="en-AU" dirty="0">
              <a:solidFill>
                <a:schemeClr val="accent2"/>
              </a:solidFill>
              <a:ea typeface="+mj-ea"/>
              <a:cs typeface="+mj-cs"/>
            </a:endParaRP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351692" y="1829964"/>
            <a:ext cx="8153400" cy="4343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a typeface="+mn-ea"/>
                <a:cs typeface="+mn-cs"/>
              </a:rPr>
              <a:t>Understand the behavior of one </a:t>
            </a:r>
            <a:r>
              <a:rPr lang="en-US" sz="3600" dirty="0" smtClean="0">
                <a:ea typeface="+mn-ea"/>
              </a:rPr>
              <a:t>specific worm (witty worm)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a typeface="+mn-ea"/>
                <a:cs typeface="+mn-cs"/>
              </a:rPr>
              <a:t>Understand its propagation and its impact on Internet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a typeface="+mn-ea"/>
              </a:rPr>
              <a:t>Network “telescopes” as tools for observing Internet-scale events</a:t>
            </a:r>
            <a:endParaRPr lang="en-US" sz="36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0252" y="1501728"/>
            <a:ext cx="8534400" cy="5105400"/>
          </a:xfrm>
        </p:spPr>
        <p:txBody>
          <a:bodyPr/>
          <a:lstStyle/>
          <a:p>
            <a:r>
              <a:rPr lang="en-US" dirty="0" smtClean="0"/>
              <a:t>Exploits buffer overflow in the ICQ analyzer in ISS (Internet Security Systems)</a:t>
            </a:r>
          </a:p>
          <a:p>
            <a:pPr lvl="1"/>
            <a:r>
              <a:rPr lang="en-US" dirty="0" smtClean="0"/>
              <a:t>ICQ packet: UDP packet with source port 4000</a:t>
            </a:r>
          </a:p>
          <a:p>
            <a:pPr lvl="1"/>
            <a:r>
              <a:rPr lang="en-US" dirty="0" smtClean="0"/>
              <a:t>Analyzer copies packet to fixed-size buffer</a:t>
            </a:r>
          </a:p>
          <a:p>
            <a:pPr lvl="1"/>
            <a:r>
              <a:rPr lang="en-US" dirty="0" smtClean="0"/>
              <a:t>standard stack smash</a:t>
            </a:r>
          </a:p>
          <a:p>
            <a:pPr lvl="1"/>
            <a:r>
              <a:rPr lang="en-US" dirty="0" smtClean="0"/>
              <a:t>Deletes randomly chosen sectors of hard drive</a:t>
            </a:r>
          </a:p>
          <a:p>
            <a:pPr lvl="1"/>
            <a:r>
              <a:rPr lang="en-US" dirty="0" smtClean="0"/>
              <a:t>Payload contains </a:t>
            </a:r>
            <a:r>
              <a:rPr lang="en-US" dirty="0" smtClean="0">
                <a:solidFill>
                  <a:srgbClr val="7030A0"/>
                </a:solidFill>
              </a:rPr>
              <a:t>“(^.^ insert witty message here ^.^)”</a:t>
            </a:r>
          </a:p>
          <a:p>
            <a:r>
              <a:rPr lang="en-US" dirty="0" smtClean="0"/>
              <a:t>Chronology of Witty</a:t>
            </a:r>
          </a:p>
          <a:p>
            <a:pPr lvl="1"/>
            <a:r>
              <a:rPr lang="en-US" dirty="0" smtClean="0"/>
              <a:t>Mar 18, 2004: high-level description published</a:t>
            </a:r>
          </a:p>
          <a:p>
            <a:pPr lvl="1"/>
            <a:r>
              <a:rPr lang="en-US" dirty="0" smtClean="0"/>
              <a:t>36 hours later: worm released</a:t>
            </a:r>
          </a:p>
          <a:p>
            <a:pPr lvl="1"/>
            <a:r>
              <a:rPr lang="en-US" dirty="0" smtClean="0"/>
              <a:t>75 </a:t>
            </a:r>
            <a:r>
              <a:rPr lang="en-US" dirty="0" err="1" smtClean="0"/>
              <a:t>mins</a:t>
            </a:r>
            <a:r>
              <a:rPr lang="en-US" dirty="0" smtClean="0"/>
              <a:t> later: all12,000 vulnerable machines infected! </a:t>
            </a:r>
          </a:p>
        </p:txBody>
      </p:sp>
      <p:sp>
        <p:nvSpPr>
          <p:cNvPr id="1946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Witty Worm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Pseudocode of Witty (1)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72072"/>
            <a:ext cx="8534400" cy="4953000"/>
          </a:xfrm>
        </p:spPr>
        <p:txBody>
          <a:bodyPr/>
          <a:lstStyle/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err="1" smtClean="0"/>
              <a:t>srand</a:t>
            </a:r>
            <a:r>
              <a:rPr lang="en-US" sz="2400" dirty="0" smtClean="0"/>
              <a:t>(</a:t>
            </a:r>
            <a:r>
              <a:rPr lang="en-US" sz="2400" dirty="0" err="1" smtClean="0"/>
              <a:t>get_tick_count</a:t>
            </a:r>
            <a:r>
              <a:rPr lang="en-US" sz="2400" dirty="0" smtClean="0"/>
              <a:t>())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for(</a:t>
            </a:r>
            <a:r>
              <a:rPr lang="en-US" sz="2400" dirty="0" err="1" smtClean="0"/>
              <a:t>i</a:t>
            </a:r>
            <a:r>
              <a:rPr lang="en-US" sz="2400" dirty="0" smtClean="0"/>
              <a:t>=0; </a:t>
            </a:r>
            <a:r>
              <a:rPr lang="en-US" sz="2400" dirty="0" err="1" smtClean="0"/>
              <a:t>i</a:t>
            </a:r>
            <a:r>
              <a:rPr lang="en-US" sz="2400" dirty="0" smtClean="0"/>
              <a:t>&lt;20,000; </a:t>
            </a:r>
            <a:r>
              <a:rPr lang="en-US" sz="2400" dirty="0" err="1" smtClean="0"/>
              <a:t>i</a:t>
            </a:r>
            <a:r>
              <a:rPr lang="en-US" sz="2400" dirty="0" smtClean="0"/>
              <a:t>++)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    </a:t>
            </a:r>
            <a:r>
              <a:rPr lang="en-US" sz="2400" dirty="0" err="1" smtClean="0"/>
              <a:t>destIP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charset="2"/>
              </a:rPr>
              <a:t></a:t>
            </a:r>
            <a:r>
              <a:rPr lang="en-US" sz="2400" dirty="0" smtClean="0"/>
              <a:t> rand()</a:t>
            </a:r>
            <a:r>
              <a:rPr lang="en-US" sz="2400" baseline="-25000" dirty="0" smtClean="0"/>
              <a:t>[0..15]</a:t>
            </a:r>
            <a:r>
              <a:rPr lang="en-US" sz="2400" dirty="0" smtClean="0"/>
              <a:t> || rand()</a:t>
            </a:r>
            <a:r>
              <a:rPr lang="en-US" sz="2400" baseline="-25000" dirty="0" smtClean="0"/>
              <a:t>[0..15]</a:t>
            </a:r>
            <a:r>
              <a:rPr lang="en-US" sz="2400" dirty="0" smtClean="0"/>
              <a:t>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    </a:t>
            </a:r>
            <a:r>
              <a:rPr lang="en-US" sz="2400" dirty="0" err="1" smtClean="0"/>
              <a:t>destPort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charset="2"/>
              </a:rPr>
              <a:t></a:t>
            </a:r>
            <a:r>
              <a:rPr lang="en-US" sz="2400" dirty="0" smtClean="0"/>
              <a:t> rand()</a:t>
            </a:r>
            <a:r>
              <a:rPr lang="en-US" sz="2400" baseline="-25000" dirty="0" smtClean="0"/>
              <a:t>[0..15]</a:t>
            </a:r>
            <a:r>
              <a:rPr lang="en-US" sz="2400" dirty="0" smtClean="0"/>
              <a:t>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    </a:t>
            </a:r>
            <a:r>
              <a:rPr lang="en-US" sz="2400" dirty="0" err="1" smtClean="0"/>
              <a:t>packetSize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charset="2"/>
              </a:rPr>
              <a:t></a:t>
            </a:r>
            <a:r>
              <a:rPr lang="en-US" sz="2400" dirty="0" smtClean="0"/>
              <a:t> 768 + rand()</a:t>
            </a:r>
            <a:r>
              <a:rPr lang="en-US" sz="2400" baseline="-25000" dirty="0" smtClean="0"/>
              <a:t>[0..8]</a:t>
            </a:r>
            <a:r>
              <a:rPr lang="en-US" sz="2400" dirty="0" smtClean="0"/>
              <a:t>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    </a:t>
            </a:r>
            <a:r>
              <a:rPr lang="en-US" sz="2400" dirty="0" err="1" smtClean="0"/>
              <a:t>packetContents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charset="2"/>
              </a:rPr>
              <a:t></a:t>
            </a:r>
            <a:r>
              <a:rPr lang="en-US" sz="2400" dirty="0" smtClean="0"/>
              <a:t> top of stack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    send packet to </a:t>
            </a:r>
            <a:r>
              <a:rPr lang="en-US" sz="2400" dirty="0" err="1" smtClean="0"/>
              <a:t>destIP</a:t>
            </a:r>
            <a:r>
              <a:rPr lang="en-US" sz="2400" dirty="0" smtClean="0"/>
              <a:t>/</a:t>
            </a:r>
            <a:r>
              <a:rPr lang="en-US" sz="2400" dirty="0" err="1" smtClean="0"/>
              <a:t>destPort</a:t>
            </a:r>
            <a:endParaRPr lang="en-US" sz="2400" dirty="0" smtClean="0"/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if(open(</a:t>
            </a:r>
            <a:r>
              <a:rPr lang="en-US" sz="2400" dirty="0" err="1" smtClean="0"/>
              <a:t>physicaldisk,rand</a:t>
            </a:r>
            <a:r>
              <a:rPr lang="en-US" sz="2400" dirty="0" smtClean="0"/>
              <a:t>()</a:t>
            </a:r>
            <a:r>
              <a:rPr lang="en-US" sz="2400" baseline="-25000" dirty="0" smtClean="0"/>
              <a:t>[13..15]</a:t>
            </a:r>
            <a:r>
              <a:rPr lang="en-US" sz="2400" dirty="0" smtClean="0"/>
              <a:t>))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en-US" sz="2400" dirty="0" smtClean="0"/>
              <a:t>         write(rand()</a:t>
            </a:r>
            <a:r>
              <a:rPr lang="en-US" sz="2400" baseline="-25000" dirty="0" smtClean="0"/>
              <a:t>[0..14]</a:t>
            </a:r>
            <a:r>
              <a:rPr lang="en-US" sz="2400" dirty="0" smtClean="0"/>
              <a:t> || 0x4E20); </a:t>
            </a:r>
            <a:r>
              <a:rPr lang="en-US" sz="2400" dirty="0" err="1" smtClean="0"/>
              <a:t>goto</a:t>
            </a:r>
            <a:r>
              <a:rPr lang="en-US" sz="2400" dirty="0" smtClean="0"/>
              <a:t> 1;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en-US" sz="2400" dirty="0" smtClean="0"/>
              <a:t>9.  else </a:t>
            </a:r>
            <a:r>
              <a:rPr lang="en-US" sz="2400" dirty="0" err="1" smtClean="0"/>
              <a:t>goto</a:t>
            </a:r>
            <a:r>
              <a:rPr lang="en-US" sz="2400" dirty="0" smtClean="0"/>
              <a:t> 2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667000" y="1666875"/>
            <a:ext cx="6091238" cy="2219325"/>
            <a:chOff x="2667000" y="1666875"/>
            <a:chExt cx="6091238" cy="2219325"/>
          </a:xfrm>
        </p:grpSpPr>
        <p:sp>
          <p:nvSpPr>
            <p:cNvPr id="1691653" name="Oval 5"/>
            <p:cNvSpPr>
              <a:spLocks noChangeArrowheads="1"/>
            </p:cNvSpPr>
            <p:nvPr/>
          </p:nvSpPr>
          <p:spPr bwMode="auto">
            <a:xfrm>
              <a:off x="2667000" y="2514600"/>
              <a:ext cx="1676400" cy="5334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1654" name="Oval 6"/>
            <p:cNvSpPr>
              <a:spLocks noChangeArrowheads="1"/>
            </p:cNvSpPr>
            <p:nvPr/>
          </p:nvSpPr>
          <p:spPr bwMode="auto">
            <a:xfrm>
              <a:off x="4495800" y="2514600"/>
              <a:ext cx="1676400" cy="5334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1655" name="Oval 7"/>
            <p:cNvSpPr>
              <a:spLocks noChangeArrowheads="1"/>
            </p:cNvSpPr>
            <p:nvPr/>
          </p:nvSpPr>
          <p:spPr bwMode="auto">
            <a:xfrm>
              <a:off x="2971800" y="2971800"/>
              <a:ext cx="1676400" cy="5334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1656" name="Oval 8"/>
            <p:cNvSpPr>
              <a:spLocks noChangeArrowheads="1"/>
            </p:cNvSpPr>
            <p:nvPr/>
          </p:nvSpPr>
          <p:spPr bwMode="auto">
            <a:xfrm>
              <a:off x="4114800" y="3352800"/>
              <a:ext cx="1676400" cy="5334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1657" name="Text Box 9"/>
            <p:cNvSpPr txBox="1">
              <a:spLocks noChangeArrowheads="1"/>
            </p:cNvSpPr>
            <p:nvPr/>
          </p:nvSpPr>
          <p:spPr bwMode="auto">
            <a:xfrm>
              <a:off x="6096000" y="2805113"/>
              <a:ext cx="2662238" cy="8524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Tx/>
                <a:buNone/>
              </a:pPr>
              <a:r>
                <a:rPr lang="en-US" sz="1600" dirty="0">
                  <a:solidFill>
                    <a:srgbClr val="FF0000"/>
                  </a:solidFill>
                </a:rPr>
                <a:t>Each Witty packet contains </a:t>
              </a:r>
            </a:p>
            <a:p>
              <a:pPr algn="l">
                <a:lnSpc>
                  <a:spcPct val="90000"/>
                </a:lnSpc>
                <a:buFontTx/>
                <a:buNone/>
              </a:pPr>
              <a:r>
                <a:rPr lang="en-US" sz="1600" dirty="0">
                  <a:solidFill>
                    <a:srgbClr val="FF0000"/>
                  </a:solidFill>
                </a:rPr>
                <a:t>bits from 4 consecutive </a:t>
              </a:r>
            </a:p>
            <a:p>
              <a:pPr algn="l">
                <a:lnSpc>
                  <a:spcPct val="90000"/>
                </a:lnSpc>
                <a:buFontTx/>
                <a:buNone/>
              </a:pPr>
              <a:r>
                <a:rPr lang="en-US" sz="1600" dirty="0">
                  <a:solidFill>
                    <a:srgbClr val="FF0000"/>
                  </a:solidFill>
                </a:rPr>
                <a:t>pseudo-random numbers</a:t>
              </a:r>
            </a:p>
          </p:txBody>
        </p:sp>
        <p:sp>
          <p:nvSpPr>
            <p:cNvPr id="1691658" name="Text Box 10"/>
            <p:cNvSpPr txBox="1">
              <a:spLocks noChangeArrowheads="1"/>
            </p:cNvSpPr>
            <p:nvPr/>
          </p:nvSpPr>
          <p:spPr bwMode="auto">
            <a:xfrm>
              <a:off x="4800600" y="1666875"/>
              <a:ext cx="3049588" cy="31432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90000"/>
                </a:lnSpc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Seed pseudo-random generator</a:t>
              </a:r>
            </a:p>
          </p:txBody>
        </p:sp>
        <p:sp>
          <p:nvSpPr>
            <p:cNvPr id="1691659" name="Line 11"/>
            <p:cNvSpPr>
              <a:spLocks noChangeShapeType="1"/>
            </p:cNvSpPr>
            <p:nvPr/>
          </p:nvSpPr>
          <p:spPr bwMode="auto">
            <a:xfrm flipH="1">
              <a:off x="4343400" y="1828800"/>
              <a:ext cx="457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Witty’s PRNG</a:t>
            </a:r>
          </a:p>
        </p:txBody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419600"/>
          </a:xfrm>
        </p:spPr>
        <p:txBody>
          <a:bodyPr/>
          <a:lstStyle/>
          <a:p>
            <a:r>
              <a:rPr lang="en-US" dirty="0" smtClean="0"/>
              <a:t>Witty uses </a:t>
            </a:r>
            <a:r>
              <a:rPr lang="en-US" dirty="0" smtClean="0">
                <a:solidFill>
                  <a:srgbClr val="C00000"/>
                </a:solidFill>
              </a:rPr>
              <a:t>linear </a:t>
            </a:r>
            <a:r>
              <a:rPr lang="en-US" dirty="0" err="1" smtClean="0">
                <a:solidFill>
                  <a:srgbClr val="C00000"/>
                </a:solidFill>
              </a:rPr>
              <a:t>congruential</a:t>
            </a:r>
            <a:r>
              <a:rPr lang="en-US" dirty="0" smtClean="0">
                <a:solidFill>
                  <a:srgbClr val="C00000"/>
                </a:solidFill>
              </a:rPr>
              <a:t> generator</a:t>
            </a:r>
            <a:r>
              <a:rPr lang="en-US" dirty="0" smtClean="0"/>
              <a:t> to generate pseudo-random addresses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>
                <a:latin typeface="Arial" charset="0"/>
              </a:rPr>
              <a:t>		       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X</a:t>
            </a:r>
            <a:r>
              <a:rPr lang="en-US" baseline="-25000" dirty="0" smtClean="0">
                <a:solidFill>
                  <a:srgbClr val="C00000"/>
                </a:solidFill>
                <a:latin typeface="Arial" charset="0"/>
              </a:rPr>
              <a:t>i+1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= A * X</a:t>
            </a:r>
            <a:r>
              <a:rPr lang="en-US" baseline="-25000" dirty="0" smtClean="0">
                <a:solidFill>
                  <a:srgbClr val="C00000"/>
                </a:solidFill>
                <a:latin typeface="Arial" charset="0"/>
              </a:rPr>
              <a:t>i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+ B   mod M</a:t>
            </a:r>
            <a:endParaRPr lang="en-US" dirty="0" smtClean="0">
              <a:solidFill>
                <a:srgbClr val="C00000"/>
              </a:solidFill>
            </a:endParaRPr>
          </a:p>
          <a:p>
            <a:pPr lvl="2"/>
            <a:r>
              <a:rPr lang="en-US" dirty="0" smtClean="0">
                <a:latin typeface="Gill Sans MT" pitchFamily="34" charset="0"/>
              </a:rPr>
              <a:t>Witty</a:t>
            </a:r>
            <a:r>
              <a:rPr lang="en-US" smtClean="0">
                <a:latin typeface="Gill Sans MT" pitchFamily="34" charset="0"/>
              </a:rPr>
              <a:t>: A </a:t>
            </a:r>
            <a:r>
              <a:rPr lang="en-US" dirty="0" smtClean="0">
                <a:latin typeface="Gill Sans MT" pitchFamily="34" charset="0"/>
              </a:rPr>
              <a:t>= 214013, B = 2531011, M = 2</a:t>
            </a:r>
            <a:r>
              <a:rPr lang="en-US" baseline="30000" dirty="0" smtClean="0">
                <a:latin typeface="Gill Sans MT" pitchFamily="34" charset="0"/>
              </a:rPr>
              <a:t>32</a:t>
            </a:r>
            <a:r>
              <a:rPr lang="en-US" dirty="0" smtClean="0">
                <a:latin typeface="Gill Sans MT" pitchFamily="34" charset="0"/>
              </a:rPr>
              <a:t>, orbit is a complete permutation (every 32-bit integer is generated exactly once)</a:t>
            </a:r>
          </a:p>
          <a:p>
            <a:r>
              <a:rPr lang="en-US" dirty="0" smtClean="0"/>
              <a:t>Can reconstruct the entire state of generator from a single packet (equivalent to a sequence number)</a:t>
            </a:r>
          </a:p>
          <a:p>
            <a:pPr>
              <a:buFont typeface="Monotype Sorts" pitchFamily="2" charset="2"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	</a:t>
            </a:r>
            <a:r>
              <a:rPr lang="en-US" sz="2400" dirty="0" err="1" smtClean="0">
                <a:solidFill>
                  <a:schemeClr val="tx2"/>
                </a:solidFill>
              </a:rPr>
              <a:t>destIP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sym typeface="Symbol" charset="2"/>
              </a:rPr>
              <a:t></a:t>
            </a:r>
            <a:r>
              <a:rPr lang="en-US" sz="2400" dirty="0" smtClean="0">
                <a:solidFill>
                  <a:schemeClr val="tx2"/>
                </a:solidFill>
              </a:rPr>
              <a:t> (X</a:t>
            </a:r>
            <a:r>
              <a:rPr lang="en-US" sz="2400" baseline="-25000" dirty="0" smtClean="0">
                <a:solidFill>
                  <a:schemeClr val="tx2"/>
                </a:solidFill>
              </a:rPr>
              <a:t>i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r>
              <a:rPr lang="en-US" sz="2400" baseline="-25000" dirty="0" smtClean="0">
                <a:solidFill>
                  <a:schemeClr val="tx2"/>
                </a:solidFill>
              </a:rPr>
              <a:t>[0..15]</a:t>
            </a:r>
            <a:r>
              <a:rPr lang="en-US" sz="2400" dirty="0" smtClean="0">
                <a:solidFill>
                  <a:schemeClr val="tx2"/>
                </a:solidFill>
              </a:rPr>
              <a:t> | (X</a:t>
            </a:r>
            <a:r>
              <a:rPr lang="en-US" sz="2400" baseline="-25000" dirty="0" smtClean="0">
                <a:solidFill>
                  <a:schemeClr val="tx2"/>
                </a:solidFill>
              </a:rPr>
              <a:t>i+1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r>
              <a:rPr lang="en-US" sz="2400" baseline="-25000" dirty="0" smtClean="0">
                <a:solidFill>
                  <a:schemeClr val="tx2"/>
                </a:solidFill>
              </a:rPr>
              <a:t>[0..15]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		</a:t>
            </a:r>
            <a:r>
              <a:rPr lang="en-US" sz="2400" dirty="0" err="1" smtClean="0">
                <a:solidFill>
                  <a:schemeClr val="tx2"/>
                </a:solidFill>
              </a:rPr>
              <a:t>destPort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sym typeface="Symbol" charset="2"/>
              </a:rPr>
              <a:t></a:t>
            </a:r>
            <a:r>
              <a:rPr lang="en-US" sz="2400" dirty="0" smtClean="0">
                <a:solidFill>
                  <a:schemeClr val="tx2"/>
                </a:solidFill>
              </a:rPr>
              <a:t> (X</a:t>
            </a:r>
            <a:r>
              <a:rPr lang="en-US" sz="2400" baseline="-25000" dirty="0" smtClean="0">
                <a:solidFill>
                  <a:schemeClr val="tx2"/>
                </a:solidFill>
              </a:rPr>
              <a:t>i+2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r>
              <a:rPr lang="en-US" sz="2400" baseline="-25000" dirty="0" smtClean="0">
                <a:solidFill>
                  <a:schemeClr val="tx2"/>
                </a:solidFill>
              </a:rPr>
              <a:t>[0..15]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06400" y="6229350"/>
            <a:ext cx="2965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sz="2000">
                <a:solidFill>
                  <a:schemeClr val="tx1"/>
                </a:solidFill>
              </a:rPr>
              <a:t>Given top 16 bits of X</a:t>
            </a:r>
            <a:r>
              <a:rPr lang="en-US" sz="2000" baseline="-25000">
                <a:solidFill>
                  <a:schemeClr val="tx1"/>
                </a:solidFill>
              </a:rPr>
              <a:t>i</a:t>
            </a:r>
            <a:r>
              <a:rPr lang="en-US" sz="2000">
                <a:solidFill>
                  <a:schemeClr val="tx1"/>
                </a:solidFill>
              </a:rPr>
              <a:t> …</a:t>
            </a:r>
            <a:endParaRPr lang="en-US" sz="2000" baseline="-2500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58275" y="5704107"/>
            <a:ext cx="42164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… try all possible lower 16 bits and </a:t>
            </a:r>
          </a:p>
          <a:p>
            <a:pPr algn="l"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check if they yield X</a:t>
            </a:r>
            <a:r>
              <a:rPr lang="en-US" sz="2000" baseline="-25000" dirty="0">
                <a:solidFill>
                  <a:schemeClr val="tx1"/>
                </a:solidFill>
              </a:rPr>
              <a:t>i+1 </a:t>
            </a:r>
            <a:r>
              <a:rPr lang="en-US" sz="2000" dirty="0">
                <a:solidFill>
                  <a:schemeClr val="tx1"/>
                </a:solidFill>
              </a:rPr>
              <a:t>and X</a:t>
            </a:r>
            <a:r>
              <a:rPr lang="en-US" sz="2000" baseline="-25000" dirty="0">
                <a:solidFill>
                  <a:schemeClr val="tx1"/>
                </a:solidFill>
              </a:rPr>
              <a:t>i+2</a:t>
            </a:r>
            <a:endParaRPr lang="en-US" sz="2000" dirty="0">
              <a:solidFill>
                <a:schemeClr val="tx1"/>
              </a:solidFill>
            </a:endParaRPr>
          </a:p>
          <a:p>
            <a:pPr algn="l"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consistent with the observations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2361407" y="5625974"/>
            <a:ext cx="838200" cy="382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lg" len="lg"/>
            <a:tailEnd type="arrow" w="med" len="med"/>
          </a:ln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10800000">
            <a:off x="3621088" y="5951538"/>
            <a:ext cx="1027112" cy="29686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lg" len="lg"/>
            <a:tailEnd type="arrow" w="med" len="med"/>
          </a:ln>
        </p:spPr>
      </p:cxnSp>
      <p:cxnSp>
        <p:nvCxnSpPr>
          <p:cNvPr id="17" name="Straight Arrow Connector 16"/>
          <p:cNvCxnSpPr>
            <a:cxnSpLocks noChangeShapeType="1"/>
            <a:stCxn id="7" idx="1"/>
          </p:cNvCxnSpPr>
          <p:nvPr/>
        </p:nvCxnSpPr>
        <p:spPr bwMode="auto">
          <a:xfrm rot="10800000">
            <a:off x="4588412" y="5559644"/>
            <a:ext cx="169863" cy="7143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lg" len="lg"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914400"/>
          </a:xfrm>
        </p:spPr>
        <p:txBody>
          <a:bodyPr/>
          <a:lstStyle/>
          <a:p>
            <a:r>
              <a:rPr lang="en-US" dirty="0" smtClean="0"/>
              <a:t>CAIDA/UCSD Network Telescope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17321"/>
            <a:ext cx="8382000" cy="5105400"/>
          </a:xfrm>
        </p:spPr>
        <p:txBody>
          <a:bodyPr/>
          <a:lstStyle/>
          <a:p>
            <a:r>
              <a:rPr lang="en-US" dirty="0" smtClean="0"/>
              <a:t>Monitors /8 of IP address space </a:t>
            </a:r>
          </a:p>
          <a:p>
            <a:r>
              <a:rPr lang="en-US" dirty="0" smtClean="0"/>
              <a:t>Recorded all Witty packets it saw</a:t>
            </a:r>
          </a:p>
          <a:p>
            <a:r>
              <a:rPr lang="en-US" dirty="0" smtClean="0"/>
              <a:t>In the best case, saw approximately 4 out of every 1000 packets sent by each Witty </a:t>
            </a:r>
            <a:r>
              <a:rPr lang="en-US" dirty="0" err="1" smtClean="0"/>
              <a:t>infectee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66"/>
                </a:solidFill>
              </a:rPr>
              <a:t>(why?)</a:t>
            </a:r>
          </a:p>
        </p:txBody>
      </p:sp>
      <p:pic>
        <p:nvPicPr>
          <p:cNvPr id="20485" name="Picture 2" descr="http://www.dailygalaxy.com/.a/6a00d8341bf7f753ef014e607a50c8970c-5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6650" y="4267200"/>
            <a:ext cx="21717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Estimating Infectee’s Bandwidth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r>
              <a:rPr lang="en-US" dirty="0" smtClean="0"/>
              <a:t>Suppose two consecutively received packets from a particular </a:t>
            </a:r>
            <a:r>
              <a:rPr lang="en-US" dirty="0" err="1" smtClean="0"/>
              <a:t>infectee</a:t>
            </a:r>
            <a:r>
              <a:rPr lang="en-US" dirty="0" smtClean="0"/>
              <a:t> have states X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r>
              <a:rPr lang="en-US" dirty="0" smtClean="0"/>
              <a:t>Compute j-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Count the number of PRNG “turns” between X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US" dirty="0" smtClean="0"/>
          </a:p>
          <a:p>
            <a:r>
              <a:rPr lang="en-US" dirty="0" smtClean="0"/>
              <a:t>Compute the number of packets sent by </a:t>
            </a:r>
            <a:r>
              <a:rPr lang="en-US" dirty="0" err="1" smtClean="0"/>
              <a:t>infectee</a:t>
            </a:r>
            <a:r>
              <a:rPr lang="en-US" dirty="0" smtClean="0"/>
              <a:t> between two observations</a:t>
            </a:r>
          </a:p>
          <a:p>
            <a:pPr lvl="1"/>
            <a:r>
              <a:rPr lang="en-US" dirty="0" smtClean="0"/>
              <a:t>Equal to (j-</a:t>
            </a:r>
            <a:r>
              <a:rPr lang="en-US" dirty="0" err="1" smtClean="0"/>
              <a:t>i</a:t>
            </a:r>
            <a:r>
              <a:rPr lang="en-US" dirty="0" smtClean="0"/>
              <a:t>)/4  </a:t>
            </a:r>
            <a:r>
              <a:rPr lang="en-US" dirty="0" smtClean="0">
                <a:solidFill>
                  <a:srgbClr val="FF0066"/>
                </a:solidFill>
              </a:rPr>
              <a:t>(why?)</a:t>
            </a:r>
          </a:p>
          <a:p>
            <a:r>
              <a:rPr lang="en-US" dirty="0" err="1" smtClean="0"/>
              <a:t>sendto</a:t>
            </a:r>
            <a:r>
              <a:rPr lang="en-US" dirty="0" smtClean="0"/>
              <a:t>() in Windows is blocking </a:t>
            </a:r>
            <a:r>
              <a:rPr lang="en-US" dirty="0" smtClean="0">
                <a:solidFill>
                  <a:srgbClr val="FF0066"/>
                </a:solidFill>
              </a:rPr>
              <a:t>(means what?)</a:t>
            </a:r>
          </a:p>
          <a:p>
            <a:r>
              <a:rPr lang="en-US" dirty="0" smtClean="0"/>
              <a:t>Bandwidth of </a:t>
            </a:r>
            <a:r>
              <a:rPr lang="en-US" dirty="0" err="1" smtClean="0"/>
              <a:t>infectee</a:t>
            </a:r>
            <a:r>
              <a:rPr lang="en-US" dirty="0" smtClean="0"/>
              <a:t> = </a:t>
            </a:r>
          </a:p>
          <a:p>
            <a:pPr lvl="1"/>
            <a:r>
              <a:rPr kumimoji="1" lang="en-US" dirty="0" smtClean="0">
                <a:solidFill>
                  <a:srgbClr val="C00000"/>
                </a:solidFill>
                <a:sym typeface="Symbol" charset="2"/>
              </a:rPr>
              <a:t></a:t>
            </a:r>
            <a:r>
              <a:rPr kumimoji="1" lang="en-US" dirty="0" smtClean="0">
                <a:solidFill>
                  <a:srgbClr val="C00000"/>
                </a:solidFill>
              </a:rPr>
              <a:t>T: the interval between the two packets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493953" y="5334000"/>
            <a:ext cx="40640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en-US" sz="2800" dirty="0">
                <a:solidFill>
                  <a:srgbClr val="C00000"/>
                </a:solidFill>
              </a:rPr>
              <a:t>(j-</a:t>
            </a:r>
            <a:r>
              <a:rPr kumimoji="1" lang="en-US" sz="2800" dirty="0" err="1">
                <a:solidFill>
                  <a:srgbClr val="C00000"/>
                </a:solidFill>
              </a:rPr>
              <a:t>i</a:t>
            </a:r>
            <a:r>
              <a:rPr kumimoji="1" lang="en-US" sz="2800" dirty="0">
                <a:solidFill>
                  <a:srgbClr val="C00000"/>
                </a:solidFill>
              </a:rPr>
              <a:t>)/4 * packet size / </a:t>
            </a:r>
            <a:r>
              <a:rPr kumimoji="1" lang="en-US" sz="2800" dirty="0">
                <a:solidFill>
                  <a:srgbClr val="C00000"/>
                </a:solidFill>
                <a:sym typeface="Symbol" charset="2"/>
              </a:rPr>
              <a:t></a:t>
            </a:r>
            <a:r>
              <a:rPr kumimoji="1" lang="en-US" sz="2800" dirty="0">
                <a:solidFill>
                  <a:srgbClr val="C00000"/>
                </a:solidFill>
              </a:rPr>
              <a:t>T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6248"/>
            <a:ext cx="7772400" cy="1143000"/>
          </a:xfrm>
        </p:spPr>
        <p:txBody>
          <a:bodyPr/>
          <a:lstStyle/>
          <a:p>
            <a:r>
              <a:rPr lang="en-US" dirty="0" smtClean="0"/>
              <a:t>Estimated </a:t>
            </a:r>
            <a:r>
              <a:rPr lang="en-US" dirty="0" err="1" smtClean="0"/>
              <a:t>infectee’s</a:t>
            </a:r>
            <a:r>
              <a:rPr lang="en-US" dirty="0" smtClean="0"/>
              <a:t> bandwidth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6718" y="955272"/>
            <a:ext cx="63055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23882" y="5715000"/>
            <a:ext cx="8153400" cy="105879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ea typeface="+mn-ea"/>
                <a:cs typeface="+mn-cs"/>
              </a:rPr>
              <a:t>25% of </a:t>
            </a:r>
            <a:r>
              <a:rPr lang="en-US" sz="2400" dirty="0" err="1" smtClean="0">
                <a:ea typeface="+mn-ea"/>
                <a:cs typeface="+mn-cs"/>
              </a:rPr>
              <a:t>infectees</a:t>
            </a:r>
            <a:r>
              <a:rPr lang="en-US" sz="2400" dirty="0" smtClean="0">
                <a:ea typeface="+mn-ea"/>
                <a:cs typeface="+mn-cs"/>
              </a:rPr>
              <a:t> have access bandwidth of 10 Mbps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ea typeface="+mn-ea"/>
              </a:rPr>
              <a:t>50% </a:t>
            </a:r>
            <a:r>
              <a:rPr lang="en-US" sz="2400" dirty="0" smtClean="0"/>
              <a:t>of </a:t>
            </a:r>
            <a:r>
              <a:rPr lang="en-US" sz="2400" dirty="0" err="1" smtClean="0"/>
              <a:t>infectees</a:t>
            </a:r>
            <a:r>
              <a:rPr lang="en-US" sz="2400" dirty="0" smtClean="0"/>
              <a:t> have access bandwidth of 100 Mbps</a:t>
            </a:r>
            <a:endParaRPr lang="en-US" sz="2400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</a:t>
            </a:r>
            <a:r>
              <a:rPr lang="en-US" dirty="0" err="1" smtClean="0"/>
              <a:t>Infectee’s</a:t>
            </a:r>
            <a:r>
              <a:rPr lang="en-US" dirty="0" smtClean="0"/>
              <a:t> Bandwidth: Another approach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382000" cy="3248526"/>
          </a:xfrm>
        </p:spPr>
        <p:txBody>
          <a:bodyPr/>
          <a:lstStyle/>
          <a:p>
            <a:r>
              <a:rPr lang="en-US" dirty="0" smtClean="0"/>
              <a:t>Telescope observe 1/256 of the address space</a:t>
            </a:r>
          </a:p>
          <a:p>
            <a:r>
              <a:rPr lang="en-US" dirty="0" smtClean="0"/>
              <a:t>Telescope observes packets per seconds from an </a:t>
            </a:r>
            <a:r>
              <a:rPr lang="en-US" dirty="0" err="1" smtClean="0"/>
              <a:t>infectee</a:t>
            </a:r>
            <a:r>
              <a:rPr lang="en-US" dirty="0" smtClean="0"/>
              <a:t>, r</a:t>
            </a:r>
          </a:p>
          <a:p>
            <a:r>
              <a:rPr lang="en-US" dirty="0" smtClean="0"/>
              <a:t>Suppose average packet size is c bits</a:t>
            </a:r>
          </a:p>
          <a:p>
            <a:r>
              <a:rPr lang="en-US" dirty="0" smtClean="0"/>
              <a:t>Then </a:t>
            </a:r>
            <a:r>
              <a:rPr lang="en-US" dirty="0" err="1" smtClean="0"/>
              <a:t>infectee’s</a:t>
            </a:r>
            <a:r>
              <a:rPr lang="en-US" dirty="0" smtClean="0"/>
              <a:t> bandwidth: 256*r*c</a:t>
            </a:r>
          </a:p>
          <a:p>
            <a:r>
              <a:rPr lang="en-US" dirty="0" smtClean="0"/>
              <a:t>How is this compared to the earlier approach?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53453" y="5005134"/>
            <a:ext cx="8216335" cy="176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This is effective bandwidth (taking account of packet losses)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en-US" sz="2400" kern="0" noProof="0" dirty="0" smtClean="0">
                <a:latin typeface="Gill Sans MT" pitchFamily="34" charset="0"/>
                <a:ea typeface="+mn-ea"/>
              </a:rPr>
              <a:t>Earlier approach calculates access bandwidth (some packets are lost)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Viruses vs. Worms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dirty="0" smtClean="0"/>
              <a:t>Virus</a:t>
            </a:r>
          </a:p>
          <a:p>
            <a:r>
              <a:rPr lang="en-US" sz="2400" dirty="0" smtClean="0"/>
              <a:t>Propagates by infecting other programs</a:t>
            </a:r>
          </a:p>
          <a:p>
            <a:r>
              <a:rPr lang="en-US" sz="2400" dirty="0" smtClean="0"/>
              <a:t>Usually inserted into host code (not a standalone program)</a:t>
            </a:r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dirty="0" smtClean="0"/>
              <a:t>Worms</a:t>
            </a:r>
          </a:p>
          <a:p>
            <a:r>
              <a:rPr lang="en-US" sz="2400" dirty="0" smtClean="0"/>
              <a:t>Propagates automatically by copying itself to target systems</a:t>
            </a:r>
          </a:p>
          <a:p>
            <a:r>
              <a:rPr lang="en-US" sz="2400" dirty="0" smtClean="0"/>
              <a:t>A standalone program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Infectee’s</a:t>
            </a:r>
            <a:r>
              <a:rPr lang="en-US" dirty="0" smtClean="0"/>
              <a:t> access and effective bandwidth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53453" y="5606716"/>
            <a:ext cx="8216335" cy="116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en-US" sz="2400" kern="0" noProof="0" dirty="0" smtClean="0">
                <a:latin typeface="Gill Sans MT" pitchFamily="34" charset="0"/>
                <a:ea typeface="+mn-ea"/>
              </a:rPr>
              <a:t>Effective bandwidth much lower than access bandwidth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en-US" sz="2400" kern="0" noProof="0" dirty="0" smtClean="0">
                <a:latin typeface="Gill Sans MT" pitchFamily="34" charset="0"/>
                <a:ea typeface="+mn-ea"/>
              </a:rPr>
              <a:t>Due to packet losses; multiple </a:t>
            </a:r>
            <a:r>
              <a:rPr lang="en-US" sz="2400" kern="0" noProof="0" dirty="0" err="1" smtClean="0">
                <a:latin typeface="Gill Sans MT" pitchFamily="34" charset="0"/>
                <a:ea typeface="+mn-ea"/>
              </a:rPr>
              <a:t>infectees</a:t>
            </a:r>
            <a:r>
              <a:rPr lang="en-US" sz="2400" kern="0" noProof="0" dirty="0" smtClean="0">
                <a:latin typeface="Gill Sans MT" pitchFamily="34" charset="0"/>
                <a:ea typeface="+mn-ea"/>
              </a:rPr>
              <a:t> share a bottleneck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2232" y="1407695"/>
            <a:ext cx="6103018" cy="425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 infection graph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349916" cy="4415588"/>
          </a:xfrm>
        </p:spPr>
        <p:txBody>
          <a:bodyPr/>
          <a:lstStyle/>
          <a:p>
            <a:r>
              <a:rPr lang="en-US" sz="3200" dirty="0" smtClean="0"/>
              <a:t>Compute </a:t>
            </a:r>
            <a:r>
              <a:rPr lang="en-US" sz="3200" dirty="0" smtClean="0">
                <a:solidFill>
                  <a:srgbClr val="C00000"/>
                </a:solidFill>
              </a:rPr>
              <a:t>every packet sent by every </a:t>
            </a:r>
            <a:r>
              <a:rPr lang="en-US" sz="3200" dirty="0" err="1" smtClean="0">
                <a:solidFill>
                  <a:srgbClr val="C00000"/>
                </a:solidFill>
              </a:rPr>
              <a:t>infectee</a:t>
            </a:r>
            <a:endParaRPr lang="en-US" sz="3200" dirty="0" smtClean="0"/>
          </a:p>
          <a:p>
            <a:r>
              <a:rPr lang="en-US" sz="3200" dirty="0" smtClean="0"/>
              <a:t>Compute </a:t>
            </a:r>
            <a:r>
              <a:rPr lang="en-US" sz="3200" dirty="0" smtClean="0">
                <a:solidFill>
                  <a:srgbClr val="C00000"/>
                </a:solidFill>
              </a:rPr>
              <a:t>who infected whom </a:t>
            </a:r>
          </a:p>
          <a:p>
            <a:pPr lvl="1"/>
            <a:r>
              <a:rPr lang="en-US" sz="2800" dirty="0" smtClean="0"/>
              <a:t>Large address space of telescope </a:t>
            </a:r>
            <a:r>
              <a:rPr lang="en-US" sz="2800" dirty="0" smtClean="0">
                <a:sym typeface="Symbol"/>
              </a:rPr>
              <a:t></a:t>
            </a:r>
            <a:r>
              <a:rPr lang="en-US" sz="2800" dirty="0" smtClean="0"/>
              <a:t> </a:t>
            </a:r>
            <a:r>
              <a:rPr lang="en-US" sz="2800" dirty="0" err="1" smtClean="0"/>
              <a:t>infectee</a:t>
            </a:r>
            <a:r>
              <a:rPr lang="en-US" sz="2800" dirty="0" smtClean="0"/>
              <a:t> can be detected within a few seconds</a:t>
            </a:r>
          </a:p>
          <a:p>
            <a:pPr lvl="1"/>
            <a:r>
              <a:rPr lang="en-US" sz="2800" dirty="0" smtClean="0"/>
              <a:t>If an </a:t>
            </a:r>
            <a:r>
              <a:rPr lang="en-US" sz="2800" dirty="0" err="1" smtClean="0"/>
              <a:t>infectee</a:t>
            </a:r>
            <a:r>
              <a:rPr lang="en-US" sz="2800" dirty="0" smtClean="0"/>
              <a:t> A was first see at time T </a:t>
            </a:r>
          </a:p>
          <a:p>
            <a:pPr lvl="2"/>
            <a:r>
              <a:rPr lang="en-US" sz="2400" dirty="0" smtClean="0">
                <a:latin typeface="Gill Sans MT" pitchFamily="34" charset="0"/>
              </a:rPr>
              <a:t>inspect list of packets sent by all other </a:t>
            </a:r>
            <a:r>
              <a:rPr lang="en-US" sz="2400" dirty="0" err="1" smtClean="0">
                <a:latin typeface="Gill Sans MT" pitchFamily="34" charset="0"/>
              </a:rPr>
              <a:t>infectees</a:t>
            </a:r>
            <a:r>
              <a:rPr lang="en-US" sz="2400" dirty="0" smtClean="0">
                <a:latin typeface="Gill Sans MT" pitchFamily="34" charset="0"/>
              </a:rPr>
              <a:t> active in a short interval (e.g., in past 10 seconds)</a:t>
            </a:r>
          </a:p>
          <a:p>
            <a:pPr lvl="2"/>
            <a:r>
              <a:rPr lang="en-US" sz="2400" dirty="0" smtClean="0">
                <a:latin typeface="Gill Sans MT" pitchFamily="34" charset="0"/>
              </a:rPr>
              <a:t>If we find B sends a packet to A in the interval, then likely B infected A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Pseudocode of Witty (2)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/>
          <a:lstStyle/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err="1" smtClean="0"/>
              <a:t>srand</a:t>
            </a:r>
            <a:r>
              <a:rPr lang="en-US" sz="2400" dirty="0" smtClean="0"/>
              <a:t>(</a:t>
            </a:r>
            <a:r>
              <a:rPr lang="en-US" sz="2400" dirty="0" err="1" smtClean="0"/>
              <a:t>get_tick_count</a:t>
            </a:r>
            <a:r>
              <a:rPr lang="en-US" sz="2400" dirty="0" smtClean="0"/>
              <a:t>())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for(</a:t>
            </a:r>
            <a:r>
              <a:rPr lang="en-US" sz="2400" dirty="0" err="1" smtClean="0"/>
              <a:t>i</a:t>
            </a:r>
            <a:r>
              <a:rPr lang="en-US" sz="2400" dirty="0" smtClean="0"/>
              <a:t>=0; </a:t>
            </a:r>
            <a:r>
              <a:rPr lang="en-US" sz="2400" dirty="0" err="1" smtClean="0"/>
              <a:t>i</a:t>
            </a:r>
            <a:r>
              <a:rPr lang="en-US" sz="2400" dirty="0" smtClean="0"/>
              <a:t>&lt;20,000; </a:t>
            </a:r>
            <a:r>
              <a:rPr lang="en-US" sz="2400" dirty="0" err="1" smtClean="0"/>
              <a:t>i</a:t>
            </a:r>
            <a:r>
              <a:rPr lang="en-US" sz="2400" dirty="0" smtClean="0"/>
              <a:t>++)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    </a:t>
            </a:r>
            <a:r>
              <a:rPr lang="en-US" sz="2400" dirty="0" err="1" smtClean="0"/>
              <a:t>destIP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charset="2"/>
              </a:rPr>
              <a:t></a:t>
            </a:r>
            <a:r>
              <a:rPr lang="en-US" sz="2400" dirty="0" smtClean="0"/>
              <a:t> rand()</a:t>
            </a:r>
            <a:r>
              <a:rPr lang="en-US" sz="2400" baseline="-25000" dirty="0" smtClean="0"/>
              <a:t>[0..15]</a:t>
            </a:r>
            <a:r>
              <a:rPr lang="en-US" sz="2400" dirty="0" smtClean="0"/>
              <a:t> | rand()</a:t>
            </a:r>
            <a:r>
              <a:rPr lang="en-US" sz="2400" baseline="-25000" dirty="0" smtClean="0"/>
              <a:t>[0..15]</a:t>
            </a:r>
            <a:r>
              <a:rPr lang="en-US" sz="2400" dirty="0" smtClean="0"/>
              <a:t>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    </a:t>
            </a:r>
            <a:r>
              <a:rPr lang="en-US" sz="2400" dirty="0" err="1" smtClean="0"/>
              <a:t>destPort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charset="2"/>
              </a:rPr>
              <a:t></a:t>
            </a:r>
            <a:r>
              <a:rPr lang="en-US" sz="2400" dirty="0" smtClean="0"/>
              <a:t> rand()</a:t>
            </a:r>
            <a:r>
              <a:rPr lang="en-US" sz="2400" baseline="-25000" dirty="0" smtClean="0"/>
              <a:t>[0..15]</a:t>
            </a:r>
            <a:r>
              <a:rPr lang="en-US" sz="2400" dirty="0" smtClean="0"/>
              <a:t>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    </a:t>
            </a:r>
            <a:r>
              <a:rPr lang="en-US" sz="2400" dirty="0" err="1" smtClean="0"/>
              <a:t>packetSize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charset="2"/>
              </a:rPr>
              <a:t></a:t>
            </a:r>
            <a:r>
              <a:rPr lang="en-US" sz="2400" dirty="0" smtClean="0"/>
              <a:t> 768 + rand()</a:t>
            </a:r>
            <a:r>
              <a:rPr lang="en-US" sz="2400" baseline="-25000" dirty="0" smtClean="0"/>
              <a:t>[0..8]</a:t>
            </a:r>
            <a:r>
              <a:rPr lang="en-US" sz="2400" dirty="0" smtClean="0"/>
              <a:t>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    </a:t>
            </a:r>
            <a:r>
              <a:rPr lang="en-US" sz="2400" dirty="0" err="1" smtClean="0"/>
              <a:t>packetContents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charset="2"/>
              </a:rPr>
              <a:t></a:t>
            </a:r>
            <a:r>
              <a:rPr lang="en-US" sz="2400" dirty="0" smtClean="0"/>
              <a:t> top of stack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    send packet to </a:t>
            </a:r>
            <a:r>
              <a:rPr lang="en-US" sz="2400" dirty="0" err="1" smtClean="0"/>
              <a:t>destIP</a:t>
            </a:r>
            <a:r>
              <a:rPr lang="en-US" sz="2400" dirty="0" smtClean="0"/>
              <a:t>/</a:t>
            </a:r>
            <a:r>
              <a:rPr lang="en-US" sz="2400" dirty="0" err="1" smtClean="0"/>
              <a:t>destPort</a:t>
            </a:r>
            <a:endParaRPr lang="en-US" sz="2400" dirty="0" smtClean="0"/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if(open(</a:t>
            </a:r>
            <a:r>
              <a:rPr lang="en-US" sz="2400" dirty="0" err="1" smtClean="0"/>
              <a:t>physicaldisk,rand</a:t>
            </a:r>
            <a:r>
              <a:rPr lang="en-US" sz="2400" dirty="0" smtClean="0"/>
              <a:t>()</a:t>
            </a:r>
            <a:r>
              <a:rPr lang="en-US" sz="2400" baseline="-25000" dirty="0" smtClean="0"/>
              <a:t>[13..15]</a:t>
            </a:r>
            <a:r>
              <a:rPr lang="en-US" sz="2400" dirty="0" smtClean="0"/>
              <a:t>))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en-US" sz="2400" dirty="0" smtClean="0"/>
              <a:t>         write(rand()</a:t>
            </a:r>
            <a:r>
              <a:rPr lang="en-US" sz="2400" baseline="-25000" dirty="0" smtClean="0"/>
              <a:t>[0..14]</a:t>
            </a:r>
            <a:r>
              <a:rPr lang="en-US" sz="2400" dirty="0" smtClean="0"/>
              <a:t> || 0x4E20); </a:t>
            </a:r>
            <a:r>
              <a:rPr lang="en-US" sz="2400" dirty="0" err="1" smtClean="0"/>
              <a:t>goto</a:t>
            </a:r>
            <a:r>
              <a:rPr lang="en-US" sz="2400" dirty="0" smtClean="0"/>
              <a:t> 1;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en-US" sz="2400" dirty="0" smtClean="0"/>
              <a:t>9.  else </a:t>
            </a:r>
            <a:r>
              <a:rPr lang="en-US" sz="2400" dirty="0" err="1" smtClean="0"/>
              <a:t>goto</a:t>
            </a:r>
            <a:r>
              <a:rPr lang="en-US" sz="2400" dirty="0" smtClean="0"/>
              <a:t> 2</a:t>
            </a:r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2667000" y="2514600"/>
            <a:ext cx="16764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4495800" y="2514600"/>
            <a:ext cx="16764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7"/>
          <p:cNvSpPr>
            <a:spLocks noChangeArrowheads="1"/>
          </p:cNvSpPr>
          <p:nvPr/>
        </p:nvSpPr>
        <p:spPr bwMode="auto">
          <a:xfrm>
            <a:off x="2971800" y="2971800"/>
            <a:ext cx="16764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4114800" y="3352800"/>
            <a:ext cx="16764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6096000" y="2805113"/>
            <a:ext cx="2662238" cy="8524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Each Witty packet contains 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bits from 4 consecutive 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pseudo-random numbers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4800600" y="1666875"/>
            <a:ext cx="3049588" cy="314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Seed pseudo-random generator</a:t>
            </a:r>
          </a:p>
        </p:txBody>
      </p:sp>
      <p:sp>
        <p:nvSpPr>
          <p:cNvPr id="24588" name="Line 11"/>
          <p:cNvSpPr>
            <a:spLocks noChangeShapeType="1"/>
          </p:cNvSpPr>
          <p:nvPr/>
        </p:nvSpPr>
        <p:spPr bwMode="auto">
          <a:xfrm flipH="1">
            <a:off x="4343400" y="18288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691662" name="Text Box 14"/>
          <p:cNvSpPr txBox="1">
            <a:spLocks noChangeArrowheads="1"/>
          </p:cNvSpPr>
          <p:nvPr/>
        </p:nvSpPr>
        <p:spPr bwMode="auto">
          <a:xfrm>
            <a:off x="-44552" y="6019800"/>
            <a:ext cx="5661025" cy="5826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rgbClr val="CC0099"/>
                </a:solidFill>
              </a:rPr>
              <a:t>What does it mean if telescope observes consecutive packets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rgbClr val="CC0099"/>
                </a:solidFill>
              </a:rPr>
              <a:t>that are “far apart” in the pseudo-random sequence?</a:t>
            </a:r>
          </a:p>
        </p:txBody>
      </p:sp>
      <p:sp>
        <p:nvSpPr>
          <p:cNvPr id="1691663" name="Text Box 15"/>
          <p:cNvSpPr txBox="1">
            <a:spLocks noChangeArrowheads="1"/>
          </p:cNvSpPr>
          <p:nvPr/>
        </p:nvSpPr>
        <p:spPr bwMode="auto">
          <a:xfrm>
            <a:off x="6016288" y="5548532"/>
            <a:ext cx="3133725" cy="85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rgbClr val="CC0099"/>
                </a:solidFill>
              </a:rPr>
              <a:t>Answer: 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1600" u="sng" dirty="0">
                <a:solidFill>
                  <a:srgbClr val="CC0099"/>
                </a:solidFill>
              </a:rPr>
              <a:t>re-seeding</a:t>
            </a:r>
            <a:r>
              <a:rPr lang="en-US" sz="1600" dirty="0">
                <a:solidFill>
                  <a:srgbClr val="CC0099"/>
                </a:solidFill>
              </a:rPr>
              <a:t> of </a:t>
            </a:r>
            <a:r>
              <a:rPr lang="en-US" sz="1600" dirty="0" err="1">
                <a:solidFill>
                  <a:srgbClr val="CC0099"/>
                </a:solidFill>
              </a:rPr>
              <a:t>infectee’s</a:t>
            </a:r>
            <a:r>
              <a:rPr lang="en-US" sz="1600" dirty="0">
                <a:solidFill>
                  <a:srgbClr val="CC0099"/>
                </a:solidFill>
              </a:rPr>
              <a:t> PRNG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rgbClr val="CC0099"/>
                </a:solidFill>
              </a:rPr>
              <a:t>caused by successful disk access</a:t>
            </a:r>
          </a:p>
        </p:txBody>
      </p:sp>
      <p:sp>
        <p:nvSpPr>
          <p:cNvPr id="1691664" name="Line 16"/>
          <p:cNvSpPr>
            <a:spLocks noChangeShapeType="1"/>
          </p:cNvSpPr>
          <p:nvPr/>
        </p:nvSpPr>
        <p:spPr bwMode="auto">
          <a:xfrm flipH="1" flipV="1">
            <a:off x="5200364" y="5540324"/>
            <a:ext cx="914400" cy="3810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62" grpId="0"/>
      <p:bldP spid="1691663" grpId="0"/>
      <p:bldP spid="16916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Analysis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721" y="1543929"/>
            <a:ext cx="8153400" cy="5105400"/>
          </a:xfrm>
        </p:spPr>
        <p:txBody>
          <a:bodyPr/>
          <a:lstStyle/>
          <a:p>
            <a:r>
              <a:rPr lang="en-US" dirty="0" smtClean="0"/>
              <a:t>Compute seeds used for reseeding</a:t>
            </a:r>
          </a:p>
          <a:p>
            <a:pPr lvl="1"/>
            <a:r>
              <a:rPr lang="en-US" dirty="0" err="1" smtClean="0">
                <a:solidFill>
                  <a:srgbClr val="7030A0"/>
                </a:solidFill>
              </a:rPr>
              <a:t>srand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get_tick_count</a:t>
            </a:r>
            <a:r>
              <a:rPr lang="en-US" dirty="0" smtClean="0">
                <a:solidFill>
                  <a:srgbClr val="7030A0"/>
                </a:solidFill>
              </a:rPr>
              <a:t>()) </a:t>
            </a:r>
            <a:r>
              <a:rPr lang="en-US" dirty="0" smtClean="0"/>
              <a:t>– seeded with uptime</a:t>
            </a:r>
          </a:p>
          <a:p>
            <a:pPr lvl="1"/>
            <a:r>
              <a:rPr lang="en-US" dirty="0" smtClean="0"/>
              <a:t>Seeds in sequential calls grow linearly with time</a:t>
            </a:r>
          </a:p>
          <a:p>
            <a:r>
              <a:rPr lang="en-US" dirty="0" smtClean="0"/>
              <a:t>Compute exact random number used for each subsequent disk-wipe test</a:t>
            </a:r>
          </a:p>
          <a:p>
            <a:pPr lvl="1"/>
            <a:r>
              <a:rPr lang="en-US" dirty="0" smtClean="0"/>
              <a:t>Can determine whether it succeeded or failed, and thus the number of drives attached to each </a:t>
            </a:r>
            <a:r>
              <a:rPr lang="en-US" dirty="0" err="1" smtClean="0"/>
              <a:t>infectee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6274" y="4867526"/>
            <a:ext cx="7013159" cy="1027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42410" y="5943599"/>
            <a:ext cx="3211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Disk counts of 100 </a:t>
            </a:r>
            <a:r>
              <a:rPr lang="en-US" dirty="0" err="1" smtClean="0">
                <a:latin typeface="Gill Sans MT" pitchFamily="34" charset="0"/>
              </a:rPr>
              <a:t>infectees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Bug in Witty’s PRNG</a:t>
            </a:r>
          </a:p>
        </p:txBody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38" y="1670538"/>
            <a:ext cx="8077200" cy="4953000"/>
          </a:xfrm>
        </p:spPr>
        <p:txBody>
          <a:bodyPr/>
          <a:lstStyle/>
          <a:p>
            <a:r>
              <a:rPr lang="en-US" dirty="0" smtClean="0"/>
              <a:t>Witty uses a permutation PRNG, but only uses 16 highest bits of each number</a:t>
            </a:r>
          </a:p>
          <a:p>
            <a:pPr lvl="1"/>
            <a:r>
              <a:rPr lang="en-US" dirty="0" smtClean="0"/>
              <a:t>Misinterprets Knuth’s advice that the higher-order bits of linear </a:t>
            </a:r>
            <a:r>
              <a:rPr lang="en-US" dirty="0" err="1" smtClean="0"/>
              <a:t>congruential</a:t>
            </a:r>
            <a:r>
              <a:rPr lang="en-US" dirty="0" smtClean="0"/>
              <a:t> PRNGs are more “random”</a:t>
            </a:r>
          </a:p>
          <a:p>
            <a:r>
              <a:rPr lang="en-US" dirty="0" smtClean="0"/>
              <a:t>Result: orbit is not a compete permutation, misses approximately 10% of IP address space and visits 10% twice</a:t>
            </a:r>
          </a:p>
          <a:p>
            <a:r>
              <a:rPr lang="en-US" dirty="0" smtClean="0"/>
              <a:t>… but telescope data indicates that some hosts in the “missed” space still got infected</a:t>
            </a:r>
          </a:p>
          <a:p>
            <a:pPr lvl="1"/>
            <a:r>
              <a:rPr lang="en-US" dirty="0" smtClean="0"/>
              <a:t>Due to an initial “</a:t>
            </a:r>
            <a:r>
              <a:rPr lang="en-US" dirty="0" err="1" smtClean="0"/>
              <a:t>histlist</a:t>
            </a:r>
            <a:r>
              <a:rPr lang="en-US" dirty="0" smtClean="0"/>
              <a:t>”, or maybe multi-homed or </a:t>
            </a:r>
            <a:r>
              <a:rPr lang="en-US" dirty="0" err="1" smtClean="0"/>
              <a:t>NAT’ed</a:t>
            </a:r>
            <a:r>
              <a:rPr lang="en-US" dirty="0" smtClean="0"/>
              <a:t> hosts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9" y="228600"/>
            <a:ext cx="8554453" cy="1143000"/>
          </a:xfrm>
        </p:spPr>
        <p:txBody>
          <a:bodyPr/>
          <a:lstStyle/>
          <a:p>
            <a:r>
              <a:rPr lang="en-US" dirty="0" err="1" smtClean="0"/>
              <a:t>Witty’s</a:t>
            </a:r>
            <a:r>
              <a:rPr lang="en-US" dirty="0" smtClean="0"/>
              <a:t> growth curve (initial 75 min) </a:t>
            </a:r>
          </a:p>
        </p:txBody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643" y="5101388"/>
            <a:ext cx="8400251" cy="1299410"/>
          </a:xfrm>
        </p:spPr>
        <p:txBody>
          <a:bodyPr/>
          <a:lstStyle/>
          <a:p>
            <a:r>
              <a:rPr lang="en-US" sz="2400" dirty="0" smtClean="0"/>
              <a:t>Divide </a:t>
            </a:r>
            <a:r>
              <a:rPr lang="en-US" sz="2400" dirty="0" err="1" smtClean="0"/>
              <a:t>infectees</a:t>
            </a:r>
            <a:r>
              <a:rPr lang="en-US" sz="2400" dirty="0" smtClean="0"/>
              <a:t> into three classes: 85.4% scanned once (normal), 11.3% doubly scanned, 3.2% never scanned</a:t>
            </a:r>
          </a:p>
          <a:p>
            <a:r>
              <a:rPr lang="en-US" sz="2400" dirty="0" smtClean="0"/>
              <a:t>Growth rate of doubly scanned addresses larger than others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6425" y="1252286"/>
            <a:ext cx="539115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Witty’s Hitlist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680" y="1473590"/>
            <a:ext cx="8534400" cy="4953000"/>
          </a:xfrm>
        </p:spPr>
        <p:txBody>
          <a:bodyPr/>
          <a:lstStyle/>
          <a:p>
            <a:r>
              <a:rPr lang="en-US" dirty="0" smtClean="0"/>
              <a:t>Some hosts in the </a:t>
            </a:r>
            <a:r>
              <a:rPr lang="en-US" dirty="0" err="1" smtClean="0"/>
              <a:t>unscanned</a:t>
            </a:r>
            <a:r>
              <a:rPr lang="en-US" dirty="0" smtClean="0"/>
              <a:t> space got infected very early in the outbreak</a:t>
            </a:r>
          </a:p>
          <a:p>
            <a:pPr lvl="1"/>
            <a:r>
              <a:rPr lang="en-US" dirty="0" smtClean="0"/>
              <a:t>Many of the infected hosts are in adjacent /24’s</a:t>
            </a:r>
          </a:p>
          <a:p>
            <a:pPr lvl="1"/>
            <a:r>
              <a:rPr lang="en-US" dirty="0" err="1" smtClean="0"/>
              <a:t>Witty’s</a:t>
            </a:r>
            <a:r>
              <a:rPr lang="en-US" dirty="0" smtClean="0"/>
              <a:t> PRNG would have generated too few packets into that space to account for the speed of infection</a:t>
            </a:r>
          </a:p>
          <a:p>
            <a:pPr lvl="1"/>
            <a:r>
              <a:rPr lang="en-US" dirty="0" smtClean="0"/>
              <a:t>They were not infected by random scanning!</a:t>
            </a:r>
          </a:p>
          <a:p>
            <a:pPr lvl="2"/>
            <a:r>
              <a:rPr lang="en-US" dirty="0" smtClean="0">
                <a:latin typeface="Gill Sans MT" pitchFamily="34" charset="0"/>
              </a:rPr>
              <a:t>Attacker had the </a:t>
            </a:r>
            <a:r>
              <a:rPr lang="en-US" dirty="0" err="1" smtClean="0">
                <a:latin typeface="Gill Sans MT" pitchFamily="34" charset="0"/>
              </a:rPr>
              <a:t>hitlist</a:t>
            </a:r>
            <a:r>
              <a:rPr lang="en-US" dirty="0" smtClean="0">
                <a:latin typeface="Gill Sans MT" pitchFamily="34" charset="0"/>
              </a:rPr>
              <a:t> of initial </a:t>
            </a:r>
            <a:r>
              <a:rPr lang="en-US" dirty="0" err="1" smtClean="0">
                <a:latin typeface="Gill Sans MT" pitchFamily="34" charset="0"/>
              </a:rPr>
              <a:t>infectees</a:t>
            </a:r>
            <a:endParaRPr lang="en-US" dirty="0" smtClean="0">
              <a:latin typeface="Gill Sans MT" pitchFamily="34" charset="0"/>
            </a:endParaRPr>
          </a:p>
          <a:p>
            <a:r>
              <a:rPr lang="en-US" dirty="0" smtClean="0"/>
              <a:t>Prevalent /16 = U.S. military base</a:t>
            </a:r>
          </a:p>
          <a:p>
            <a:pPr lvl="1"/>
            <a:r>
              <a:rPr lang="en-US" dirty="0" smtClean="0"/>
              <a:t>Likely explanation: attacker (ISS insider?) knew of ISS software installation at the base</a:t>
            </a:r>
          </a:p>
          <a:p>
            <a:pPr lvl="1"/>
            <a:r>
              <a:rPr lang="en-US" dirty="0" smtClean="0"/>
              <a:t>Worm released 36 hours after vulnerability disclosure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Patient Zero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846" y="1558002"/>
            <a:ext cx="8534400" cy="4953000"/>
          </a:xfrm>
        </p:spPr>
        <p:txBody>
          <a:bodyPr/>
          <a:lstStyle/>
          <a:p>
            <a:r>
              <a:rPr lang="en-US" dirty="0" smtClean="0"/>
              <a:t>A peculiar “</a:t>
            </a:r>
            <a:r>
              <a:rPr lang="en-US" dirty="0" err="1" smtClean="0"/>
              <a:t>infectee</a:t>
            </a:r>
            <a:r>
              <a:rPr lang="en-US" dirty="0" smtClean="0"/>
              <a:t>” shows up in the telescope observation data early in the Witty </a:t>
            </a:r>
            <a:r>
              <a:rPr lang="en-US" dirty="0" err="1" smtClean="0"/>
              <a:t>oubreak</a:t>
            </a:r>
            <a:endParaRPr lang="en-US" dirty="0" smtClean="0"/>
          </a:p>
          <a:p>
            <a:pPr lvl="1"/>
            <a:r>
              <a:rPr lang="en-US" dirty="0" smtClean="0"/>
              <a:t>Sending packets with </a:t>
            </a:r>
            <a:r>
              <a:rPr lang="en-US" u="sng" dirty="0" smtClean="0">
                <a:solidFill>
                  <a:srgbClr val="7030A0"/>
                </a:solidFill>
              </a:rPr>
              <a:t>destination</a:t>
            </a:r>
            <a:r>
              <a:rPr lang="en-US" dirty="0" smtClean="0">
                <a:solidFill>
                  <a:srgbClr val="7030A0"/>
                </a:solidFill>
              </a:rPr>
              <a:t> IP addresses that could not have been generated by </a:t>
            </a:r>
            <a:r>
              <a:rPr lang="en-US" dirty="0" err="1" smtClean="0">
                <a:solidFill>
                  <a:srgbClr val="7030A0"/>
                </a:solidFill>
              </a:rPr>
              <a:t>Witty’s</a:t>
            </a:r>
            <a:r>
              <a:rPr lang="en-US" dirty="0" smtClean="0">
                <a:solidFill>
                  <a:srgbClr val="7030A0"/>
                </a:solidFill>
              </a:rPr>
              <a:t> PRNG</a:t>
            </a:r>
          </a:p>
          <a:p>
            <a:pPr lvl="2"/>
            <a:r>
              <a:rPr lang="en-US" dirty="0" smtClean="0"/>
              <a:t>It was not infected by Witty, but running different code to generate target addresses!</a:t>
            </a:r>
          </a:p>
          <a:p>
            <a:pPr lvl="1"/>
            <a:r>
              <a:rPr lang="en-US" dirty="0" smtClean="0"/>
              <a:t>Each packet contains Witty infection, but payload size not randomized; also, this scan did not infect anyone</a:t>
            </a:r>
          </a:p>
          <a:p>
            <a:pPr lvl="2"/>
            <a:r>
              <a:rPr lang="en-US" dirty="0" smtClean="0"/>
              <a:t>Initial </a:t>
            </a:r>
            <a:r>
              <a:rPr lang="en-US" dirty="0" err="1" smtClean="0"/>
              <a:t>infectees</a:t>
            </a:r>
            <a:r>
              <a:rPr lang="en-US" dirty="0" smtClean="0"/>
              <a:t> came from the </a:t>
            </a:r>
            <a:r>
              <a:rPr lang="en-US" dirty="0" err="1" smtClean="0"/>
              <a:t>hitlist</a:t>
            </a:r>
            <a:r>
              <a:rPr lang="en-US" dirty="0" smtClean="0"/>
              <a:t>, not from this scan</a:t>
            </a:r>
          </a:p>
          <a:p>
            <a:r>
              <a:rPr lang="en-US" dirty="0" smtClean="0"/>
              <a:t>Probably the source of the Witty outbreak</a:t>
            </a:r>
          </a:p>
          <a:p>
            <a:pPr lvl="1"/>
            <a:r>
              <a:rPr lang="en-US" dirty="0" smtClean="0"/>
              <a:t>IP address belongs to a European retail ISP; information passed to law enforcement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6" y="50352"/>
            <a:ext cx="8928992" cy="1368152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Summary</a:t>
            </a:r>
            <a:endParaRPr lang="en-A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23528" y="1340768"/>
            <a:ext cx="7737260" cy="485549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Witty worm mechanism</a:t>
            </a:r>
          </a:p>
          <a:p>
            <a:r>
              <a:rPr lang="en-US" dirty="0" smtClean="0"/>
              <a:t>Reconstruct entire PRNG state sequence using single packet from an </a:t>
            </a:r>
            <a:r>
              <a:rPr lang="en-US" dirty="0" err="1" smtClean="0"/>
              <a:t>infectee</a:t>
            </a:r>
            <a:endParaRPr lang="en-US" dirty="0" smtClean="0"/>
          </a:p>
          <a:p>
            <a:r>
              <a:rPr lang="en-US" dirty="0" smtClean="0"/>
              <a:t>Estimate </a:t>
            </a:r>
            <a:r>
              <a:rPr lang="en-US" dirty="0" err="1" smtClean="0"/>
              <a:t>infectee</a:t>
            </a:r>
            <a:r>
              <a:rPr lang="en-US" dirty="0" smtClean="0"/>
              <a:t> access and effective bandwidth</a:t>
            </a:r>
          </a:p>
          <a:p>
            <a:r>
              <a:rPr lang="en-US" dirty="0" smtClean="0"/>
              <a:t>Estimate number of disks of an </a:t>
            </a:r>
            <a:r>
              <a:rPr lang="en-US" dirty="0" err="1" smtClean="0"/>
              <a:t>infectee</a:t>
            </a:r>
            <a:endParaRPr lang="en-US" dirty="0" smtClean="0"/>
          </a:p>
          <a:p>
            <a:r>
              <a:rPr lang="en-US" dirty="0" smtClean="0"/>
              <a:t>Identify bugs in Witty PRNG</a:t>
            </a:r>
          </a:p>
          <a:p>
            <a:r>
              <a:rPr lang="en-US" dirty="0" smtClean="0"/>
              <a:t>Identify </a:t>
            </a:r>
            <a:r>
              <a:rPr lang="en-US" dirty="0" err="1" smtClean="0"/>
              <a:t>hitlist</a:t>
            </a:r>
            <a:r>
              <a:rPr lang="en-US" dirty="0" smtClean="0"/>
              <a:t> and patient zero</a:t>
            </a:r>
          </a:p>
          <a:p>
            <a:r>
              <a:rPr lang="en-US" dirty="0" smtClean="0"/>
              <a:t>General lessons?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Virus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596" y="1589646"/>
            <a:ext cx="8229600" cy="50995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65" charset="-128"/>
              </a:rPr>
              <a:t>Piece of software that infects programs</a:t>
            </a:r>
          </a:p>
          <a:p>
            <a:pPr marL="852488" indent="-393700" eaLnBrk="1" hangingPunct="1">
              <a:lnSpc>
                <a:spcPct val="90000"/>
              </a:lnSpc>
            </a:pPr>
            <a:r>
              <a:rPr lang="en-US" sz="2500" dirty="0" smtClean="0">
                <a:ea typeface="ＭＳ Ｐゴシック" pitchFamily="-65" charset="-128"/>
              </a:rPr>
              <a:t>Modifies them to include a copy of the virus</a:t>
            </a:r>
          </a:p>
          <a:p>
            <a:pPr marL="852488" indent="-393700" eaLnBrk="1" hangingPunct="1">
              <a:lnSpc>
                <a:spcPct val="90000"/>
              </a:lnSpc>
            </a:pPr>
            <a:r>
              <a:rPr lang="en-US" sz="2500" dirty="0" smtClean="0">
                <a:ea typeface="ＭＳ Ｐゴシック" pitchFamily="-65" charset="-128"/>
              </a:rPr>
              <a:t>Replicates and goes on to infect other programs</a:t>
            </a:r>
          </a:p>
          <a:p>
            <a:pPr marL="852488" indent="-393700" eaLnBrk="1" hangingPunct="1">
              <a:lnSpc>
                <a:spcPct val="90000"/>
              </a:lnSpc>
            </a:pPr>
            <a:r>
              <a:rPr lang="en-US" sz="2500" dirty="0" smtClean="0">
                <a:ea typeface="ＭＳ Ｐゴシック" pitchFamily="-65" charset="-128"/>
              </a:rPr>
              <a:t>Easily spread through network environments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65" charset="-128"/>
              </a:rPr>
              <a:t>When attached to an executable program, a virus can do anything that the program is permitted to do</a:t>
            </a:r>
          </a:p>
          <a:p>
            <a:pPr marL="852488" indent="-393700" eaLnBrk="1" hangingPunct="1">
              <a:lnSpc>
                <a:spcPct val="90000"/>
              </a:lnSpc>
            </a:pPr>
            <a:r>
              <a:rPr lang="en-US" sz="2500" dirty="0" smtClean="0">
                <a:ea typeface="ＭＳ Ｐゴシック" pitchFamily="-65" charset="-128"/>
              </a:rPr>
              <a:t>Executes secretly when the host program is run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65" charset="-128"/>
              </a:rPr>
              <a:t>Specific to operating system and hardware</a:t>
            </a:r>
          </a:p>
          <a:p>
            <a:pPr marL="852488" indent="-393700" eaLnBrk="1" hangingPunct="1">
              <a:lnSpc>
                <a:spcPct val="90000"/>
              </a:lnSpc>
            </a:pPr>
            <a:r>
              <a:rPr lang="en-US" sz="2500" dirty="0" smtClean="0">
                <a:ea typeface="ＭＳ Ｐゴシック" pitchFamily="-65" charset="-128"/>
              </a:rPr>
              <a:t>Takes advantage of their details and weaknesses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65" charset="-128"/>
              </a:rPr>
              <a:t>Phases: dormant, propagation, triggering, and execution</a:t>
            </a:r>
          </a:p>
        </p:txBody>
      </p:sp>
    </p:spTree>
    <p:extLst>
      <p:ext uri="{BB962C8B-B14F-4D97-AF65-F5344CB8AC3E}">
        <p14:creationId xmlns:p14="http://schemas.microsoft.com/office/powerpoint/2010/main" xmlns="" val="3669582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108" y="228600"/>
            <a:ext cx="7772400" cy="1143000"/>
          </a:xfrm>
        </p:spPr>
        <p:txBody>
          <a:bodyPr/>
          <a:lstStyle/>
          <a:p>
            <a:r>
              <a:rPr lang="en-US" dirty="0" smtClean="0"/>
              <a:t>A simple</a:t>
            </a:r>
            <a:br>
              <a:rPr lang="en-US" dirty="0" smtClean="0"/>
            </a:br>
            <a:r>
              <a:rPr lang="en-US" dirty="0" smtClean="0"/>
              <a:t>virus</a:t>
            </a:r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5937" y="407964"/>
            <a:ext cx="4965865" cy="647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Worms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596" y="1477102"/>
            <a:ext cx="8229600" cy="50995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65" charset="-128"/>
              </a:rPr>
              <a:t>Program that actively seeks out more machines to infect; each infected machine serves as an automated launching pad for attacks on other machines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65" charset="-128"/>
              </a:rPr>
              <a:t>Exploits software vulnerabilities in client or server programs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65" charset="-128"/>
              </a:rPr>
              <a:t>Can use network connections to spread from system to system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65" charset="-128"/>
              </a:rPr>
              <a:t>Spreads through shared media (USB drives, CD, DVD data disks)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65" charset="-128"/>
              </a:rPr>
              <a:t>E-mail worms spread in macro or script code included in attachments and instant messenger file transfers</a:t>
            </a:r>
          </a:p>
        </p:txBody>
      </p:sp>
    </p:spTree>
    <p:extLst>
      <p:ext uri="{BB962C8B-B14F-4D97-AF65-F5344CB8AC3E}">
        <p14:creationId xmlns:p14="http://schemas.microsoft.com/office/powerpoint/2010/main" xmlns="" val="3669582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of Witty worm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72072"/>
            <a:ext cx="8534400" cy="4953000"/>
          </a:xfrm>
        </p:spPr>
        <p:txBody>
          <a:bodyPr/>
          <a:lstStyle/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err="1" smtClean="0"/>
              <a:t>srand</a:t>
            </a:r>
            <a:r>
              <a:rPr lang="en-US" sz="2400" dirty="0" smtClean="0"/>
              <a:t>(</a:t>
            </a:r>
            <a:r>
              <a:rPr lang="en-US" sz="2400" dirty="0" err="1" smtClean="0"/>
              <a:t>get_tick_count</a:t>
            </a:r>
            <a:r>
              <a:rPr lang="en-US" sz="2400" dirty="0" smtClean="0"/>
              <a:t>())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for(</a:t>
            </a:r>
            <a:r>
              <a:rPr lang="en-US" sz="2400" dirty="0" err="1" smtClean="0"/>
              <a:t>i</a:t>
            </a:r>
            <a:r>
              <a:rPr lang="en-US" sz="2400" dirty="0" smtClean="0"/>
              <a:t>=0; </a:t>
            </a:r>
            <a:r>
              <a:rPr lang="en-US" sz="2400" dirty="0" err="1" smtClean="0"/>
              <a:t>i</a:t>
            </a:r>
            <a:r>
              <a:rPr lang="en-US" sz="2400" dirty="0" smtClean="0"/>
              <a:t>&lt;20,000; </a:t>
            </a:r>
            <a:r>
              <a:rPr lang="en-US" sz="2400" dirty="0" err="1" smtClean="0"/>
              <a:t>i</a:t>
            </a:r>
            <a:r>
              <a:rPr lang="en-US" sz="2400" dirty="0" smtClean="0"/>
              <a:t>++)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    </a:t>
            </a:r>
            <a:r>
              <a:rPr lang="en-US" sz="2400" dirty="0" err="1" smtClean="0"/>
              <a:t>destIP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charset="2"/>
              </a:rPr>
              <a:t></a:t>
            </a:r>
            <a:r>
              <a:rPr lang="en-US" sz="2400" dirty="0" smtClean="0"/>
              <a:t> rand()</a:t>
            </a:r>
            <a:r>
              <a:rPr lang="en-US" sz="2400" baseline="-25000" dirty="0" smtClean="0"/>
              <a:t>[0..15]</a:t>
            </a:r>
            <a:r>
              <a:rPr lang="en-US" sz="2400" dirty="0" smtClean="0"/>
              <a:t> || rand()</a:t>
            </a:r>
            <a:r>
              <a:rPr lang="en-US" sz="2400" baseline="-25000" dirty="0" smtClean="0"/>
              <a:t>[0..15]</a:t>
            </a:r>
            <a:r>
              <a:rPr lang="en-US" sz="2400" dirty="0" smtClean="0"/>
              <a:t>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    </a:t>
            </a:r>
            <a:r>
              <a:rPr lang="en-US" sz="2400" dirty="0" err="1" smtClean="0"/>
              <a:t>destPort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charset="2"/>
              </a:rPr>
              <a:t></a:t>
            </a:r>
            <a:r>
              <a:rPr lang="en-US" sz="2400" dirty="0" smtClean="0"/>
              <a:t> rand()</a:t>
            </a:r>
            <a:r>
              <a:rPr lang="en-US" sz="2400" baseline="-25000" dirty="0" smtClean="0"/>
              <a:t>[0..15]</a:t>
            </a:r>
            <a:r>
              <a:rPr lang="en-US" sz="2400" dirty="0" smtClean="0"/>
              <a:t>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    </a:t>
            </a:r>
            <a:r>
              <a:rPr lang="en-US" sz="2400" dirty="0" err="1" smtClean="0"/>
              <a:t>packetSize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charset="2"/>
              </a:rPr>
              <a:t></a:t>
            </a:r>
            <a:r>
              <a:rPr lang="en-US" sz="2400" dirty="0" smtClean="0"/>
              <a:t> 768 + rand()</a:t>
            </a:r>
            <a:r>
              <a:rPr lang="en-US" sz="2400" baseline="-25000" dirty="0" smtClean="0"/>
              <a:t>[0..8]</a:t>
            </a:r>
            <a:r>
              <a:rPr lang="en-US" sz="2400" dirty="0" smtClean="0"/>
              <a:t> 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    </a:t>
            </a:r>
            <a:r>
              <a:rPr lang="en-US" sz="2400" dirty="0" err="1" smtClean="0"/>
              <a:t>packetContents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charset="2"/>
              </a:rPr>
              <a:t></a:t>
            </a:r>
            <a:r>
              <a:rPr lang="en-US" sz="2400" dirty="0" smtClean="0"/>
              <a:t> top of stack</a:t>
            </a:r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    send packet to </a:t>
            </a:r>
            <a:r>
              <a:rPr lang="en-US" sz="2400" dirty="0" err="1" smtClean="0"/>
              <a:t>destIP</a:t>
            </a:r>
            <a:r>
              <a:rPr lang="en-US" sz="2400" dirty="0" smtClean="0"/>
              <a:t>/</a:t>
            </a:r>
            <a:r>
              <a:rPr lang="en-US" sz="2400" dirty="0" err="1" smtClean="0"/>
              <a:t>destPort</a:t>
            </a:r>
            <a:endParaRPr lang="en-US" sz="2400" dirty="0" smtClean="0"/>
          </a:p>
          <a:p>
            <a:pPr marL="533400" indent="-533400">
              <a:buFont typeface="Monotype Sorts" pitchFamily="2" charset="2"/>
              <a:buAutoNum type="arabicPeriod"/>
            </a:pPr>
            <a:r>
              <a:rPr lang="en-US" sz="2400" dirty="0" smtClean="0"/>
              <a:t>if(open(</a:t>
            </a:r>
            <a:r>
              <a:rPr lang="en-US" sz="2400" dirty="0" err="1" smtClean="0"/>
              <a:t>physicaldisk,rand</a:t>
            </a:r>
            <a:r>
              <a:rPr lang="en-US" sz="2400" dirty="0" smtClean="0"/>
              <a:t>()</a:t>
            </a:r>
            <a:r>
              <a:rPr lang="en-US" sz="2400" baseline="-25000" dirty="0" smtClean="0"/>
              <a:t>[13..15]</a:t>
            </a:r>
            <a:r>
              <a:rPr lang="en-US" sz="2400" dirty="0" smtClean="0"/>
              <a:t>))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en-US" sz="2400" dirty="0" smtClean="0"/>
              <a:t>         write(rand()</a:t>
            </a:r>
            <a:r>
              <a:rPr lang="en-US" sz="2400" baseline="-25000" dirty="0" smtClean="0"/>
              <a:t>[0..14]</a:t>
            </a:r>
            <a:r>
              <a:rPr lang="en-US" sz="2400" dirty="0" smtClean="0"/>
              <a:t> || 0x4E20); </a:t>
            </a:r>
            <a:r>
              <a:rPr lang="en-US" sz="2400" dirty="0" err="1" smtClean="0"/>
              <a:t>goto</a:t>
            </a:r>
            <a:r>
              <a:rPr lang="en-US" sz="2400" dirty="0" smtClean="0"/>
              <a:t> 1;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en-US" sz="2400" dirty="0" smtClean="0"/>
              <a:t>9.  else </a:t>
            </a:r>
            <a:r>
              <a:rPr lang="en-US" sz="2400" dirty="0" err="1" smtClean="0"/>
              <a:t>goto</a:t>
            </a:r>
            <a:r>
              <a:rPr lang="en-US" sz="2400" dirty="0" smtClean="0"/>
              <a:t>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Worm propagation model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0340" y="1561508"/>
            <a:ext cx="3294803" cy="32270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65" charset="-128"/>
              </a:rPr>
              <a:t>Similar to epidemic model: </a:t>
            </a:r>
            <a:endParaRPr lang="en-US" dirty="0" smtClean="0">
              <a:ea typeface="ＭＳ Ｐゴシック" pitchFamily="-65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65" charset="-128"/>
              </a:rPr>
              <a:t>Can be modeled using ODE (</a:t>
            </a:r>
            <a:r>
              <a:rPr lang="en-US" dirty="0" smtClean="0">
                <a:ea typeface="ＭＳ Ｐゴシック" pitchFamily="-65" charset="-128"/>
              </a:rPr>
              <a:t>Ordinary Differential Equations)</a:t>
            </a:r>
            <a:endParaRPr lang="en-US" dirty="0" smtClean="0">
              <a:ea typeface="ＭＳ Ｐゴシック" pitchFamily="-65" charset="-128"/>
            </a:endParaRPr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3368" y="1519311"/>
            <a:ext cx="6020972" cy="515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69582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ext Box 1"/>
          <p:cNvSpPr txBox="1">
            <a:spLocks noChangeArrowheads="1"/>
          </p:cNvSpPr>
          <p:nvPr/>
        </p:nvSpPr>
        <p:spPr bwMode="auto">
          <a:xfrm>
            <a:off x="4446984" y="6482953"/>
            <a:ext cx="241102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4291" tIns="32146" rIns="64291" bIns="32146"/>
          <a:lstStyle/>
          <a:p>
            <a:fld id="{D81A1C45-C4FC-4524-83AC-03EE8888B717}" type="slidenum">
              <a:rPr lang="en-US" sz="1300">
                <a:solidFill>
                  <a:srgbClr val="404040"/>
                </a:solidFill>
                <a:ea typeface="Palatino" charset="0"/>
                <a:cs typeface="Palatino" charset="0"/>
              </a:rPr>
              <a:pPr/>
              <a:t>8</a:t>
            </a:fld>
            <a:endParaRPr lang="en-US" sz="1300" dirty="0">
              <a:solidFill>
                <a:srgbClr val="404040"/>
              </a:solidFill>
              <a:ea typeface="Palatino" charset="0"/>
              <a:cs typeface="Palatino" charset="0"/>
            </a:endParaRPr>
          </a:p>
        </p:txBody>
      </p:sp>
      <p:pic>
        <p:nvPicPr>
          <p:cNvPr id="11673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776" y="1448972"/>
            <a:ext cx="7554350" cy="4810739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62028"/>
            <a:ext cx="82296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Code Red infection rate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914400"/>
          </a:xfrm>
        </p:spPr>
        <p:txBody>
          <a:bodyPr/>
          <a:lstStyle/>
          <a:p>
            <a:r>
              <a:rPr lang="en-US" dirty="0" smtClean="0"/>
              <a:t>1988 Morris Worm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863" y="1106901"/>
            <a:ext cx="8458200" cy="5606720"/>
          </a:xfrm>
        </p:spPr>
        <p:txBody>
          <a:bodyPr/>
          <a:lstStyle/>
          <a:p>
            <a:r>
              <a:rPr lang="en-US" dirty="0" smtClean="0"/>
              <a:t>No malicious payload, but bogged down infected machines by uncontrolled spawning</a:t>
            </a:r>
          </a:p>
          <a:p>
            <a:pPr lvl="1"/>
            <a:r>
              <a:rPr lang="en-US" dirty="0" smtClean="0"/>
              <a:t>Infected 10% of all Internet hosts at the time</a:t>
            </a:r>
          </a:p>
          <a:p>
            <a:r>
              <a:rPr lang="en-US" dirty="0" smtClean="0"/>
              <a:t>Multiple propagation vectors</a:t>
            </a:r>
          </a:p>
          <a:p>
            <a:pPr lvl="1"/>
            <a:r>
              <a:rPr lang="en-US" dirty="0" smtClean="0"/>
              <a:t>Remote execution using </a:t>
            </a:r>
            <a:r>
              <a:rPr lang="en-US" dirty="0" err="1" smtClean="0"/>
              <a:t>rsh</a:t>
            </a:r>
            <a:r>
              <a:rPr lang="en-US" dirty="0" smtClean="0"/>
              <a:t> and cracked passwords</a:t>
            </a:r>
          </a:p>
          <a:p>
            <a:pPr lvl="2"/>
            <a:r>
              <a:rPr lang="en-US" sz="2400" dirty="0" smtClean="0">
                <a:latin typeface="Gill Sans MT" pitchFamily="34" charset="0"/>
              </a:rPr>
              <a:t>Tried to crack passwords using a small dictionary and publicly readable password file; targeted hosts from /etc/</a:t>
            </a:r>
            <a:r>
              <a:rPr lang="en-US" sz="2400" dirty="0" err="1" smtClean="0">
                <a:latin typeface="Gill Sans MT" pitchFamily="34" charset="0"/>
              </a:rPr>
              <a:t>hosts.equiv</a:t>
            </a:r>
            <a:endParaRPr lang="en-US" sz="2400" dirty="0" smtClean="0">
              <a:latin typeface="Gill Sans MT" pitchFamily="34" charset="0"/>
            </a:endParaRPr>
          </a:p>
          <a:p>
            <a:pPr lvl="1"/>
            <a:r>
              <a:rPr lang="en-US" dirty="0" smtClean="0"/>
              <a:t>Buffer overflow in </a:t>
            </a:r>
            <a:r>
              <a:rPr lang="en-US" dirty="0" err="1" smtClean="0"/>
              <a:t>fingerd</a:t>
            </a:r>
            <a:r>
              <a:rPr lang="en-US" dirty="0" smtClean="0"/>
              <a:t> on VAX</a:t>
            </a:r>
          </a:p>
          <a:p>
            <a:pPr lvl="2"/>
            <a:r>
              <a:rPr lang="en-US" sz="2400" dirty="0" smtClean="0">
                <a:latin typeface="Gill Sans MT" pitchFamily="34" charset="0"/>
              </a:rPr>
              <a:t>Standard stack smashing exploit</a:t>
            </a:r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/>
              <a:t>DEBUG command in </a:t>
            </a:r>
            <a:r>
              <a:rPr lang="en-US" dirty="0" err="1" smtClean="0"/>
              <a:t>Sendmail</a:t>
            </a:r>
            <a:endParaRPr lang="en-US" dirty="0" smtClean="0"/>
          </a:p>
          <a:p>
            <a:pPr lvl="2"/>
            <a:r>
              <a:rPr lang="en-US" sz="2400" dirty="0" smtClean="0">
                <a:latin typeface="Gill Sans MT" pitchFamily="34" charset="0"/>
              </a:rPr>
              <a:t>In early </a:t>
            </a:r>
            <a:r>
              <a:rPr lang="en-US" sz="2400" dirty="0" err="1" smtClean="0">
                <a:latin typeface="Gill Sans MT" pitchFamily="34" charset="0"/>
              </a:rPr>
              <a:t>Sendmail</a:t>
            </a:r>
            <a:r>
              <a:rPr lang="en-US" sz="2400" dirty="0" smtClean="0">
                <a:latin typeface="Gill Sans MT" pitchFamily="34" charset="0"/>
              </a:rPr>
              <a:t>, can execute a command on a remote machine by sending an SMTP (mail transfer)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21095</TotalTime>
  <Words>1498</Words>
  <Application>Microsoft Office PowerPoint</Application>
  <PresentationFormat>On-screen Show (4:3)</PresentationFormat>
  <Paragraphs>199</Paragraphs>
  <Slides>28</Slides>
  <Notes>7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CSE 4905  Internet Worms  based on slides of Vitaly Shmatikov   </vt:lpstr>
      <vt:lpstr>Viruses vs. Worms</vt:lpstr>
      <vt:lpstr>Virus</vt:lpstr>
      <vt:lpstr>A simple virus</vt:lpstr>
      <vt:lpstr>Worms</vt:lpstr>
      <vt:lpstr>Pseudocode of Witty worm</vt:lpstr>
      <vt:lpstr>Worm propagation model</vt:lpstr>
      <vt:lpstr>Code Red infection rate</vt:lpstr>
      <vt:lpstr>1988 Morris Worm</vt:lpstr>
      <vt:lpstr> Understanding witty worm via network “telescopes”    </vt:lpstr>
      <vt:lpstr>A. Kumar, V. Paxson, N. Weaver   Outwitting the Witty Worm:  Exploiting Underlying Structure for Detailed Reconstruction of an Internet-scale Event   (IMC 2005)</vt:lpstr>
      <vt:lpstr>Goals</vt:lpstr>
      <vt:lpstr>Witty Worm</vt:lpstr>
      <vt:lpstr>Pseudocode of Witty (1)</vt:lpstr>
      <vt:lpstr>Witty’s PRNG</vt:lpstr>
      <vt:lpstr>CAIDA/UCSD Network Telescope</vt:lpstr>
      <vt:lpstr>Estimating Infectee’s Bandwidth</vt:lpstr>
      <vt:lpstr>Estimated infectee’s bandwidth</vt:lpstr>
      <vt:lpstr>Estimating Infectee’s Bandwidth: Another approach</vt:lpstr>
      <vt:lpstr>Infectee’s access and effective bandwidth</vt:lpstr>
      <vt:lpstr>Inferring infection graph</vt:lpstr>
      <vt:lpstr>Pseudocode of Witty (2)</vt:lpstr>
      <vt:lpstr>More Analysis</vt:lpstr>
      <vt:lpstr>Bug in Witty’s PRNG</vt:lpstr>
      <vt:lpstr>Witty’s growth curve (initial 75 min) </vt:lpstr>
      <vt:lpstr>Witty’s Hitlist</vt:lpstr>
      <vt:lpstr>Patient Zero</vt:lpstr>
      <vt:lpstr>Summary</vt:lpstr>
    </vt:vector>
  </TitlesOfParts>
  <Company>Polytechnic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I: Introduction</dc:title>
  <dc:creator>Keith W. Ross</dc:creator>
  <cp:lastModifiedBy>bing</cp:lastModifiedBy>
  <cp:revision>742</cp:revision>
  <cp:lastPrinted>2011-11-30T14:38:01Z</cp:lastPrinted>
  <dcterms:created xsi:type="dcterms:W3CDTF">1999-10-08T19:08:27Z</dcterms:created>
  <dcterms:modified xsi:type="dcterms:W3CDTF">2017-04-20T13:11:41Z</dcterms:modified>
</cp:coreProperties>
</file>