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55" r:id="rId2"/>
    <p:sldId id="669" r:id="rId3"/>
    <p:sldId id="671" r:id="rId4"/>
    <p:sldId id="700" r:id="rId5"/>
    <p:sldId id="699" r:id="rId6"/>
    <p:sldId id="697" r:id="rId7"/>
    <p:sldId id="701" r:id="rId8"/>
    <p:sldId id="704" r:id="rId9"/>
    <p:sldId id="702" r:id="rId10"/>
    <p:sldId id="705" r:id="rId11"/>
    <p:sldId id="706" r:id="rId12"/>
    <p:sldId id="710" r:id="rId13"/>
    <p:sldId id="711" r:id="rId14"/>
    <p:sldId id="712" r:id="rId15"/>
    <p:sldId id="715" r:id="rId16"/>
    <p:sldId id="718" r:id="rId17"/>
    <p:sldId id="719" r:id="rId18"/>
    <p:sldId id="726" r:id="rId19"/>
    <p:sldId id="727" r:id="rId20"/>
    <p:sldId id="728" r:id="rId21"/>
    <p:sldId id="729" r:id="rId22"/>
    <p:sldId id="731" r:id="rId23"/>
    <p:sldId id="732" r:id="rId24"/>
    <p:sldId id="733" r:id="rId25"/>
    <p:sldId id="734" r:id="rId26"/>
    <p:sldId id="735" r:id="rId27"/>
    <p:sldId id="736" r:id="rId28"/>
    <p:sldId id="737" r:id="rId29"/>
    <p:sldId id="738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0000"/>
    <a:srgbClr val="0099CC"/>
    <a:srgbClr val="000099"/>
    <a:srgbClr val="FF0000"/>
    <a:srgbClr val="FFFF00"/>
    <a:srgbClr val="DDDDDD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8"/>
    <p:restoredTop sz="88272" autoAdjust="0"/>
  </p:normalViewPr>
  <p:slideViewPr>
    <p:cSldViewPr snapToGrid="0">
      <p:cViewPr varScale="1">
        <p:scale>
          <a:sx n="60" d="100"/>
          <a:sy n="60" d="100"/>
        </p:scale>
        <p:origin x="-180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4/25/2017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DFE34C-5399-4FE2-A8E4-B2618BCCA8D1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Mutual authentication, EAP-TLS, EAP-TTLS, EAP-PEAP</a:t>
            </a:r>
          </a:p>
        </p:txBody>
      </p:sp>
    </p:spTree>
    <p:extLst>
      <p:ext uri="{BB962C8B-B14F-4D97-AF65-F5344CB8AC3E}">
        <p14:creationId xmlns:p14="http://schemas.microsoft.com/office/powerpoint/2010/main" xmlns="" val="1684051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use </a:t>
            </a:r>
            <a:r>
              <a:rPr lang="en-US" baseline="0" dirty="0" err="1" smtClean="0"/>
              <a:t>IPsec</a:t>
            </a:r>
            <a:r>
              <a:rPr lang="en-US" baseline="0" dirty="0" smtClean="0"/>
              <a:t> over TLS? </a:t>
            </a:r>
            <a:r>
              <a:rPr lang="en-US" baseline="0" dirty="0" err="1" smtClean="0"/>
              <a:t>IPsec</a:t>
            </a:r>
            <a:r>
              <a:rPr lang="en-US" baseline="0" dirty="0" smtClean="0"/>
              <a:t> protects all the traffic (including TCP headers, e.g., the website that you want to go to). TLS does not encrypt </a:t>
            </a:r>
            <a:r>
              <a:rPr lang="en-US" baseline="0" smtClean="0"/>
              <a:t>TCP headers.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7B66-39F7-4BB0-84A0-2C18C170D7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7C2F-471E-490C-BDD8-C36E981F215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047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7C2F-471E-490C-BDD8-C36E981F215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938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7B66-39F7-4BB0-84A0-2C18C170D7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323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F89DBB-5C06-4DA0-9E93-2FB0DCAB8197}" type="slidenum">
              <a:rPr lang="en-US"/>
              <a:pPr/>
              <a:t>26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57177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CFC367-4424-448F-BE50-16A7B6A39AC1}" type="slidenum">
              <a:rPr lang="en-US"/>
              <a:pPr/>
              <a:t>27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1305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 tool does</a:t>
            </a:r>
            <a:r>
              <a:rPr lang="en-US" baseline="0" dirty="0" smtClean="0"/>
              <a:t> not necessarily make a system more secure.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7B66-39F7-4BB0-84A0-2C18C170D7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7B66-39F7-4BB0-84A0-2C18C170D7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B9C10-A1AE-4083-B9A4-B5E367A5EEEF}" type="slidenum">
              <a:rPr lang="en-US" altLang="zh-CN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319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37005-07B5-40DE-B6EF-DE150BE2C997}" type="slidenum">
              <a:rPr lang="en-AU" altLang="zh-CN"/>
              <a:pPr/>
              <a:t>10</a:t>
            </a:fld>
            <a:endParaRPr lang="en-AU" altLang="zh-CN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26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16E6C-A973-4229-A7CE-E9E052EF1E5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68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33DF7D-4F00-41A6-8B2E-8C2376963626}" type="slidenum">
              <a:rPr lang="en-US"/>
              <a:pPr/>
              <a:t>12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44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19232-8DA2-4332-BCB1-7C2A0F741CC8}" type="slidenum">
              <a:rPr lang="en-US"/>
              <a:pPr/>
              <a:t>13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04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7DC1D-9371-4001-96FF-F2909C573595}" type="slidenum">
              <a:rPr lang="en-US"/>
              <a:pPr/>
              <a:t>14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2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8-</a:t>
            </a:r>
            <a:fld id="{9988607E-CB5C-4D39-9C53-DBA17C3A9DAF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u="none" dirty="0" smtClean="0"/>
              <a:t>CSE 4905: Introduction to Network Security</a:t>
            </a:r>
            <a:endParaRPr lang="en-US" dirty="0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886200"/>
            <a:ext cx="7012379" cy="1752600"/>
          </a:xfrm>
        </p:spPr>
        <p:txBody>
          <a:bodyPr/>
          <a:lstStyle/>
          <a:p>
            <a:r>
              <a:rPr lang="en-US" dirty="0" smtClean="0"/>
              <a:t>Lecture 27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dirty="0" smtClean="0">
                <a:ea typeface="ＭＳ Ｐゴシック" pitchFamily="34" charset="-128"/>
              </a:rPr>
              <a:t>PKI Certificate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504" y="1190625"/>
            <a:ext cx="66960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72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286" y="228600"/>
            <a:ext cx="8440616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HTTP client authentication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8992" y="1417316"/>
            <a:ext cx="8610600" cy="5138229"/>
          </a:xfrm>
        </p:spPr>
        <p:txBody>
          <a:bodyPr/>
          <a:lstStyle/>
          <a:p>
            <a:r>
              <a:rPr lang="en-US" altLang="zh-CN" sz="3200" dirty="0" smtClean="0">
                <a:ea typeface="ＭＳ Ｐゴシック" pitchFamily="34" charset="-128"/>
              </a:rPr>
              <a:t>Protect passwords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Limit exposure of password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Prohibit guessable passwords</a:t>
            </a:r>
          </a:p>
          <a:p>
            <a:pPr lvl="1"/>
            <a:r>
              <a:rPr lang="en-US" altLang="zh-CN" sz="2800" dirty="0" smtClean="0">
                <a:latin typeface="Gill Sans MT" pitchFamily="34" charset="0"/>
                <a:ea typeface="ＭＳ Ｐゴシック" pitchFamily="34" charset="-128"/>
              </a:rPr>
              <a:t>Re-authenticate before changing password</a:t>
            </a:r>
          </a:p>
          <a:p>
            <a:pPr lvl="1"/>
            <a:r>
              <a:rPr lang="en-US" altLang="zh-CN" sz="2800" dirty="0" smtClean="0">
                <a:ea typeface="ＭＳ Ｐゴシック" pitchFamily="34" charset="-128"/>
              </a:rPr>
              <a:t>Server side: do not store password</a:t>
            </a:r>
          </a:p>
          <a:p>
            <a:pPr lvl="1"/>
            <a:r>
              <a:rPr lang="en-US" altLang="zh-CN" sz="2800" dirty="0" smtClean="0">
                <a:latin typeface="Gill Sans MT" pitchFamily="34" charset="0"/>
                <a:ea typeface="ＭＳ Ｐゴシック" pitchFamily="34" charset="-128"/>
              </a:rPr>
              <a:t>Hashing, Salting, Peppering</a:t>
            </a:r>
          </a:p>
          <a:p>
            <a:r>
              <a:rPr lang="en-US" altLang="zh-CN" sz="3200" dirty="0">
                <a:ea typeface="ＭＳ Ｐゴシック" pitchFamily="34" charset="-128"/>
              </a:rPr>
              <a:t>Handle authenticators carefully</a:t>
            </a:r>
          </a:p>
          <a:p>
            <a:pPr lvl="1"/>
            <a:r>
              <a:rPr lang="en-US" altLang="zh-CN" sz="2800" dirty="0">
                <a:ea typeface="ＭＳ Ｐゴシック" pitchFamily="34" charset="-128"/>
              </a:rPr>
              <a:t>Make authenticators </a:t>
            </a:r>
            <a:r>
              <a:rPr lang="en-US" altLang="zh-CN" sz="2800" dirty="0" smtClean="0">
                <a:ea typeface="ＭＳ Ｐゴシック" pitchFamily="34" charset="-128"/>
              </a:rPr>
              <a:t>unforgeable</a:t>
            </a:r>
          </a:p>
          <a:p>
            <a:pPr lvl="1"/>
            <a:r>
              <a:rPr lang="en-US" altLang="zh-CN" sz="2800" dirty="0">
                <a:ea typeface="ＭＳ Ｐゴシック" pitchFamily="34" charset="-128"/>
              </a:rPr>
              <a:t>Avoid using persistent cookies</a:t>
            </a:r>
          </a:p>
          <a:p>
            <a:pPr lvl="1"/>
            <a:r>
              <a:rPr lang="en-US" altLang="zh-CN" sz="2800" dirty="0">
                <a:ea typeface="ＭＳ Ｐゴシック" pitchFamily="34" charset="-128"/>
              </a:rPr>
              <a:t>Limit lifetime of </a:t>
            </a:r>
            <a:r>
              <a:rPr lang="en-US" altLang="zh-CN" sz="2800" dirty="0" smtClean="0">
                <a:ea typeface="ＭＳ Ｐゴシック" pitchFamily="34" charset="-128"/>
              </a:rPr>
              <a:t>authenticators</a:t>
            </a:r>
            <a:endParaRPr lang="en-US" altLang="zh-CN" sz="2800" dirty="0">
              <a:ea typeface="ＭＳ Ｐゴシック" pitchFamily="34" charset="-128"/>
            </a:endParaRPr>
          </a:p>
          <a:p>
            <a:endParaRPr lang="en-US" altLang="zh-CN" sz="3200" dirty="0" smtClean="0">
              <a:latin typeface="Gill Sans M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0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8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7329488" y="2754313"/>
            <a:ext cx="1052512" cy="355600"/>
            <a:chOff x="4410" y="1365"/>
            <a:chExt cx="663" cy="224"/>
          </a:xfrm>
        </p:grpSpPr>
        <p:sp>
          <p:nvSpPr>
            <p:cNvPr id="144523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4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5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6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527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70"/>
          <p:cNvGrpSpPr>
            <a:grpSpLocks/>
          </p:cNvGrpSpPr>
          <p:nvPr/>
        </p:nvGrpSpPr>
        <p:grpSpPr bwMode="auto">
          <a:xfrm>
            <a:off x="7392988" y="5013325"/>
            <a:ext cx="881062" cy="422275"/>
            <a:chOff x="2356" y="1300"/>
            <a:chExt cx="555" cy="194"/>
          </a:xfrm>
        </p:grpSpPr>
        <p:sp>
          <p:nvSpPr>
            <p:cNvPr id="1445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4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4521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2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19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0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91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08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4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398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0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1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1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51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1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6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0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44405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44406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7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411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499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0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01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02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503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504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5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6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493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4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95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96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97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98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8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9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9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8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82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3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4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5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  <p:sp>
          <p:nvSpPr>
            <p:cNvPr id="144486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78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9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0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1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</p:grpSp>
      <p:sp>
        <p:nvSpPr>
          <p:cNvPr id="144420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7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7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7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7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7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6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6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6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6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5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5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5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5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5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25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router</a:t>
            </a:r>
          </a:p>
        </p:txBody>
      </p:sp>
      <p:sp>
        <p:nvSpPr>
          <p:cNvPr id="144426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switch</a:t>
            </a:r>
          </a:p>
        </p:txBody>
      </p:sp>
      <p:sp>
        <p:nvSpPr>
          <p:cNvPr id="144427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5066202" y="84391"/>
            <a:ext cx="3805237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9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H</a:t>
                </a:r>
                <a:r>
                  <a:rPr lang="en-US" sz="1800" baseline="-25000"/>
                  <a:t>t</a:t>
                </a:r>
              </a:p>
            </p:txBody>
          </p:sp>
        </p:grpSp>
        <p:grpSp>
          <p:nvGrpSpPr>
            <p:cNvPr id="20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4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22" name="Group 187"/>
          <p:cNvGrpSpPr>
            <a:grpSpLocks/>
          </p:cNvGrpSpPr>
          <p:nvPr/>
        </p:nvGrpSpPr>
        <p:grpSpPr bwMode="auto">
          <a:xfrm flipH="1">
            <a:off x="3178175" y="4970463"/>
            <a:ext cx="803275" cy="771525"/>
            <a:chOff x="-44" y="1473"/>
            <a:chExt cx="981" cy="1105"/>
          </a:xfrm>
        </p:grpSpPr>
        <p:pic>
          <p:nvPicPr>
            <p:cNvPr id="14443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" name="Group 190"/>
          <p:cNvGrpSpPr>
            <a:grpSpLocks/>
          </p:cNvGrpSpPr>
          <p:nvPr/>
        </p:nvGrpSpPr>
        <p:grpSpPr bwMode="auto">
          <a:xfrm flipH="1">
            <a:off x="4140200" y="1087438"/>
            <a:ext cx="803275" cy="771525"/>
            <a:chOff x="-44" y="1473"/>
            <a:chExt cx="981" cy="1105"/>
          </a:xfrm>
        </p:grpSpPr>
        <p:pic>
          <p:nvPicPr>
            <p:cNvPr id="144436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7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233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WEP encryption: RC4 stream cipher</a:t>
            </a:r>
            <a:endParaRPr lang="en-US" sz="3600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3575" cy="4648200"/>
          </a:xfrm>
        </p:spPr>
        <p:txBody>
          <a:bodyPr/>
          <a:lstStyle/>
          <a:p>
            <a:r>
              <a:rPr lang="en-US" dirty="0"/>
              <a:t>host/AP share 40 bit symmetric </a:t>
            </a:r>
            <a:r>
              <a:rPr lang="en-US" dirty="0" smtClean="0"/>
              <a:t>key</a:t>
            </a:r>
            <a:endParaRPr lang="en-US" dirty="0"/>
          </a:p>
          <a:p>
            <a:r>
              <a:rPr lang="en-US" dirty="0"/>
              <a:t>host appends 24-bit initialization vector (IV) to create 64-bit key</a:t>
            </a:r>
          </a:p>
          <a:p>
            <a:r>
              <a:rPr lang="en-US" dirty="0"/>
              <a:t>64 bit key used to generate </a:t>
            </a:r>
            <a:r>
              <a:rPr lang="en-US" dirty="0" smtClean="0"/>
              <a:t>stream of keys, </a:t>
            </a:r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b="1" baseline="44000" dirty="0" err="1"/>
              <a:t>IV</a:t>
            </a:r>
            <a:endParaRPr lang="en-US" b="1" baseline="44000" dirty="0"/>
          </a:p>
          <a:p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b="1" baseline="44000" dirty="0" err="1"/>
              <a:t>IV</a:t>
            </a:r>
            <a:r>
              <a:rPr lang="en-US" b="1" baseline="44000" dirty="0"/>
              <a:t> </a:t>
            </a:r>
            <a:r>
              <a:rPr lang="en-US" dirty="0"/>
              <a:t>used to encrypt </a:t>
            </a:r>
            <a:r>
              <a:rPr lang="en-US" i="1" dirty="0" err="1"/>
              <a:t>i-</a:t>
            </a:r>
            <a:r>
              <a:rPr lang="en-US" dirty="0" err="1"/>
              <a:t>th</a:t>
            </a:r>
            <a:r>
              <a:rPr lang="en-US" dirty="0"/>
              <a:t> byte, 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/>
              <a:t>, in frame:</a:t>
            </a:r>
          </a:p>
          <a:p>
            <a:pPr algn="ctr">
              <a:buFont typeface="ZapfDingbats" pitchFamily="82" charset="2"/>
              <a:buNone/>
            </a:pP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i="1" dirty="0"/>
              <a:t> = 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XOR</a:t>
            </a:r>
            <a:r>
              <a:rPr lang="en-US" i="1" dirty="0"/>
              <a:t>  </a:t>
            </a:r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b="1" baseline="44000" dirty="0" err="1"/>
              <a:t>IV</a:t>
            </a:r>
            <a:endParaRPr lang="en-US" b="1" baseline="44000" dirty="0"/>
          </a:p>
          <a:p>
            <a:r>
              <a:rPr lang="en-US" dirty="0"/>
              <a:t>IV and encrypted bytes, </a:t>
            </a: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sent in frame</a:t>
            </a:r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1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sz="3600" dirty="0"/>
              <a:t>Security </a:t>
            </a:r>
            <a:r>
              <a:rPr lang="en-US" sz="3600" dirty="0" smtClean="0"/>
              <a:t>holes </a:t>
            </a:r>
            <a:r>
              <a:rPr lang="en-US" sz="3600" dirty="0"/>
              <a:t>in </a:t>
            </a:r>
            <a:r>
              <a:rPr lang="en-US" sz="3600" dirty="0" smtClean="0"/>
              <a:t>WEP</a:t>
            </a:r>
            <a:endParaRPr lang="en-US" sz="3600" dirty="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94865" cy="4161312"/>
          </a:xfrm>
        </p:spPr>
        <p:txBody>
          <a:bodyPr/>
          <a:lstStyle/>
          <a:p>
            <a:r>
              <a:rPr lang="en-US" sz="3200" dirty="0"/>
              <a:t>24-bit IV, one IV per frame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/>
              <a:t>IV’s eventually </a:t>
            </a:r>
            <a:r>
              <a:rPr lang="en-US" sz="3200" dirty="0" smtClean="0"/>
              <a:t>reused</a:t>
            </a:r>
          </a:p>
          <a:p>
            <a:r>
              <a:rPr lang="en-US" sz="3200" dirty="0" smtClean="0"/>
              <a:t>IV </a:t>
            </a:r>
            <a:r>
              <a:rPr lang="en-US" sz="3200" dirty="0"/>
              <a:t>transmitted in plaintext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/>
              <a:t>IV reuse </a:t>
            </a:r>
            <a:r>
              <a:rPr lang="en-US" sz="3200" dirty="0" smtClean="0"/>
              <a:t>detected</a:t>
            </a:r>
          </a:p>
          <a:p>
            <a:r>
              <a:rPr lang="en-US" sz="3200" dirty="0" smtClean="0"/>
              <a:t>Key management </a:t>
            </a:r>
            <a:r>
              <a:rPr lang="en-US" sz="3200" dirty="0">
                <a:solidFill>
                  <a:srgbClr val="FF0000"/>
                </a:solidFill>
              </a:rPr>
              <a:t>Not specified</a:t>
            </a:r>
          </a:p>
          <a:p>
            <a:pPr lvl="1"/>
            <a:r>
              <a:rPr lang="en-US" dirty="0"/>
              <a:t>Vendors use their own strategies, often times</a:t>
            </a:r>
          </a:p>
          <a:p>
            <a:pPr lvl="2"/>
            <a:r>
              <a:rPr lang="en-US" dirty="0"/>
              <a:t>Install keys manually</a:t>
            </a:r>
          </a:p>
          <a:p>
            <a:pPr lvl="2"/>
            <a:r>
              <a:rPr lang="en-US" dirty="0"/>
              <a:t>Change keys infrequently (days, months)</a:t>
            </a:r>
          </a:p>
          <a:p>
            <a:pPr lvl="2"/>
            <a:r>
              <a:rPr lang="en-US" dirty="0"/>
              <a:t>Use a single key for entire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No cryptographic integrity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16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38675" y="5727700"/>
            <a:ext cx="2828925" cy="668338"/>
            <a:chOff x="567" y="1481"/>
            <a:chExt cx="1810" cy="421"/>
          </a:xfrm>
        </p:grpSpPr>
        <p:sp>
          <p:nvSpPr>
            <p:cNvPr id="159803" name="Rectangle 3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9804" name="Line 4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09713" y="5734050"/>
            <a:ext cx="2873375" cy="668338"/>
            <a:chOff x="567" y="1481"/>
            <a:chExt cx="1810" cy="421"/>
          </a:xfrm>
        </p:grpSpPr>
        <p:sp>
          <p:nvSpPr>
            <p:cNvPr id="159801" name="Rectangle 6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9802" name="Line 7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59748" name="Rectangle 64"/>
          <p:cNvSpPr>
            <a:spLocks noChangeArrowheads="1"/>
          </p:cNvSpPr>
          <p:nvPr/>
        </p:nvSpPr>
        <p:spPr bwMode="auto">
          <a:xfrm>
            <a:off x="1524000" y="5067300"/>
            <a:ext cx="5937250" cy="666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9749" name="Text Box 65"/>
          <p:cNvSpPr txBox="1">
            <a:spLocks noChangeArrowheads="1"/>
          </p:cNvSpPr>
          <p:nvPr/>
        </p:nvSpPr>
        <p:spPr bwMode="auto">
          <a:xfrm>
            <a:off x="3957638" y="50736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EAP TLS</a:t>
            </a:r>
          </a:p>
        </p:txBody>
      </p:sp>
      <p:sp>
        <p:nvSpPr>
          <p:cNvPr id="159750" name="Line 66"/>
          <p:cNvSpPr>
            <a:spLocks noChangeShapeType="1"/>
          </p:cNvSpPr>
          <p:nvPr/>
        </p:nvSpPr>
        <p:spPr bwMode="auto">
          <a:xfrm>
            <a:off x="1538288" y="5400675"/>
            <a:ext cx="592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9751" name="Text Box 67"/>
          <p:cNvSpPr txBox="1">
            <a:spLocks noChangeArrowheads="1"/>
          </p:cNvSpPr>
          <p:nvPr/>
        </p:nvSpPr>
        <p:spPr bwMode="auto">
          <a:xfrm>
            <a:off x="4168775" y="53832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EAP </a:t>
            </a:r>
          </a:p>
        </p:txBody>
      </p:sp>
      <p:sp>
        <p:nvSpPr>
          <p:cNvPr id="159752" name="Text Box 68"/>
          <p:cNvSpPr txBox="1">
            <a:spLocks noChangeArrowheads="1"/>
          </p:cNvSpPr>
          <p:nvPr/>
        </p:nvSpPr>
        <p:spPr bwMode="auto">
          <a:xfrm>
            <a:off x="1665288" y="5737225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EAP over LAN (EAPoL) </a:t>
            </a:r>
          </a:p>
        </p:txBody>
      </p:sp>
      <p:sp>
        <p:nvSpPr>
          <p:cNvPr id="159753" name="Text Box 69"/>
          <p:cNvSpPr txBox="1">
            <a:spLocks noChangeArrowheads="1"/>
          </p:cNvSpPr>
          <p:nvPr/>
        </p:nvSpPr>
        <p:spPr bwMode="auto">
          <a:xfrm>
            <a:off x="2179638" y="6067425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IEEE 802.11 </a:t>
            </a:r>
          </a:p>
        </p:txBody>
      </p:sp>
      <p:sp>
        <p:nvSpPr>
          <p:cNvPr id="159754" name="Text Box 70"/>
          <p:cNvSpPr txBox="1">
            <a:spLocks noChangeArrowheads="1"/>
          </p:cNvSpPr>
          <p:nvPr/>
        </p:nvSpPr>
        <p:spPr bwMode="auto">
          <a:xfrm>
            <a:off x="5351463" y="5724525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RADIUS</a:t>
            </a:r>
          </a:p>
        </p:txBody>
      </p:sp>
      <p:sp>
        <p:nvSpPr>
          <p:cNvPr id="159755" name="Text Box 71"/>
          <p:cNvSpPr txBox="1">
            <a:spLocks noChangeArrowheads="1"/>
          </p:cNvSpPr>
          <p:nvPr/>
        </p:nvSpPr>
        <p:spPr bwMode="auto">
          <a:xfrm>
            <a:off x="5430838" y="60785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UDP/IP</a:t>
            </a:r>
          </a:p>
        </p:txBody>
      </p:sp>
      <p:sp>
        <p:nvSpPr>
          <p:cNvPr id="159756" name="Rectangle 72"/>
          <p:cNvSpPr>
            <a:spLocks noGrp="1" noChangeArrowheads="1"/>
          </p:cNvSpPr>
          <p:nvPr>
            <p:ph type="title"/>
          </p:nvPr>
        </p:nvSpPr>
        <p:spPr>
          <a:xfrm>
            <a:off x="94390" y="201613"/>
            <a:ext cx="8967019" cy="1143000"/>
          </a:xfrm>
          <a:noFill/>
        </p:spPr>
        <p:txBody>
          <a:bodyPr/>
          <a:lstStyle/>
          <a:p>
            <a:pPr algn="ctr"/>
            <a:r>
              <a:rPr lang="en-US" sz="3200" dirty="0" smtClean="0"/>
              <a:t>WPA2: extensible authentication protocol (EAP)</a:t>
            </a:r>
          </a:p>
        </p:txBody>
      </p:sp>
      <p:sp>
        <p:nvSpPr>
          <p:cNvPr id="159757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563563" y="1219200"/>
            <a:ext cx="8259762" cy="4648200"/>
          </a:xfrm>
        </p:spPr>
        <p:txBody>
          <a:bodyPr/>
          <a:lstStyle/>
          <a:p>
            <a:r>
              <a:rPr lang="en-US" dirty="0" smtClean="0"/>
              <a:t>EAP: end-end client (mobile) to authentication server protocol</a:t>
            </a:r>
          </a:p>
          <a:p>
            <a:r>
              <a:rPr lang="en-US" dirty="0" smtClean="0"/>
              <a:t>EAP sent over separate </a:t>
            </a:r>
            <a:r>
              <a:rPr lang="ja-JP" altLang="en-US" smtClean="0"/>
              <a:t>“</a:t>
            </a:r>
            <a:r>
              <a:rPr lang="en-US" altLang="ja-JP" dirty="0" smtClean="0"/>
              <a:t>links</a:t>
            </a:r>
            <a:r>
              <a:rPr lang="ja-JP" altLang="en-US" smtClean="0"/>
              <a:t>”</a:t>
            </a:r>
            <a:endParaRPr lang="en-US" altLang="ja-JP" dirty="0" smtClean="0"/>
          </a:p>
          <a:p>
            <a:pPr lvl="1"/>
            <a:r>
              <a:rPr lang="en-US" dirty="0" smtClean="0"/>
              <a:t>mobile-to-AP (EAP over LAN)</a:t>
            </a:r>
          </a:p>
          <a:p>
            <a:pPr lvl="1"/>
            <a:r>
              <a:rPr lang="en-US" dirty="0" smtClean="0"/>
              <a:t>AP to authentication server (RADIUS over UDP)</a:t>
            </a:r>
          </a:p>
          <a:p>
            <a:r>
              <a:rPr lang="en-US" dirty="0" smtClean="0"/>
              <a:t>EAP not defined in 802.11i</a:t>
            </a:r>
          </a:p>
        </p:txBody>
      </p:sp>
      <p:sp>
        <p:nvSpPr>
          <p:cNvPr id="159759" name="Line 55"/>
          <p:cNvSpPr>
            <a:spLocks noChangeShapeType="1"/>
          </p:cNvSpPr>
          <p:nvPr/>
        </p:nvSpPr>
        <p:spPr bwMode="auto">
          <a:xfrm>
            <a:off x="4905375" y="464343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9760" name="Cloud"/>
          <p:cNvSpPr>
            <a:spLocks noChangeAspect="1" noEditPoints="1" noChangeArrowheads="1"/>
          </p:cNvSpPr>
          <p:nvPr/>
        </p:nvSpPr>
        <p:spPr bwMode="auto">
          <a:xfrm>
            <a:off x="5346700" y="407670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9761" name="Text Box 59"/>
          <p:cNvSpPr txBox="1">
            <a:spLocks noChangeArrowheads="1"/>
          </p:cNvSpPr>
          <p:nvPr/>
        </p:nvSpPr>
        <p:spPr bwMode="auto">
          <a:xfrm>
            <a:off x="5497513" y="4195763"/>
            <a:ext cx="895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wired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network</a:t>
            </a:r>
          </a:p>
        </p:txBody>
      </p:sp>
      <p:grpSp>
        <p:nvGrpSpPr>
          <p:cNvPr id="4" name="Group 356"/>
          <p:cNvGrpSpPr>
            <a:grpSpLocks/>
          </p:cNvGrpSpPr>
          <p:nvPr/>
        </p:nvGrpSpPr>
        <p:grpSpPr bwMode="auto">
          <a:xfrm>
            <a:off x="1187450" y="4033838"/>
            <a:ext cx="804863" cy="852487"/>
            <a:chOff x="313" y="1407"/>
            <a:chExt cx="1152" cy="1104"/>
          </a:xfrm>
        </p:grpSpPr>
        <p:pic>
          <p:nvPicPr>
            <p:cNvPr id="159799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800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61"/>
          <p:cNvGrpSpPr>
            <a:grpSpLocks/>
          </p:cNvGrpSpPr>
          <p:nvPr/>
        </p:nvGrpSpPr>
        <p:grpSpPr bwMode="auto">
          <a:xfrm>
            <a:off x="4235450" y="4214813"/>
            <a:ext cx="965200" cy="695325"/>
            <a:chOff x="2967" y="478"/>
            <a:chExt cx="788" cy="625"/>
          </a:xfrm>
        </p:grpSpPr>
        <p:pic>
          <p:nvPicPr>
            <p:cNvPr id="15979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79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49"/>
          <p:cNvGrpSpPr>
            <a:grpSpLocks/>
          </p:cNvGrpSpPr>
          <p:nvPr/>
        </p:nvGrpSpPr>
        <p:grpSpPr bwMode="auto">
          <a:xfrm>
            <a:off x="6964363" y="4260850"/>
            <a:ext cx="427037" cy="688975"/>
            <a:chOff x="4140" y="429"/>
            <a:chExt cx="1425" cy="2396"/>
          </a:xfrm>
        </p:grpSpPr>
        <p:sp>
          <p:nvSpPr>
            <p:cNvPr id="15976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9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976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976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92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grpSp>
          <p:nvGrpSpPr>
            <p:cNvPr id="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AutoShape 257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694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4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grpSp>
          <p:nvGrpSpPr>
            <p:cNvPr id="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" name="AutoShape 260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AutoShape 261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7" name="Rectangle 263"/>
            <p:cNvSpPr>
              <a:spLocks noChangeArrowheads="1"/>
            </p:cNvSpPr>
            <p:nvPr/>
          </p:nvSpPr>
          <p:spPr bwMode="auto">
            <a:xfrm>
              <a:off x="4225" y="1655"/>
              <a:ext cx="599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grpSp>
          <p:nvGrpSpPr>
            <p:cNvPr id="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977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1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3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01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977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978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04" name="Oval 274"/>
            <p:cNvSpPr>
              <a:spLocks noChangeArrowheads="1"/>
            </p:cNvSpPr>
            <p:nvPr/>
          </p:nvSpPr>
          <p:spPr bwMode="auto">
            <a:xfrm>
              <a:off x="5517" y="2610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978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0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07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08" name="Oval 278"/>
            <p:cNvSpPr>
              <a:spLocks noChangeArrowheads="1"/>
            </p:cNvSpPr>
            <p:nvPr/>
          </p:nvSpPr>
          <p:spPr bwMode="auto">
            <a:xfrm>
              <a:off x="4310" y="2383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09" name="Oval 279"/>
            <p:cNvSpPr>
              <a:spLocks noChangeArrowheads="1"/>
            </p:cNvSpPr>
            <p:nvPr/>
          </p:nvSpPr>
          <p:spPr bwMode="auto">
            <a:xfrm>
              <a:off x="4484" y="2383"/>
              <a:ext cx="16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10" name="Oval 280"/>
            <p:cNvSpPr>
              <a:spLocks noChangeArrowheads="1"/>
            </p:cNvSpPr>
            <p:nvPr/>
          </p:nvSpPr>
          <p:spPr bwMode="auto">
            <a:xfrm>
              <a:off x="4664" y="2378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11" name="Rectangle 281"/>
            <p:cNvSpPr>
              <a:spLocks noChangeArrowheads="1"/>
            </p:cNvSpPr>
            <p:nvPr/>
          </p:nvSpPr>
          <p:spPr bwMode="auto">
            <a:xfrm>
              <a:off x="5062" y="1837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02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3"/>
          <p:cNvSpPr>
            <a:spLocks noChangeShapeType="1"/>
          </p:cNvSpPr>
          <p:nvPr/>
        </p:nvSpPr>
        <p:spPr bwMode="auto">
          <a:xfrm>
            <a:off x="4203700" y="1725613"/>
            <a:ext cx="3230563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3" name="Line 36"/>
          <p:cNvSpPr>
            <a:spLocks noChangeShapeType="1"/>
          </p:cNvSpPr>
          <p:nvPr/>
        </p:nvSpPr>
        <p:spPr bwMode="auto">
          <a:xfrm flipH="1">
            <a:off x="1689100" y="1649413"/>
            <a:ext cx="457200" cy="246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4" name="Line 37"/>
          <p:cNvSpPr>
            <a:spLocks noChangeShapeType="1"/>
          </p:cNvSpPr>
          <p:nvPr/>
        </p:nvSpPr>
        <p:spPr bwMode="auto">
          <a:xfrm>
            <a:off x="3898900" y="1954213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5" name="Line 48"/>
          <p:cNvSpPr>
            <a:spLocks noChangeShapeType="1"/>
          </p:cNvSpPr>
          <p:nvPr/>
        </p:nvSpPr>
        <p:spPr bwMode="auto">
          <a:xfrm flipV="1">
            <a:off x="850900" y="4443413"/>
            <a:ext cx="665163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6" name="Line 49"/>
          <p:cNvSpPr>
            <a:spLocks noChangeShapeType="1"/>
          </p:cNvSpPr>
          <p:nvPr/>
        </p:nvSpPr>
        <p:spPr bwMode="auto">
          <a:xfrm flipH="1" flipV="1">
            <a:off x="1689100" y="4529138"/>
            <a:ext cx="7620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7" name="Line 51"/>
          <p:cNvSpPr>
            <a:spLocks noChangeShapeType="1"/>
          </p:cNvSpPr>
          <p:nvPr/>
        </p:nvSpPr>
        <p:spPr bwMode="auto">
          <a:xfrm>
            <a:off x="1914525" y="4389438"/>
            <a:ext cx="765175" cy="129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8" name="Line 62"/>
          <p:cNvSpPr>
            <a:spLocks noChangeShapeType="1"/>
          </p:cNvSpPr>
          <p:nvPr/>
        </p:nvSpPr>
        <p:spPr bwMode="auto">
          <a:xfrm>
            <a:off x="4965700" y="4164013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9" name="Line 63"/>
          <p:cNvSpPr>
            <a:spLocks noChangeShapeType="1"/>
          </p:cNvSpPr>
          <p:nvPr/>
        </p:nvSpPr>
        <p:spPr bwMode="auto">
          <a:xfrm>
            <a:off x="5270500" y="4087813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 rot="614183">
            <a:off x="5129213" y="1579563"/>
            <a:ext cx="1828800" cy="425450"/>
            <a:chOff x="3792" y="1056"/>
            <a:chExt cx="1152" cy="192"/>
          </a:xfrm>
        </p:grpSpPr>
        <p:sp>
          <p:nvSpPr>
            <p:cNvPr id="123011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IP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header</a:t>
              </a:r>
            </a:p>
          </p:txBody>
        </p:sp>
        <p:sp>
          <p:nvSpPr>
            <p:cNvPr id="123012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IPsec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header</a:t>
              </a:r>
            </a:p>
          </p:txBody>
        </p:sp>
        <p:sp>
          <p:nvSpPr>
            <p:cNvPr id="123013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Secure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payload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 rot="-4660239">
            <a:off x="691357" y="2837656"/>
            <a:ext cx="1828800" cy="385763"/>
            <a:chOff x="3792" y="1056"/>
            <a:chExt cx="1152" cy="192"/>
          </a:xfrm>
        </p:grpSpPr>
        <p:sp>
          <p:nvSpPr>
            <p:cNvPr id="123008" name="Rectangle 69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IP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header</a:t>
              </a:r>
            </a:p>
          </p:txBody>
        </p:sp>
        <p:sp>
          <p:nvSpPr>
            <p:cNvPr id="123009" name="Rectangle 70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IPsec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header</a:t>
              </a:r>
            </a:p>
          </p:txBody>
        </p:sp>
        <p:sp>
          <p:nvSpPr>
            <p:cNvPr id="123010" name="Rectangle 71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Secure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payload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 rot="3745751">
            <a:off x="3876675" y="2844800"/>
            <a:ext cx="1828800" cy="406400"/>
            <a:chOff x="3792" y="1056"/>
            <a:chExt cx="1152" cy="192"/>
          </a:xfrm>
        </p:grpSpPr>
        <p:sp>
          <p:nvSpPr>
            <p:cNvPr id="123005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IP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header</a:t>
              </a:r>
            </a:p>
          </p:txBody>
        </p:sp>
        <p:sp>
          <p:nvSpPr>
            <p:cNvPr id="123006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IPsec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header</a:t>
              </a:r>
            </a:p>
          </p:txBody>
        </p:sp>
        <p:sp>
          <p:nvSpPr>
            <p:cNvPr id="123007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Secure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payload</a:t>
              </a:r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 rot="-3587012">
            <a:off x="252413" y="4467225"/>
            <a:ext cx="1295400" cy="361950"/>
            <a:chOff x="4320" y="1728"/>
            <a:chExt cx="816" cy="192"/>
          </a:xfrm>
        </p:grpSpPr>
        <p:sp>
          <p:nvSpPr>
            <p:cNvPr id="123003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IP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header</a:t>
              </a:r>
            </a:p>
          </p:txBody>
        </p:sp>
        <p:sp>
          <p:nvSpPr>
            <p:cNvPr id="123004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payload</a:t>
              </a:r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 rot="3125522">
            <a:off x="5576888" y="4502150"/>
            <a:ext cx="1295400" cy="406400"/>
            <a:chOff x="4320" y="1728"/>
            <a:chExt cx="816" cy="192"/>
          </a:xfrm>
        </p:grpSpPr>
        <p:sp>
          <p:nvSpPr>
            <p:cNvPr id="123001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IP</a:t>
              </a:r>
            </a:p>
            <a:p>
              <a:pPr algn="ctr" eaLnBrk="1" hangingPunct="1"/>
              <a:r>
                <a:rPr lang="en-US" sz="1000">
                  <a:latin typeface="Arial" pitchFamily="34" charset="0"/>
                </a:rPr>
                <a:t>header</a:t>
              </a:r>
            </a:p>
          </p:txBody>
        </p:sp>
        <p:sp>
          <p:nvSpPr>
            <p:cNvPr id="123002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>
                  <a:latin typeface="Arial" pitchFamily="34" charset="0"/>
                </a:rPr>
                <a:t>payload</a:t>
              </a:r>
            </a:p>
          </p:txBody>
        </p:sp>
      </p:grpSp>
      <p:sp>
        <p:nvSpPr>
          <p:cNvPr id="122895" name="Text Box 82"/>
          <p:cNvSpPr txBox="1">
            <a:spLocks noChangeArrowheads="1"/>
          </p:cNvSpPr>
          <p:nvPr/>
        </p:nvSpPr>
        <p:spPr bwMode="auto">
          <a:xfrm>
            <a:off x="1003300" y="6297613"/>
            <a:ext cx="154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cs typeface="Arial" pitchFamily="34" charset="0"/>
              </a:rPr>
              <a:t>headquarters</a:t>
            </a:r>
          </a:p>
        </p:txBody>
      </p:sp>
      <p:sp>
        <p:nvSpPr>
          <p:cNvPr id="122896" name="Text Box 83"/>
          <p:cNvSpPr txBox="1">
            <a:spLocks noChangeArrowheads="1"/>
          </p:cNvSpPr>
          <p:nvPr/>
        </p:nvSpPr>
        <p:spPr bwMode="auto">
          <a:xfrm>
            <a:off x="5102225" y="6034088"/>
            <a:ext cx="164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branch office</a:t>
            </a:r>
          </a:p>
        </p:txBody>
      </p:sp>
      <p:sp>
        <p:nvSpPr>
          <p:cNvPr id="122897" name="Text Box 84"/>
          <p:cNvSpPr txBox="1">
            <a:spLocks noChangeArrowheads="1"/>
          </p:cNvSpPr>
          <p:nvPr/>
        </p:nvSpPr>
        <p:spPr bwMode="auto">
          <a:xfrm>
            <a:off x="7177088" y="2601913"/>
            <a:ext cx="1419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cs typeface="Arial" pitchFamily="34" charset="0"/>
              </a:rPr>
              <a:t>salesperson</a:t>
            </a:r>
            <a:br>
              <a:rPr lang="en-US" sz="1800">
                <a:latin typeface="Arial" pitchFamily="34" charset="0"/>
                <a:cs typeface="Arial" pitchFamily="34" charset="0"/>
              </a:rPr>
            </a:br>
            <a:r>
              <a:rPr lang="en-US" sz="1800">
                <a:latin typeface="Arial" pitchFamily="34" charset="0"/>
                <a:cs typeface="Arial" pitchFamily="34" charset="0"/>
              </a:rPr>
              <a:t>in hotel</a:t>
            </a:r>
          </a:p>
        </p:txBody>
      </p:sp>
      <p:sp>
        <p:nvSpPr>
          <p:cNvPr id="122898" name="Text Box 104"/>
          <p:cNvSpPr txBox="1">
            <a:spLocks noChangeArrowheads="1"/>
          </p:cNvSpPr>
          <p:nvPr/>
        </p:nvSpPr>
        <p:spPr bwMode="auto">
          <a:xfrm>
            <a:off x="7329488" y="1373188"/>
            <a:ext cx="1057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cs typeface="Arial" pitchFamily="34" charset="0"/>
              </a:rPr>
              <a:t>laptop </a:t>
            </a:r>
          </a:p>
          <a:p>
            <a:pPr eaLnBrk="1" hangingPunct="1"/>
            <a:r>
              <a:rPr lang="en-US" sz="1800">
                <a:latin typeface="Arial" pitchFamily="34" charset="0"/>
                <a:cs typeface="Arial" pitchFamily="34" charset="0"/>
              </a:rPr>
              <a:t>w/ IPsec</a:t>
            </a:r>
          </a:p>
        </p:txBody>
      </p:sp>
      <p:sp>
        <p:nvSpPr>
          <p:cNvPr id="122899" name="Text Box 105"/>
          <p:cNvSpPr txBox="1">
            <a:spLocks noChangeArrowheads="1"/>
          </p:cNvSpPr>
          <p:nvPr/>
        </p:nvSpPr>
        <p:spPr bwMode="auto">
          <a:xfrm>
            <a:off x="1816100" y="3497263"/>
            <a:ext cx="1736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cs typeface="Arial" pitchFamily="34" charset="0"/>
              </a:rPr>
              <a:t>router w/</a:t>
            </a:r>
          </a:p>
          <a:p>
            <a:pPr eaLnBrk="1" hangingPunct="1"/>
            <a:r>
              <a:rPr lang="en-US" sz="1800">
                <a:latin typeface="Arial" pitchFamily="34" charset="0"/>
                <a:cs typeface="Arial" pitchFamily="34" charset="0"/>
              </a:rPr>
              <a:t>IPv4 and IPsec</a:t>
            </a:r>
          </a:p>
        </p:txBody>
      </p:sp>
      <p:grpSp>
        <p:nvGrpSpPr>
          <p:cNvPr id="7" name="Group 542"/>
          <p:cNvGrpSpPr>
            <a:grpSpLocks/>
          </p:cNvGrpSpPr>
          <p:nvPr/>
        </p:nvGrpSpPr>
        <p:grpSpPr bwMode="auto">
          <a:xfrm>
            <a:off x="1236663" y="5454650"/>
            <a:ext cx="762000" cy="779463"/>
            <a:chOff x="-44" y="1473"/>
            <a:chExt cx="981" cy="1105"/>
          </a:xfrm>
        </p:grpSpPr>
        <p:pic>
          <p:nvPicPr>
            <p:cNvPr id="12299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542"/>
          <p:cNvGrpSpPr>
            <a:grpSpLocks/>
          </p:cNvGrpSpPr>
          <p:nvPr/>
        </p:nvGrpSpPr>
        <p:grpSpPr bwMode="auto">
          <a:xfrm>
            <a:off x="2089150" y="5467350"/>
            <a:ext cx="760413" cy="777875"/>
            <a:chOff x="-44" y="1473"/>
            <a:chExt cx="981" cy="1105"/>
          </a:xfrm>
        </p:grpSpPr>
        <p:pic>
          <p:nvPicPr>
            <p:cNvPr id="12299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542"/>
          <p:cNvGrpSpPr>
            <a:grpSpLocks/>
          </p:cNvGrpSpPr>
          <p:nvPr/>
        </p:nvGrpSpPr>
        <p:grpSpPr bwMode="auto">
          <a:xfrm>
            <a:off x="5962650" y="5372100"/>
            <a:ext cx="762000" cy="779463"/>
            <a:chOff x="-44" y="1473"/>
            <a:chExt cx="981" cy="1105"/>
          </a:xfrm>
        </p:grpSpPr>
        <p:pic>
          <p:nvPicPr>
            <p:cNvPr id="12299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249"/>
          <p:cNvGrpSpPr>
            <a:grpSpLocks/>
          </p:cNvGrpSpPr>
          <p:nvPr/>
        </p:nvGrpSpPr>
        <p:grpSpPr bwMode="auto">
          <a:xfrm>
            <a:off x="5087938" y="5110163"/>
            <a:ext cx="400050" cy="819150"/>
            <a:chOff x="4140" y="429"/>
            <a:chExt cx="1425" cy="2396"/>
          </a:xfrm>
        </p:grpSpPr>
        <p:sp>
          <p:nvSpPr>
            <p:cNvPr id="12296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101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6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6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104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130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31" name="AutoShape 25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06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128" name="AutoShape 260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7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9" name="AutoShape 26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08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09" name="Rectangle 263"/>
            <p:cNvSpPr>
              <a:spLocks noChangeArrowheads="1"/>
            </p:cNvSpPr>
            <p:nvPr/>
          </p:nvSpPr>
          <p:spPr bwMode="auto">
            <a:xfrm>
              <a:off x="4230" y="1655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126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7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2297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124" name="AutoShape 269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5" name="AutoShape 270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1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7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7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116" name="Oval 274"/>
            <p:cNvSpPr>
              <a:spLocks noChangeArrowheads="1"/>
            </p:cNvSpPr>
            <p:nvPr/>
          </p:nvSpPr>
          <p:spPr bwMode="auto">
            <a:xfrm>
              <a:off x="5520" y="2611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8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118" name="AutoShape 276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19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0" name="Oval 278"/>
            <p:cNvSpPr>
              <a:spLocks noChangeArrowheads="1"/>
            </p:cNvSpPr>
            <p:nvPr/>
          </p:nvSpPr>
          <p:spPr bwMode="auto">
            <a:xfrm>
              <a:off x="4310" y="2384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1" name="Oval 279"/>
            <p:cNvSpPr>
              <a:spLocks noChangeArrowheads="1"/>
            </p:cNvSpPr>
            <p:nvPr/>
          </p:nvSpPr>
          <p:spPr bwMode="auto">
            <a:xfrm>
              <a:off x="4485" y="2384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2" name="Oval 280"/>
            <p:cNvSpPr>
              <a:spLocks noChangeArrowheads="1"/>
            </p:cNvSpPr>
            <p:nvPr/>
          </p:nvSpPr>
          <p:spPr bwMode="auto">
            <a:xfrm>
              <a:off x="4660" y="2379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5" name="Group 249"/>
          <p:cNvGrpSpPr>
            <a:grpSpLocks/>
          </p:cNvGrpSpPr>
          <p:nvPr/>
        </p:nvGrpSpPr>
        <p:grpSpPr bwMode="auto">
          <a:xfrm>
            <a:off x="733425" y="5391150"/>
            <a:ext cx="398463" cy="820738"/>
            <a:chOff x="4140" y="429"/>
            <a:chExt cx="1425" cy="2396"/>
          </a:xfrm>
        </p:grpSpPr>
        <p:sp>
          <p:nvSpPr>
            <p:cNvPr id="12293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69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3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3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72" name="Rectangle 254"/>
            <p:cNvSpPr>
              <a:spLocks noChangeArrowheads="1"/>
            </p:cNvSpPr>
            <p:nvPr/>
          </p:nvSpPr>
          <p:spPr bwMode="auto">
            <a:xfrm>
              <a:off x="4214" y="693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98" name="AutoShape 25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9" name="AutoShape 25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694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74" name="Rectangle 258"/>
            <p:cNvSpPr>
              <a:spLocks noChangeArrowheads="1"/>
            </p:cNvSpPr>
            <p:nvPr/>
          </p:nvSpPr>
          <p:spPr bwMode="auto">
            <a:xfrm>
              <a:off x="4225" y="101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96" name="AutoShape 260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7" name="AutoShape 261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7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77" name="Rectangle 263"/>
            <p:cNvSpPr>
              <a:spLocks noChangeArrowheads="1"/>
            </p:cNvSpPr>
            <p:nvPr/>
          </p:nvSpPr>
          <p:spPr bwMode="auto">
            <a:xfrm>
              <a:off x="4231" y="1657"/>
              <a:ext cx="5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94" name="AutoShape 265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5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2294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92" name="AutoShape 269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3" name="AutoShape 270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81" name="Rectangle 271"/>
            <p:cNvSpPr>
              <a:spLocks noChangeArrowheads="1"/>
            </p:cNvSpPr>
            <p:nvPr/>
          </p:nvSpPr>
          <p:spPr bwMode="auto">
            <a:xfrm>
              <a:off x="5253" y="429"/>
              <a:ext cx="6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4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4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84" name="Oval 274"/>
            <p:cNvSpPr>
              <a:spLocks noChangeArrowheads="1"/>
            </p:cNvSpPr>
            <p:nvPr/>
          </p:nvSpPr>
          <p:spPr bwMode="auto">
            <a:xfrm>
              <a:off x="5520" y="2612"/>
              <a:ext cx="45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4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86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198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7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8" name="Oval 278"/>
            <p:cNvSpPr>
              <a:spLocks noChangeArrowheads="1"/>
            </p:cNvSpPr>
            <p:nvPr/>
          </p:nvSpPr>
          <p:spPr bwMode="auto">
            <a:xfrm>
              <a:off x="4310" y="2385"/>
              <a:ext cx="15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9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59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90" name="Oval 280"/>
            <p:cNvSpPr>
              <a:spLocks noChangeArrowheads="1"/>
            </p:cNvSpPr>
            <p:nvPr/>
          </p:nvSpPr>
          <p:spPr bwMode="auto">
            <a:xfrm>
              <a:off x="4662" y="2380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91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5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0" name="Group 332"/>
          <p:cNvGrpSpPr>
            <a:grpSpLocks/>
          </p:cNvGrpSpPr>
          <p:nvPr/>
        </p:nvGrpSpPr>
        <p:grpSpPr bwMode="auto">
          <a:xfrm>
            <a:off x="1366838" y="4092575"/>
            <a:ext cx="1146175" cy="473075"/>
            <a:chOff x="2356" y="1300"/>
            <a:chExt cx="555" cy="194"/>
          </a:xfrm>
        </p:grpSpPr>
        <p:sp>
          <p:nvSpPr>
            <p:cNvPr id="1229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1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3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6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65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22" name="Group 332"/>
          <p:cNvGrpSpPr>
            <a:grpSpLocks/>
          </p:cNvGrpSpPr>
          <p:nvPr/>
        </p:nvGrpSpPr>
        <p:grpSpPr bwMode="auto">
          <a:xfrm>
            <a:off x="4251325" y="3954463"/>
            <a:ext cx="1146175" cy="473075"/>
            <a:chOff x="2356" y="1300"/>
            <a:chExt cx="555" cy="194"/>
          </a:xfrm>
        </p:grpSpPr>
        <p:sp>
          <p:nvSpPr>
            <p:cNvPr id="1229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2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5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5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22907" name="Text Box 105"/>
          <p:cNvSpPr txBox="1">
            <a:spLocks noChangeArrowheads="1"/>
          </p:cNvSpPr>
          <p:nvPr/>
        </p:nvSpPr>
        <p:spPr bwMode="auto">
          <a:xfrm>
            <a:off x="5486400" y="3465513"/>
            <a:ext cx="1736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pitchFamily="34" charset="0"/>
                <a:cs typeface="Arial" pitchFamily="34" charset="0"/>
              </a:rPr>
              <a:t>router w/</a:t>
            </a:r>
          </a:p>
          <a:p>
            <a:pPr eaLnBrk="1" hangingPunct="1"/>
            <a:r>
              <a:rPr lang="en-US" sz="1800">
                <a:latin typeface="Arial" pitchFamily="34" charset="0"/>
                <a:cs typeface="Arial" pitchFamily="34" charset="0"/>
              </a:rPr>
              <a:t>IPv4 and IPsec</a:t>
            </a:r>
          </a:p>
        </p:txBody>
      </p:sp>
      <p:grpSp>
        <p:nvGrpSpPr>
          <p:cNvPr id="24" name="Group 356"/>
          <p:cNvGrpSpPr>
            <a:grpSpLocks/>
          </p:cNvGrpSpPr>
          <p:nvPr/>
        </p:nvGrpSpPr>
        <p:grpSpPr bwMode="auto">
          <a:xfrm>
            <a:off x="7337425" y="1806575"/>
            <a:ext cx="723900" cy="760413"/>
            <a:chOff x="313" y="1497"/>
            <a:chExt cx="1152" cy="1014"/>
          </a:xfrm>
        </p:grpSpPr>
        <p:pic>
          <p:nvPicPr>
            <p:cNvPr id="122913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14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09" name="Freeform 2"/>
          <p:cNvSpPr>
            <a:spLocks/>
          </p:cNvSpPr>
          <p:nvPr/>
        </p:nvSpPr>
        <p:spPr bwMode="auto">
          <a:xfrm>
            <a:off x="1676400" y="1258888"/>
            <a:ext cx="2819400" cy="1162050"/>
          </a:xfrm>
          <a:custGeom>
            <a:avLst/>
            <a:gdLst>
              <a:gd name="T0" fmla="*/ 2147483647 w 1292"/>
              <a:gd name="T1" fmla="*/ 1715760 h 1255"/>
              <a:gd name="T2" fmla="*/ 819061886 w 1292"/>
              <a:gd name="T3" fmla="*/ 34315198 h 1255"/>
              <a:gd name="T4" fmla="*/ 680963659 w 1292"/>
              <a:gd name="T5" fmla="*/ 114955912 h 1255"/>
              <a:gd name="T6" fmla="*/ 1228592830 w 1292"/>
              <a:gd name="T7" fmla="*/ 181870547 h 1255"/>
              <a:gd name="T8" fmla="*/ 2147483647 w 1292"/>
              <a:gd name="T9" fmla="*/ 190449347 h 1255"/>
              <a:gd name="T10" fmla="*/ 2147483647 w 1292"/>
              <a:gd name="T11" fmla="*/ 247070349 h 1255"/>
              <a:gd name="T12" fmla="*/ 2147483647 w 1292"/>
              <a:gd name="T13" fmla="*/ 271090987 h 1255"/>
              <a:gd name="T14" fmla="*/ 2147483647 w 1292"/>
              <a:gd name="T15" fmla="*/ 223049710 h 1255"/>
              <a:gd name="T16" fmla="*/ 2147483647 w 1292"/>
              <a:gd name="T17" fmla="*/ 96940896 h 1255"/>
              <a:gd name="T18" fmla="*/ 2147483647 w 1292"/>
              <a:gd name="T19" fmla="*/ 47183860 h 1255"/>
              <a:gd name="T20" fmla="*/ 2147483647 w 1292"/>
              <a:gd name="T21" fmla="*/ 25736398 h 1255"/>
              <a:gd name="T22" fmla="*/ 2147483647 w 1292"/>
              <a:gd name="T23" fmla="*/ 1715760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Text Box 103"/>
          <p:cNvSpPr txBox="1">
            <a:spLocks noChangeArrowheads="1"/>
          </p:cNvSpPr>
          <p:nvPr/>
        </p:nvSpPr>
        <p:spPr bwMode="auto">
          <a:xfrm>
            <a:off x="2700338" y="1476375"/>
            <a:ext cx="966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</a:t>
            </a:r>
            <a:b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</a:t>
            </a:r>
          </a:p>
        </p:txBody>
      </p:sp>
      <p:sp>
        <p:nvSpPr>
          <p:cNvPr id="122911" name="Rectangle 2"/>
          <p:cNvSpPr txBox="1">
            <a:spLocks noChangeArrowheads="1"/>
          </p:cNvSpPr>
          <p:nvPr/>
        </p:nvSpPr>
        <p:spPr bwMode="auto">
          <a:xfrm>
            <a:off x="458788" y="236538"/>
            <a:ext cx="77724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Virtual Private Networks (VPNs)</a:t>
            </a:r>
          </a:p>
        </p:txBody>
      </p:sp>
    </p:spTree>
    <p:extLst>
      <p:ext uri="{BB962C8B-B14F-4D97-AF65-F5344CB8AC3E}">
        <p14:creationId xmlns:p14="http://schemas.microsoft.com/office/powerpoint/2010/main" xmlns="" val="107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3668671-C3BA-4B53-BB49-A0B7CA5FC77D}" type="slidenum">
              <a:rPr lang="en-US"/>
              <a:pPr/>
              <a:t>17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IPsec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A collection of protocols (RFC 2401)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Authentication Header (AH)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pitchFamily="34" charset="0"/>
              </a:rPr>
              <a:t>RFC </a:t>
            </a:r>
            <a:r>
              <a:rPr lang="en-US" sz="2400" dirty="0" smtClean="0">
                <a:latin typeface="Gill Sans MT" pitchFamily="34" charset="0"/>
              </a:rPr>
              <a:t>2402, Provides source authentication and data integrity</a:t>
            </a:r>
            <a:endParaRPr lang="en-US" sz="2400" dirty="0">
              <a:latin typeface="Gill Sans M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/>
              <a:t>Encapsulating Security Payload (ESP)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pitchFamily="34" charset="0"/>
              </a:rPr>
              <a:t>RFC </a:t>
            </a:r>
            <a:r>
              <a:rPr lang="en-US" sz="2400" dirty="0" smtClean="0">
                <a:latin typeface="Gill Sans MT" pitchFamily="34" charset="0"/>
              </a:rPr>
              <a:t>2406, Adds confidentiality to AH</a:t>
            </a:r>
            <a:endParaRPr lang="en-US" sz="2400" dirty="0">
              <a:latin typeface="Gill Sans M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/>
              <a:t>Internet Key Exchange (IKE)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pitchFamily="34" charset="0"/>
              </a:rPr>
              <a:t>RFC 2409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IP Payload Compression (</a:t>
            </a:r>
            <a:r>
              <a:rPr lang="en-US" sz="2800" dirty="0" err="1"/>
              <a:t>IPcomp</a:t>
            </a:r>
            <a:r>
              <a:rPr lang="en-US" sz="28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pitchFamily="34" charset="0"/>
              </a:rPr>
              <a:t>RFC 3137</a:t>
            </a:r>
          </a:p>
        </p:txBody>
      </p:sp>
    </p:spTree>
    <p:extLst>
      <p:ext uri="{BB962C8B-B14F-4D97-AF65-F5344CB8AC3E}">
        <p14:creationId xmlns:p14="http://schemas.microsoft.com/office/powerpoint/2010/main" xmlns="" val="3903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>BGP Poisoning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5998866" y="5094514"/>
            <a:ext cx="2512088" cy="107517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Uconn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13796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Cloud 5"/>
          <p:cNvSpPr/>
          <p:nvPr/>
        </p:nvSpPr>
        <p:spPr bwMode="auto">
          <a:xfrm>
            <a:off x="5502309" y="3398654"/>
            <a:ext cx="2512088" cy="107517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CT Ed Net 22742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3950677" y="1582195"/>
            <a:ext cx="3103265" cy="151437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INTERNET2-TRANSITRAIL-CPS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11164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Cloud 8"/>
          <p:cNvSpPr/>
          <p:nvPr/>
        </p:nvSpPr>
        <p:spPr bwMode="auto">
          <a:xfrm>
            <a:off x="834523" y="1806850"/>
            <a:ext cx="2358013" cy="120217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LEVEL 3</a:t>
            </a:r>
          </a:p>
          <a:p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3356</a:t>
            </a:r>
          </a:p>
        </p:txBody>
      </p:sp>
      <p:sp>
        <p:nvSpPr>
          <p:cNvPr id="10" name="Cloud 9"/>
          <p:cNvSpPr/>
          <p:nvPr/>
        </p:nvSpPr>
        <p:spPr bwMode="auto">
          <a:xfrm>
            <a:off x="605141" y="4213249"/>
            <a:ext cx="2358013" cy="120217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Fastly</a:t>
            </a:r>
            <a:endParaRPr lang="en-US" dirty="0" smtClean="0"/>
          </a:p>
          <a:p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54113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314" y="5776553"/>
            <a:ext cx="4947214" cy="8151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7897438">
            <a:off x="1866199" y="3259721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mtClean="0"/>
              <a:t>…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3"/>
            <a:endCxn id="6" idx="1"/>
          </p:cNvCxnSpPr>
          <p:nvPr/>
        </p:nvCxnSpPr>
        <p:spPr bwMode="auto">
          <a:xfrm flipH="1" flipV="1">
            <a:off x="6758353" y="4472683"/>
            <a:ext cx="496557" cy="6833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6" idx="3"/>
            <a:endCxn id="7" idx="1"/>
          </p:cNvCxnSpPr>
          <p:nvPr/>
        </p:nvCxnSpPr>
        <p:spPr bwMode="auto">
          <a:xfrm flipH="1" flipV="1">
            <a:off x="5502310" y="3094953"/>
            <a:ext cx="1256043" cy="365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9" idx="0"/>
            <a:endCxn id="7" idx="2"/>
          </p:cNvCxnSpPr>
          <p:nvPr/>
        </p:nvCxnSpPr>
        <p:spPr bwMode="auto">
          <a:xfrm flipV="1">
            <a:off x="3190571" y="2339381"/>
            <a:ext cx="769732" cy="685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7174524" y="1334052"/>
            <a:ext cx="1879041" cy="1394259"/>
            <a:chOff x="7174524" y="1334052"/>
            <a:chExt cx="1879041" cy="1394259"/>
          </a:xfrm>
        </p:grpSpPr>
        <p:sp>
          <p:nvSpPr>
            <p:cNvPr id="18" name="Triangle 17"/>
            <p:cNvSpPr/>
            <p:nvPr/>
          </p:nvSpPr>
          <p:spPr bwMode="auto">
            <a:xfrm>
              <a:off x="8481228" y="1334052"/>
              <a:ext cx="231112" cy="438865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riangle 11"/>
            <p:cNvSpPr/>
            <p:nvPr/>
          </p:nvSpPr>
          <p:spPr bwMode="auto">
            <a:xfrm>
              <a:off x="7436199" y="1334053"/>
              <a:ext cx="231112" cy="438865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" name="Cloud 2"/>
            <p:cNvSpPr/>
            <p:nvPr/>
          </p:nvSpPr>
          <p:spPr bwMode="auto">
            <a:xfrm>
              <a:off x="7174524" y="1582799"/>
              <a:ext cx="1879041" cy="1145512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Evil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 AS!!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66666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cxnSp>
        <p:nvCxnSpPr>
          <p:cNvPr id="8" name="Straight Arrow Connector 7"/>
          <p:cNvCxnSpPr>
            <a:stCxn id="3" idx="1"/>
            <a:endCxn id="6" idx="3"/>
          </p:cNvCxnSpPr>
          <p:nvPr/>
        </p:nvCxnSpPr>
        <p:spPr bwMode="auto">
          <a:xfrm flipH="1">
            <a:off x="6758353" y="2727091"/>
            <a:ext cx="1355692" cy="73303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 rot="19782033">
            <a:off x="9210788" y="2025180"/>
            <a:ext cx="11625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 smtClean="0">
                <a:solidFill>
                  <a:srgbClr val="000000"/>
                </a:solidFill>
                <a:latin typeface="Menlo" charset="0"/>
              </a:rPr>
              <a:t>66666, 54113, 2</a:t>
            </a:r>
            <a:br>
              <a:rPr lang="nb-NO" sz="1100" dirty="0" smtClean="0">
                <a:solidFill>
                  <a:srgbClr val="000000"/>
                </a:solidFill>
                <a:latin typeface="Menlo" charset="0"/>
              </a:rPr>
            </a:br>
            <a:r>
              <a:rPr lang="fi-FI" sz="1100" dirty="0" smtClean="0"/>
              <a:t>151.101.193/24</a:t>
            </a:r>
            <a:endParaRPr lang="fi-FI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19314" y="3734697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Sign</a:t>
            </a:r>
            <a:r>
              <a:rPr lang="en-US" sz="1600" baseline="-25000" dirty="0" smtClean="0"/>
              <a:t>54113</a:t>
            </a:r>
            <a:r>
              <a:rPr lang="en-US" sz="1600" dirty="0" smtClean="0"/>
              <a:t>(54113, 151.101.193/24) 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143000" y="2938951"/>
            <a:ext cx="304800" cy="73392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1435520" y="1157050"/>
            <a:ext cx="3804247" cy="661806"/>
            <a:chOff x="1435520" y="1157050"/>
            <a:chExt cx="3804247" cy="661806"/>
          </a:xfrm>
        </p:grpSpPr>
        <p:sp>
          <p:nvSpPr>
            <p:cNvPr id="23" name="TextBox 22"/>
            <p:cNvSpPr txBox="1"/>
            <p:nvPr/>
          </p:nvSpPr>
          <p:spPr>
            <a:xfrm>
              <a:off x="1435520" y="1157050"/>
              <a:ext cx="3804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Sign</a:t>
              </a:r>
              <a:r>
                <a:rPr lang="en-US" sz="1600" baseline="-25000" dirty="0" smtClean="0"/>
                <a:t>3356</a:t>
              </a:r>
              <a:r>
                <a:rPr lang="en-US" sz="1600" dirty="0" smtClean="0"/>
                <a:t>(3356, 54113, 151.101.193/24)</a:t>
              </a:r>
              <a:br>
                <a:rPr lang="en-US" sz="1600" dirty="0" smtClean="0"/>
              </a:br>
              <a:r>
                <a:rPr lang="en-US" sz="1600" dirty="0" smtClean="0"/>
                <a:t>Sign</a:t>
              </a:r>
              <a:r>
                <a:rPr lang="en-US" sz="1600" baseline="-25000" dirty="0" smtClean="0"/>
                <a:t>54113</a:t>
              </a:r>
              <a:r>
                <a:rPr lang="en-US" sz="1600" dirty="0" smtClean="0"/>
                <a:t>(54113, 151.101.193/24) 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2906725" y="1811343"/>
              <a:ext cx="1394342" cy="751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3018227" y="4482307"/>
            <a:ext cx="3563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Sign</a:t>
            </a:r>
            <a:r>
              <a:rPr lang="en-US" sz="1400" baseline="-25000" dirty="0" smtClean="0"/>
              <a:t>22742</a:t>
            </a:r>
            <a:r>
              <a:rPr lang="en-US" sz="1400" dirty="0" smtClean="0"/>
              <a:t>(22742, 11164, 33356, 54113,</a:t>
            </a:r>
            <a:r>
              <a:rPr lang="mr-IN" sz="1400" dirty="0" smtClean="0"/>
              <a:t>…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Sign</a:t>
            </a:r>
            <a:r>
              <a:rPr lang="en-US" sz="1400" baseline="-25000" dirty="0" smtClean="0"/>
              <a:t>11164</a:t>
            </a:r>
            <a:r>
              <a:rPr lang="en-US" sz="1400" dirty="0" smtClean="0"/>
              <a:t>(11164, 3356,54113,</a:t>
            </a:r>
            <a:r>
              <a:rPr lang="mr-IN" sz="1400" dirty="0" smtClean="0"/>
              <a:t>…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Sign</a:t>
            </a:r>
            <a:r>
              <a:rPr lang="en-US" sz="1400" baseline="-25000" dirty="0" smtClean="0"/>
              <a:t>3356</a:t>
            </a:r>
            <a:r>
              <a:rPr lang="en-US" sz="1400" dirty="0" smtClean="0"/>
              <a:t>(3356, 54113, 151.101.193/24)</a:t>
            </a:r>
            <a:br>
              <a:rPr lang="en-US" sz="1400" dirty="0" smtClean="0"/>
            </a:br>
            <a:r>
              <a:rPr lang="en-US" sz="1400" dirty="0" smtClean="0"/>
              <a:t>Sign</a:t>
            </a:r>
            <a:r>
              <a:rPr lang="en-US" sz="1400" baseline="-25000" dirty="0" smtClean="0"/>
              <a:t>54113</a:t>
            </a:r>
            <a:r>
              <a:rPr lang="en-US" sz="1400" dirty="0" smtClean="0"/>
              <a:t>(54113, 151.101.193/24) 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5239767" y="280973"/>
            <a:ext cx="3813798" cy="105307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Route announcements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have grown from linear to quadratic in size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1600" baseline="0" dirty="0" smtClean="0"/>
              <a:t>Have multiple</a:t>
            </a:r>
            <a:r>
              <a:rPr lang="en-US" sz="1600" dirty="0" smtClean="0"/>
              <a:t> cryptographic signatures to send and verify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21337" y="3246257"/>
            <a:ext cx="2512320" cy="676814"/>
            <a:chOff x="3321337" y="3246257"/>
            <a:chExt cx="2512320" cy="676814"/>
          </a:xfrm>
        </p:grpSpPr>
        <p:cxnSp>
          <p:nvCxnSpPr>
            <p:cNvPr id="20" name="Straight Arrow Connector 19"/>
            <p:cNvCxnSpPr>
              <a:stCxn id="25" idx="2"/>
            </p:cNvCxnSpPr>
            <p:nvPr/>
          </p:nvCxnSpPr>
          <p:spPr bwMode="auto">
            <a:xfrm flipH="1">
              <a:off x="3321337" y="3707922"/>
              <a:ext cx="1322732" cy="21514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3454480" y="3246257"/>
              <a:ext cx="2379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Main part of RPKI, route </a:t>
              </a:r>
              <a:br>
                <a:rPr lang="en-US" sz="1200" dirty="0" smtClean="0"/>
              </a:br>
              <a:r>
                <a:rPr lang="en-US" sz="1200" dirty="0" smtClean="0"/>
                <a:t>announcements must be signed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996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TLS Handshake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08296"/>
            <a:ext cx="8948738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98" y="5331583"/>
            <a:ext cx="876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76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How to achieve security goals?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r>
              <a:rPr lang="en-US" sz="3200" dirty="0" smtClean="0"/>
              <a:t>Understand the adversary.</a:t>
            </a:r>
          </a:p>
          <a:p>
            <a:pPr lvl="1"/>
            <a:r>
              <a:rPr lang="en-US" sz="2800" dirty="0" smtClean="0"/>
              <a:t>what are the resources available?</a:t>
            </a:r>
          </a:p>
          <a:p>
            <a:pPr lvl="1"/>
            <a:r>
              <a:rPr lang="en-US" sz="2800" dirty="0" smtClean="0"/>
              <a:t>what is the goal of the attack?</a:t>
            </a:r>
          </a:p>
          <a:p>
            <a:r>
              <a:rPr lang="en-US" sz="3200" dirty="0" smtClean="0"/>
              <a:t>Understand the modes of attack.</a:t>
            </a:r>
          </a:p>
          <a:p>
            <a:pPr lvl="1"/>
            <a:r>
              <a:rPr lang="en-US" sz="2800" dirty="0" smtClean="0"/>
              <a:t>in what ways can the attack be launched?</a:t>
            </a:r>
          </a:p>
          <a:p>
            <a:pPr lvl="1"/>
            <a:r>
              <a:rPr lang="en-US" sz="2800" dirty="0" smtClean="0"/>
              <a:t>what are the vulnerabilities?</a:t>
            </a:r>
          </a:p>
          <a:p>
            <a:r>
              <a:rPr lang="en-US" sz="3200" dirty="0" smtClean="0"/>
              <a:t>Understand the security/usability tradeoff.</a:t>
            </a:r>
          </a:p>
        </p:txBody>
      </p:sp>
    </p:spTree>
    <p:extLst>
      <p:ext uri="{BB962C8B-B14F-4D97-AF65-F5344CB8AC3E}">
        <p14:creationId xmlns:p14="http://schemas.microsoft.com/office/powerpoint/2010/main" xmlns="" val="340447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528034" cy="4648200"/>
          </a:xfrm>
        </p:spPr>
        <p:txBody>
          <a:bodyPr/>
          <a:lstStyle/>
          <a:p>
            <a:r>
              <a:rPr lang="en-US" dirty="0" smtClean="0"/>
              <a:t>Data Compression Detection (CRIME)</a:t>
            </a:r>
          </a:p>
          <a:p>
            <a:r>
              <a:rPr lang="en-US" dirty="0" smtClean="0"/>
              <a:t>Manipulation of RSA homomorphism (</a:t>
            </a:r>
            <a:r>
              <a:rPr lang="en-US" dirty="0" err="1" smtClean="0"/>
              <a:t>Bleichenbacher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Protocol Downgrade Attacks (LOGJAM)</a:t>
            </a:r>
          </a:p>
          <a:p>
            <a:r>
              <a:rPr lang="en-US" dirty="0" smtClean="0"/>
              <a:t>Padding Oracle Attacks (BEAST)</a:t>
            </a:r>
          </a:p>
          <a:p>
            <a:r>
              <a:rPr lang="en-US" dirty="0" smtClean="0"/>
              <a:t>Stream Cipher Cryptanalysis (RC4)</a:t>
            </a:r>
          </a:p>
          <a:p>
            <a:endParaRPr lang="en-US" dirty="0"/>
          </a:p>
          <a:p>
            <a:r>
              <a:rPr lang="en-US" dirty="0" smtClean="0"/>
              <a:t>TLS 1.3 </a:t>
            </a:r>
            <a:r>
              <a:rPr lang="en-US" dirty="0" err="1" smtClean="0"/>
              <a:t>Remediations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6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3350" y="6173080"/>
            <a:ext cx="1065676" cy="140722"/>
          </a:xfrm>
          <a:prstGeom prst="rect">
            <a:avLst/>
          </a:prstGeom>
        </p:spPr>
        <p:txBody>
          <a:bodyPr/>
          <a:lstStyle/>
          <a:p>
            <a:r>
              <a:rPr lang="en-US" altLang="x-none" smtClean="0"/>
              <a:t>March 2017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350" y="6313802"/>
            <a:ext cx="844332" cy="140722"/>
          </a:xfrm>
          <a:prstGeom prst="rect">
            <a:avLst/>
          </a:prstGeom>
        </p:spPr>
        <p:txBody>
          <a:bodyPr/>
          <a:lstStyle/>
          <a:p>
            <a:r>
              <a:rPr lang="en-US" altLang="x-none" smtClean="0"/>
              <a:t>slideset 1</a:t>
            </a:r>
            <a:r>
              <a:rPr lang="en-US" altLang="x-none" smtClean="0">
                <a:solidFill>
                  <a:schemeClr val="folHlink"/>
                </a:solidFill>
              </a:rPr>
              <a:t> -</a:t>
            </a:r>
            <a:fld id="{55537DE2-C8EA-E847-A885-BC44062D9B59}" type="slidenum">
              <a:rPr lang="en-US" altLang="x-none" smtClean="0">
                <a:solidFill>
                  <a:schemeClr val="folHlink"/>
                </a:solidFill>
              </a:rPr>
              <a:pPr/>
              <a:t>21</a:t>
            </a:fld>
            <a:endParaRPr lang="en-US" altLang="x-none">
              <a:solidFill>
                <a:schemeClr val="folHlin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004" y="2430893"/>
            <a:ext cx="1672193" cy="908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4436" y="2468503"/>
            <a:ext cx="1334987" cy="98367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10326" y="2021780"/>
            <a:ext cx="2462635" cy="42216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216">
                <a:solidFill>
                  <a:srgbClr val="000000"/>
                </a:solidFill>
                <a:latin typeface="Times New Roman" charset="0"/>
              </a:rPr>
              <a:t>root-server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922104" y="3511778"/>
            <a:ext cx="2462635" cy="42216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216" dirty="0" err="1">
                <a:solidFill>
                  <a:srgbClr val="000000"/>
                </a:solidFill>
                <a:latin typeface="Times New Roman" charset="0"/>
              </a:rPr>
              <a:t>gtld</a:t>
            </a:r>
            <a:r>
              <a:rPr lang="en-US" altLang="x-none" sz="2216" dirty="0">
                <a:solidFill>
                  <a:srgbClr val="000000"/>
                </a:solidFill>
                <a:latin typeface="Times New Roman" charset="0"/>
              </a:rPr>
              <a:t>-server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922104" y="5040369"/>
            <a:ext cx="2462635" cy="49252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x-none" sz="2216" dirty="0">
                <a:solidFill>
                  <a:srgbClr val="000000"/>
                </a:solidFill>
                <a:latin typeface="Times New Roman" charset="0"/>
              </a:rPr>
              <a:t>ripe-server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109364" y="2443946"/>
            <a:ext cx="3729134" cy="239227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109364" y="2619848"/>
            <a:ext cx="3729134" cy="2286733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250087" y="3640083"/>
            <a:ext cx="3519517" cy="1336859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250087" y="3780805"/>
            <a:ext cx="3519517" cy="126649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390808" y="5117664"/>
            <a:ext cx="3306968" cy="28144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390808" y="5188025"/>
            <a:ext cx="3236607" cy="351805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2969" y="4012139"/>
            <a:ext cx="1334987" cy="98367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1249045" y="3334619"/>
            <a:ext cx="1670820" cy="408812"/>
          </a:xfrm>
          <a:prstGeom prst="round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33" tIns="42217" rIns="84433" bIns="4221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357"/>
            <a:r>
              <a:rPr kumimoji="1" lang="en-US" sz="1847" dirty="0" err="1">
                <a:latin typeface="Arial" charset="0"/>
              </a:rPr>
              <a:t>google.com</a:t>
            </a:r>
            <a:r>
              <a:rPr kumimoji="1" lang="en-US" sz="1847" dirty="0">
                <a:latin typeface="Arial" charset="0"/>
              </a:rPr>
              <a:t>?</a:t>
            </a:r>
          </a:p>
        </p:txBody>
      </p:sp>
      <p:pic>
        <p:nvPicPr>
          <p:cNvPr id="2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835" y="4689525"/>
            <a:ext cx="856279" cy="856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6" idx="2"/>
          </p:cNvCxnSpPr>
          <p:nvPr/>
        </p:nvCxnSpPr>
        <p:spPr bwMode="auto">
          <a:xfrm>
            <a:off x="1066101" y="3339451"/>
            <a:ext cx="471582" cy="1350075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959864" y="3358639"/>
            <a:ext cx="342027" cy="122833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1278" y="5692279"/>
            <a:ext cx="902966" cy="902966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H="1" flipV="1">
            <a:off x="2033114" y="5399108"/>
            <a:ext cx="2398164" cy="74465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Rounded Rectangle 30"/>
          <p:cNvSpPr/>
          <p:nvPr/>
        </p:nvSpPr>
        <p:spPr bwMode="auto">
          <a:xfrm>
            <a:off x="3211942" y="2552176"/>
            <a:ext cx="1670820" cy="408812"/>
          </a:xfrm>
          <a:prstGeom prst="round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33" tIns="42217" rIns="84433" bIns="4221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357"/>
            <a:r>
              <a:rPr kumimoji="1" lang="en-US" sz="1847">
                <a:latin typeface="Arial" charset="0"/>
              </a:rPr>
              <a:t>google.com</a:t>
            </a:r>
            <a:r>
              <a:rPr kumimoji="1" lang="en-US" sz="1847" dirty="0">
                <a:latin typeface="Arial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902197" y="5852735"/>
            <a:ext cx="1895831" cy="660299"/>
          </a:xfrm>
          <a:prstGeom prst="round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33" tIns="42217" rIns="84433" bIns="4221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357"/>
            <a:r>
              <a:rPr kumimoji="1" lang="en-US" sz="1847" dirty="0" err="1">
                <a:latin typeface="Arial" charset="0"/>
              </a:rPr>
              <a:t>google.com</a:t>
            </a:r>
            <a:r>
              <a:rPr kumimoji="1" lang="en-US" sz="1847" dirty="0">
                <a:latin typeface="Arial" charset="0"/>
              </a:rPr>
              <a:t/>
            </a:r>
            <a:br>
              <a:rPr kumimoji="1" lang="en-US" sz="1847" dirty="0">
                <a:latin typeface="Arial" charset="0"/>
              </a:rPr>
            </a:br>
            <a:r>
              <a:rPr kumimoji="1" lang="en-US" sz="1477" dirty="0">
                <a:latin typeface="Arial" charset="0"/>
              </a:rPr>
              <a:t>123.123.123.123</a:t>
            </a:r>
            <a:endParaRPr kumimoji="1" lang="en-US" sz="1847" dirty="0">
              <a:latin typeface="Arial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4407893" y="3119209"/>
            <a:ext cx="1670820" cy="660299"/>
          </a:xfrm>
          <a:prstGeom prst="round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33" tIns="42217" rIns="84433" bIns="42217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847" dirty="0" err="1">
                <a:latin typeface="Arial" charset="0"/>
              </a:rPr>
              <a:t>google.com</a:t>
            </a:r>
            <a:r>
              <a:rPr kumimoji="1" lang="en-US" sz="1847" dirty="0">
                <a:latin typeface="Arial" charset="0"/>
              </a:rPr>
              <a:t/>
            </a:r>
            <a:br>
              <a:rPr kumimoji="1" lang="en-US" sz="1847" dirty="0">
                <a:latin typeface="Arial" charset="0"/>
              </a:rPr>
            </a:br>
            <a:r>
              <a:rPr lang="nb-NO" sz="1477" dirty="0"/>
              <a:t>67.218.93.152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6112653" y="5074010"/>
            <a:ext cx="2453713" cy="1037779"/>
          </a:xfrm>
          <a:prstGeom prst="round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33" tIns="42217" rIns="84433" bIns="42217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1847" dirty="0">
                <a:latin typeface="Arial" charset="0"/>
              </a:rPr>
              <a:t>Client listens to (and caches) the </a:t>
            </a:r>
            <a:r>
              <a:rPr kumimoji="1" lang="en-US" sz="1847">
                <a:latin typeface="Arial" charset="0"/>
              </a:rPr>
              <a:t>first response</a:t>
            </a:r>
            <a:endParaRPr lang="nb-NO" sz="1477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1369246" y="1279915"/>
            <a:ext cx="3101237" cy="103777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33" tIns="42217" rIns="84433" bIns="42217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44357"/>
            <a:r>
              <a:rPr lang="en-US" sz="1847" dirty="0" smtClean="0"/>
              <a:t>Adversary </a:t>
            </a:r>
            <a:r>
              <a:rPr lang="en-US" sz="1847" smtClean="0"/>
              <a:t>needs: query </a:t>
            </a:r>
            <a:r>
              <a:rPr lang="en-US" sz="1847" dirty="0"/>
              <a:t>knowledge, timing, trans ID., source port</a:t>
            </a:r>
            <a:endParaRPr kumimoji="1" lang="en-US" sz="1847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0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33" grpId="0" animBg="1"/>
      <p:bldP spid="35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4360187" y="5228113"/>
            <a:ext cx="868251" cy="594066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44" name="Rectangle 43"/>
          <p:cNvSpPr/>
          <p:nvPr/>
        </p:nvSpPr>
        <p:spPr>
          <a:xfrm>
            <a:off x="4978293" y="5319210"/>
            <a:ext cx="2240001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x</a:t>
            </a:r>
            <a:r>
              <a:rPr lang="en-US" sz="2100" baseline="-25000" dirty="0"/>
              <a:t>4</a:t>
            </a:r>
            <a:r>
              <a:rPr lang="en-US" sz="2100" dirty="0"/>
              <a:t>=(P4, </a:t>
            </a:r>
            <a:r>
              <a:rPr lang="en-US" sz="2100" b="1" dirty="0">
                <a:solidFill>
                  <a:srgbClr val="FF0000"/>
                </a:solidFill>
              </a:rPr>
              <a:t>(</a:t>
            </a:r>
            <a:r>
              <a:rPr lang="en-US" sz="2100" b="1" dirty="0" err="1">
                <a:solidFill>
                  <a:srgbClr val="FF0000"/>
                </a:solidFill>
              </a:rPr>
              <a:t>m,s</a:t>
            </a:r>
            <a:r>
              <a:rPr lang="en-US" sz="2100" b="1" dirty="0">
                <a:solidFill>
                  <a:srgbClr val="FF0000"/>
                </a:solidFill>
              </a:rPr>
              <a:t>)</a:t>
            </a:r>
            <a:r>
              <a:rPr lang="en-US" sz="2100" dirty="0"/>
              <a:t>, i</a:t>
            </a:r>
            <a:r>
              <a:rPr lang="en-US" sz="2100" baseline="-25000" dirty="0"/>
              <a:t>4</a:t>
            </a:r>
            <a:r>
              <a:rPr lang="en-US" sz="2100" dirty="0"/>
              <a:t>)</a:t>
            </a:r>
            <a:endParaRPr lang="da-DK" sz="2100" dirty="0"/>
          </a:p>
        </p:txBody>
      </p:sp>
      <p:sp>
        <p:nvSpPr>
          <p:cNvPr id="17" name="Oval 16"/>
          <p:cNvSpPr/>
          <p:nvPr/>
        </p:nvSpPr>
        <p:spPr>
          <a:xfrm>
            <a:off x="1439653" y="2672917"/>
            <a:ext cx="699629" cy="699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P</a:t>
            </a:r>
            <a:r>
              <a:rPr lang="en-US" sz="2700" baseline="-25000" dirty="0"/>
              <a:t>1</a:t>
            </a:r>
            <a:endParaRPr lang="da-DK" sz="2700" baseline="-25000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TheoryCoin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/>
              <a:t>How to </a:t>
            </a:r>
            <a:r>
              <a:rPr lang="en-US" dirty="0" smtClean="0"/>
              <a:t>store </a:t>
            </a:r>
            <a:r>
              <a:rPr lang="en-US" b="0" dirty="0" smtClean="0"/>
              <a:t>money</a:t>
            </a:r>
            <a:endParaRPr lang="da-DK" dirty="0"/>
          </a:p>
        </p:txBody>
      </p:sp>
      <p:grpSp>
        <p:nvGrpSpPr>
          <p:cNvPr id="20" name="Group 19"/>
          <p:cNvGrpSpPr/>
          <p:nvPr/>
        </p:nvGrpSpPr>
        <p:grpSpPr>
          <a:xfrm>
            <a:off x="6906095" y="1160748"/>
            <a:ext cx="969992" cy="776717"/>
            <a:chOff x="7383134" y="3717031"/>
            <a:chExt cx="1293322" cy="1035622"/>
          </a:xfrm>
        </p:grpSpPr>
        <p:pic>
          <p:nvPicPr>
            <p:cNvPr id="21" name="Picture 2" descr="\\ad.nfit.au.dk\NFDFS\Users\orlandi\Desktop\Pictur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134" y="3789040"/>
              <a:ext cx="101123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383134" y="3717031"/>
              <a:ext cx="1293322" cy="96361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 sz="1500"/>
            </a:p>
          </p:txBody>
        </p:sp>
        <p:pic>
          <p:nvPicPr>
            <p:cNvPr id="23" name="Picture 2" descr="\\ad.nfit.au.dk\NFDFS\Users\orlandi\Desktop\Pictur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789040"/>
              <a:ext cx="101123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\\ad.nfit.au.dk\NFDFS\Users\orlandi\Desktop\Pictur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3789040"/>
              <a:ext cx="101123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\\ad.nfit.au.dk\NFDFS\Users\orlandi\Desktop\Pictur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209" y="3789040"/>
              <a:ext cx="1011239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Oval 40"/>
          <p:cNvSpPr/>
          <p:nvPr/>
        </p:nvSpPr>
        <p:spPr>
          <a:xfrm>
            <a:off x="3718381" y="3382359"/>
            <a:ext cx="699629" cy="699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  <a:r>
              <a:rPr lang="en-US" sz="2400" baseline="-25000" dirty="0"/>
              <a:t>3</a:t>
            </a:r>
            <a:endParaRPr lang="da-DK" sz="2400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2519773" y="4403558"/>
            <a:ext cx="699629" cy="699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  <a:r>
              <a:rPr lang="en-US" sz="2400" baseline="-25000" dirty="0"/>
              <a:t>2</a:t>
            </a:r>
            <a:endParaRPr lang="da-DK" sz="2400" baseline="-25000" dirty="0"/>
          </a:p>
        </p:txBody>
      </p:sp>
      <p:sp>
        <p:nvSpPr>
          <p:cNvPr id="43" name="Oval 42"/>
          <p:cNvSpPr/>
          <p:nvPr/>
        </p:nvSpPr>
        <p:spPr>
          <a:xfrm>
            <a:off x="5814139" y="4396917"/>
            <a:ext cx="699629" cy="699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  <a:r>
              <a:rPr lang="en-US" sz="2400" baseline="-25000" dirty="0"/>
              <a:t>4</a:t>
            </a:r>
            <a:endParaRPr lang="da-DK" sz="2400" baseline="-25000" dirty="0"/>
          </a:p>
        </p:txBody>
      </p:sp>
      <p:pic>
        <p:nvPicPr>
          <p:cNvPr id="47" name="Picture 2" descr="\\ad.nfit.au.dk\NFDFS\Users\orlandi\Desktop\Picture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488"/>
          <a:stretch/>
        </p:blipFill>
        <p:spPr bwMode="auto">
          <a:xfrm>
            <a:off x="1331640" y="5200202"/>
            <a:ext cx="3390741" cy="6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194512" y="3158971"/>
            <a:ext cx="1413409" cy="573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4632" y="3964017"/>
            <a:ext cx="443749" cy="452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18010" y="4081988"/>
            <a:ext cx="1180105" cy="589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90820" y="3884050"/>
            <a:ext cx="761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a-DK" sz="1500" dirty="0"/>
          </a:p>
        </p:txBody>
      </p:sp>
      <p:sp>
        <p:nvSpPr>
          <p:cNvPr id="32" name="Rectangle 31"/>
          <p:cNvSpPr/>
          <p:nvPr/>
        </p:nvSpPr>
        <p:spPr>
          <a:xfrm>
            <a:off x="2619165" y="3020471"/>
            <a:ext cx="761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a-DK" sz="1500" dirty="0"/>
          </a:p>
        </p:txBody>
      </p:sp>
      <p:sp>
        <p:nvSpPr>
          <p:cNvPr id="33" name="Rectangle 32"/>
          <p:cNvSpPr/>
          <p:nvPr/>
        </p:nvSpPr>
        <p:spPr>
          <a:xfrm>
            <a:off x="4394648" y="4469731"/>
            <a:ext cx="761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a-DK" sz="1500" dirty="0"/>
          </a:p>
        </p:txBody>
      </p:sp>
      <p:pic>
        <p:nvPicPr>
          <p:cNvPr id="4098" name="Picture 2" descr="\\ad.nfit.au.dk\NFDFS\Users\orlandi\Desktop\Pictur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061" y="2099571"/>
            <a:ext cx="2727963" cy="22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\\ad.nfit.au.dk\NFDFS\Users\orlandi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864154"/>
            <a:ext cx="862872" cy="7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\\ad.nfit.au.dk\NFDFS\Users\orlandi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920" y="2585274"/>
            <a:ext cx="862872" cy="7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\\ad.nfit.au.dk\NFDFS\Users\orlandi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150" y="3533675"/>
            <a:ext cx="862872" cy="7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39952" y="2027104"/>
            <a:ext cx="3834426" cy="23199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SolvePuzzle</a:t>
            </a: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(L,...){</a:t>
            </a:r>
          </a:p>
          <a:p>
            <a:pPr marL="0" indent="0">
              <a:buNone/>
            </a:pP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 repeat{</a:t>
            </a:r>
          </a:p>
          <a:p>
            <a:pPr marL="0" indent="0">
              <a:buNone/>
            </a:pP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   R = </a:t>
            </a:r>
            <a:r>
              <a:rPr lang="en-US" sz="17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my_name</a:t>
            </a: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725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25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m,s</a:t>
            </a:r>
            <a:r>
              <a:rPr lang="en-US" sz="1725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|| </a:t>
            </a:r>
            <a:r>
              <a:rPr lang="en-US" sz="17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pPr marL="0" indent="0">
              <a:buNone/>
            </a:pP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   T = H(L,R)</a:t>
            </a:r>
          </a:p>
          <a:p>
            <a:pPr marL="0" indent="0">
              <a:buNone/>
            </a:pP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 }while(T ≠ 0</a:t>
            </a:r>
            <a:r>
              <a:rPr lang="en-US" sz="1725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</a:t>
            </a:r>
          </a:p>
          <a:p>
            <a:pPr marL="0" indent="0">
              <a:buNone/>
            </a:pP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725" dirty="0"/>
          </a:p>
        </p:txBody>
      </p:sp>
      <p:sp>
        <p:nvSpPr>
          <p:cNvPr id="27" name="Rounded Rectangle 26"/>
          <p:cNvSpPr/>
          <p:nvPr/>
        </p:nvSpPr>
        <p:spPr>
          <a:xfrm>
            <a:off x="6513768" y="4453728"/>
            <a:ext cx="2541742" cy="1009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3</a:t>
            </a:r>
            <a:r>
              <a:rPr lang="en-US" sz="1400" dirty="0"/>
              <a:t> broadcasts transaction, </a:t>
            </a:r>
            <a:r>
              <a:rPr lang="en-US" sz="1400" dirty="0" smtClean="0"/>
              <a:t>not </a:t>
            </a:r>
            <a:r>
              <a:rPr lang="en-US" sz="1400" dirty="0"/>
              <a:t>accepted until </a:t>
            </a:r>
            <a:r>
              <a:rPr lang="en-US" sz="1400" dirty="0" smtClean="0"/>
              <a:t>added to block </a:t>
            </a:r>
            <a:r>
              <a:rPr lang="en-US" sz="1400" dirty="0"/>
              <a:t>chain</a:t>
            </a:r>
          </a:p>
        </p:txBody>
      </p:sp>
    </p:spTree>
    <p:extLst>
      <p:ext uri="{BB962C8B-B14F-4D97-AF65-F5344CB8AC3E}">
        <p14:creationId xmlns:p14="http://schemas.microsoft.com/office/powerpoint/2010/main" xmlns="" val="1270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31" grpId="0"/>
      <p:bldP spid="31" grpId="1"/>
      <p:bldP spid="32" grpId="0"/>
      <p:bldP spid="32" grpId="1"/>
      <p:bldP spid="33" grpId="0"/>
      <p:bldP spid="33" grpId="1"/>
      <p:bldP spid="18" grpId="0" build="p" animBg="1"/>
      <p:bldP spid="27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591259" y="2845712"/>
            <a:ext cx="868251" cy="594066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33" name="Rectangle 32"/>
          <p:cNvSpPr/>
          <p:nvPr/>
        </p:nvSpPr>
        <p:spPr>
          <a:xfrm>
            <a:off x="7094139" y="3016778"/>
            <a:ext cx="1026114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x</a:t>
            </a:r>
            <a:r>
              <a:rPr lang="en-US" sz="1400" baseline="-25000" dirty="0"/>
              <a:t>7</a:t>
            </a:r>
            <a:r>
              <a:rPr lang="en-US" sz="1400" dirty="0"/>
              <a:t>=(P</a:t>
            </a:r>
            <a:r>
              <a:rPr lang="en-US" sz="1400" baseline="-25000" dirty="0"/>
              <a:t>3</a:t>
            </a:r>
            <a:r>
              <a:rPr lang="en-US" sz="1400" dirty="0"/>
              <a:t>, i</a:t>
            </a:r>
            <a:r>
              <a:rPr lang="en-US" sz="1400" baseline="-25000" dirty="0"/>
              <a:t>7</a:t>
            </a:r>
            <a:r>
              <a:rPr lang="en-US" sz="1400" dirty="0"/>
              <a:t>)</a:t>
            </a:r>
            <a:endParaRPr lang="da-DK" sz="1400" dirty="0"/>
          </a:p>
        </p:txBody>
      </p:sp>
      <p:sp>
        <p:nvSpPr>
          <p:cNvPr id="20" name="Oval 19"/>
          <p:cNvSpPr/>
          <p:nvPr/>
        </p:nvSpPr>
        <p:spPr>
          <a:xfrm>
            <a:off x="5382090" y="2845712"/>
            <a:ext cx="868251" cy="594066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21" name="Rectangle 20"/>
          <p:cNvSpPr/>
          <p:nvPr/>
        </p:nvSpPr>
        <p:spPr>
          <a:xfrm>
            <a:off x="5884970" y="3016778"/>
            <a:ext cx="1026114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x</a:t>
            </a:r>
            <a:r>
              <a:rPr lang="en-US" sz="1400" baseline="-25000" dirty="0"/>
              <a:t>6</a:t>
            </a:r>
            <a:r>
              <a:rPr lang="en-US" sz="1400" dirty="0"/>
              <a:t>=(P</a:t>
            </a:r>
            <a:r>
              <a:rPr lang="en-US" sz="1400" baseline="-25000" dirty="0"/>
              <a:t>3</a:t>
            </a:r>
            <a:r>
              <a:rPr lang="en-US" sz="1400" dirty="0"/>
              <a:t>, i</a:t>
            </a:r>
            <a:r>
              <a:rPr lang="en-US" sz="1400" baseline="-25000" dirty="0"/>
              <a:t>6</a:t>
            </a:r>
            <a:r>
              <a:rPr lang="en-US" sz="1400" dirty="0"/>
              <a:t>)</a:t>
            </a:r>
            <a:endParaRPr lang="da-DK" sz="1400" dirty="0"/>
          </a:p>
        </p:txBody>
      </p:sp>
      <p:sp>
        <p:nvSpPr>
          <p:cNvPr id="24" name="Oval 23"/>
          <p:cNvSpPr/>
          <p:nvPr/>
        </p:nvSpPr>
        <p:spPr>
          <a:xfrm>
            <a:off x="5382090" y="3753036"/>
            <a:ext cx="868251" cy="594066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25" name="Rectangle 24"/>
          <p:cNvSpPr/>
          <p:nvPr/>
        </p:nvSpPr>
        <p:spPr>
          <a:xfrm>
            <a:off x="5884970" y="3924102"/>
            <a:ext cx="1026114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x</a:t>
            </a:r>
            <a:r>
              <a:rPr lang="en-US" sz="1400" baseline="-25000" dirty="0"/>
              <a:t>5</a:t>
            </a:r>
            <a:r>
              <a:rPr lang="en-US" sz="1400" dirty="0"/>
              <a:t>=(P</a:t>
            </a:r>
            <a:r>
              <a:rPr lang="en-US" sz="1400" baseline="-25000" dirty="0"/>
              <a:t>5</a:t>
            </a:r>
            <a:r>
              <a:rPr lang="en-US" sz="1400" dirty="0"/>
              <a:t>, i</a:t>
            </a:r>
            <a:r>
              <a:rPr lang="en-US" sz="1400" baseline="-25000" dirty="0"/>
              <a:t>5</a:t>
            </a:r>
            <a:r>
              <a:rPr lang="en-US" sz="1400" dirty="0"/>
              <a:t>)</a:t>
            </a:r>
            <a:endParaRPr lang="da-DK" sz="1400" dirty="0"/>
          </a:p>
        </p:txBody>
      </p:sp>
      <p:sp>
        <p:nvSpPr>
          <p:cNvPr id="22" name="Oval 21"/>
          <p:cNvSpPr/>
          <p:nvPr/>
        </p:nvSpPr>
        <p:spPr>
          <a:xfrm rot="2599037">
            <a:off x="4086275" y="3374113"/>
            <a:ext cx="868251" cy="594066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10" name="Oval 9"/>
          <p:cNvSpPr/>
          <p:nvPr/>
        </p:nvSpPr>
        <p:spPr>
          <a:xfrm rot="19545665">
            <a:off x="4079890" y="3038495"/>
            <a:ext cx="868251" cy="594066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11" name="Oval 10"/>
          <p:cNvSpPr/>
          <p:nvPr/>
        </p:nvSpPr>
        <p:spPr>
          <a:xfrm>
            <a:off x="2875577" y="3157757"/>
            <a:ext cx="868251" cy="594066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12" name="Oval 11"/>
          <p:cNvSpPr/>
          <p:nvPr/>
        </p:nvSpPr>
        <p:spPr>
          <a:xfrm>
            <a:off x="1663220" y="3165370"/>
            <a:ext cx="868251" cy="594066"/>
          </a:xfrm>
          <a:prstGeom prst="ellipse">
            <a:avLst/>
          </a:prstGeom>
          <a:noFill/>
          <a:ln w="317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13" name="Rectangle 12"/>
          <p:cNvSpPr/>
          <p:nvPr/>
        </p:nvSpPr>
        <p:spPr>
          <a:xfrm>
            <a:off x="1235327" y="3328823"/>
            <a:ext cx="756084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x</a:t>
            </a:r>
            <a:r>
              <a:rPr lang="en-US" sz="1000" baseline="-25000" dirty="0"/>
              <a:t>0</a:t>
            </a:r>
            <a:r>
              <a:rPr lang="en-US" sz="1000" dirty="0"/>
              <a:t>=Start!</a:t>
            </a:r>
            <a:endParaRPr lang="da-DK" sz="1000" dirty="0"/>
          </a:p>
        </p:txBody>
      </p:sp>
      <p:sp>
        <p:nvSpPr>
          <p:cNvPr id="14" name="Rectangle 13"/>
          <p:cNvSpPr/>
          <p:nvPr/>
        </p:nvSpPr>
        <p:spPr>
          <a:xfrm>
            <a:off x="2153429" y="3328823"/>
            <a:ext cx="1026114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x</a:t>
            </a:r>
            <a:r>
              <a:rPr lang="en-US" sz="1500" baseline="-25000" dirty="0"/>
              <a:t>1</a:t>
            </a:r>
            <a:r>
              <a:rPr lang="en-US" sz="1500" dirty="0"/>
              <a:t>=(P</a:t>
            </a:r>
            <a:r>
              <a:rPr lang="en-US" sz="1500" baseline="-25000" dirty="0"/>
              <a:t>1</a:t>
            </a:r>
            <a:r>
              <a:rPr lang="en-US" sz="1500" dirty="0"/>
              <a:t>, i</a:t>
            </a:r>
            <a:r>
              <a:rPr lang="en-US" sz="1500" baseline="-25000" dirty="0"/>
              <a:t>1</a:t>
            </a:r>
            <a:r>
              <a:rPr lang="en-US" sz="1500" dirty="0"/>
              <a:t>)</a:t>
            </a:r>
            <a:endParaRPr lang="da-DK" sz="1500" dirty="0"/>
          </a:p>
        </p:txBody>
      </p:sp>
      <p:sp>
        <p:nvSpPr>
          <p:cNvPr id="15" name="Rectangle 14"/>
          <p:cNvSpPr/>
          <p:nvPr/>
        </p:nvSpPr>
        <p:spPr>
          <a:xfrm>
            <a:off x="3378458" y="3328823"/>
            <a:ext cx="1026114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x</a:t>
            </a:r>
            <a:r>
              <a:rPr lang="en-US" sz="1400" baseline="-25000" dirty="0"/>
              <a:t>2</a:t>
            </a:r>
            <a:r>
              <a:rPr lang="en-US" sz="1400" dirty="0"/>
              <a:t>=(P</a:t>
            </a:r>
            <a:r>
              <a:rPr lang="en-US" sz="1400" baseline="-25000" dirty="0"/>
              <a:t>2</a:t>
            </a:r>
            <a:r>
              <a:rPr lang="en-US" sz="1400" dirty="0"/>
              <a:t>, i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  <a:endParaRPr lang="da-DK" sz="1400" dirty="0"/>
          </a:p>
        </p:txBody>
      </p:sp>
      <p:sp>
        <p:nvSpPr>
          <p:cNvPr id="16" name="Rectangle 15"/>
          <p:cNvSpPr/>
          <p:nvPr/>
        </p:nvSpPr>
        <p:spPr>
          <a:xfrm>
            <a:off x="4695632" y="3022742"/>
            <a:ext cx="1026114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x</a:t>
            </a:r>
            <a:r>
              <a:rPr lang="en-US" sz="1400" baseline="-25000" dirty="0"/>
              <a:t>3</a:t>
            </a:r>
            <a:r>
              <a:rPr lang="en-US" sz="1400" dirty="0"/>
              <a:t>=(P</a:t>
            </a:r>
            <a:r>
              <a:rPr lang="en-US" sz="1400" baseline="-25000" dirty="0"/>
              <a:t>3</a:t>
            </a:r>
            <a:r>
              <a:rPr lang="en-US" sz="1400" dirty="0"/>
              <a:t>, i</a:t>
            </a:r>
            <a:r>
              <a:rPr lang="en-US" sz="1400" baseline="-25000" dirty="0"/>
              <a:t>3</a:t>
            </a:r>
            <a:r>
              <a:rPr lang="en-US" sz="1400" dirty="0"/>
              <a:t>)</a:t>
            </a:r>
            <a:endParaRPr lang="da-DK" sz="1400" dirty="0"/>
          </a:p>
        </p:txBody>
      </p:sp>
      <p:sp>
        <p:nvSpPr>
          <p:cNvPr id="18" name="Rectangle 17"/>
          <p:cNvSpPr/>
          <p:nvPr/>
        </p:nvSpPr>
        <p:spPr>
          <a:xfrm>
            <a:off x="4710530" y="3915054"/>
            <a:ext cx="1026114" cy="270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x</a:t>
            </a:r>
            <a:r>
              <a:rPr lang="en-US" sz="1400" baseline="-25000" dirty="0"/>
              <a:t>4</a:t>
            </a:r>
            <a:r>
              <a:rPr lang="en-US" sz="1400" dirty="0"/>
              <a:t>=(P</a:t>
            </a:r>
            <a:r>
              <a:rPr lang="en-US" sz="1400" baseline="-25000" dirty="0"/>
              <a:t>4</a:t>
            </a:r>
            <a:r>
              <a:rPr lang="en-US" sz="1400" dirty="0"/>
              <a:t>, i</a:t>
            </a:r>
            <a:r>
              <a:rPr lang="en-US" sz="1400" baseline="-25000" dirty="0"/>
              <a:t>4</a:t>
            </a:r>
            <a:r>
              <a:rPr lang="en-US" sz="1400" dirty="0"/>
              <a:t>)</a:t>
            </a:r>
            <a:endParaRPr lang="da-DK" sz="1400" dirty="0"/>
          </a:p>
        </p:txBody>
      </p:sp>
      <p:sp>
        <p:nvSpPr>
          <p:cNvPr id="27" name="Multiply 26"/>
          <p:cNvSpPr/>
          <p:nvPr/>
        </p:nvSpPr>
        <p:spPr>
          <a:xfrm>
            <a:off x="4626007" y="2566117"/>
            <a:ext cx="1110638" cy="1186919"/>
          </a:xfrm>
          <a:prstGeom prst="mathMultiply">
            <a:avLst>
              <a:gd name="adj1" fmla="val 123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grpSp>
        <p:nvGrpSpPr>
          <p:cNvPr id="28" name="Group 27"/>
          <p:cNvGrpSpPr/>
          <p:nvPr/>
        </p:nvGrpSpPr>
        <p:grpSpPr>
          <a:xfrm>
            <a:off x="6837907" y="1245776"/>
            <a:ext cx="812435" cy="887081"/>
            <a:chOff x="7593210" y="518033"/>
            <a:chExt cx="1083246" cy="1182775"/>
          </a:xfrm>
        </p:grpSpPr>
        <p:pic>
          <p:nvPicPr>
            <p:cNvPr id="29" name="Picture 2" descr="\\ad.nfit.au.dk\NFDFS\Users\orlandi\Desktop\Pictur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518033"/>
              <a:ext cx="1011238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7593210" y="1022089"/>
              <a:ext cx="1083246" cy="678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50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593210" y="1022089"/>
              <a:ext cx="108324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203177" y="1004758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Preventing </a:t>
            </a:r>
            <a:r>
              <a:rPr lang="en-US" smtClean="0"/>
              <a:t>double spending</a:t>
            </a:r>
            <a:endParaRPr lang="da-DK" dirty="0"/>
          </a:p>
        </p:txBody>
      </p:sp>
      <p:sp>
        <p:nvSpPr>
          <p:cNvPr id="34" name="Multiply 33"/>
          <p:cNvSpPr/>
          <p:nvPr/>
        </p:nvSpPr>
        <p:spPr>
          <a:xfrm>
            <a:off x="4676919" y="3478260"/>
            <a:ext cx="1110638" cy="1186919"/>
          </a:xfrm>
          <a:prstGeom prst="mathMultiply">
            <a:avLst>
              <a:gd name="adj1" fmla="val 123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35" name="Multiply 34"/>
          <p:cNvSpPr/>
          <p:nvPr/>
        </p:nvSpPr>
        <p:spPr>
          <a:xfrm>
            <a:off x="5753944" y="3463837"/>
            <a:ext cx="1110638" cy="1186919"/>
          </a:xfrm>
          <a:prstGeom prst="mathMultiply">
            <a:avLst>
              <a:gd name="adj1" fmla="val 123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500"/>
          </a:p>
        </p:txBody>
      </p:sp>
      <p:sp>
        <p:nvSpPr>
          <p:cNvPr id="36" name="Rounded Rectangle 35"/>
          <p:cNvSpPr/>
          <p:nvPr/>
        </p:nvSpPr>
        <p:spPr>
          <a:xfrm>
            <a:off x="400063" y="4258201"/>
            <a:ext cx="3491452" cy="712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Wait to accept </a:t>
            </a:r>
            <a:r>
              <a:rPr lang="en-US" sz="1500"/>
              <a:t>until transaction is several blocks back in the chain</a:t>
            </a:r>
            <a:endParaRPr lang="en-US" sz="1500" dirty="0"/>
          </a:p>
        </p:txBody>
      </p:sp>
      <p:sp>
        <p:nvSpPr>
          <p:cNvPr id="26" name="Rounded Rectangle 25"/>
          <p:cNvSpPr/>
          <p:nvPr/>
        </p:nvSpPr>
        <p:spPr>
          <a:xfrm>
            <a:off x="252377" y="1798251"/>
            <a:ext cx="3491452" cy="712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The receiver wants to be sure that transaction is part of the “final” </a:t>
            </a:r>
            <a:r>
              <a:rPr lang="en-US" sz="1500" dirty="0" err="1"/>
              <a:t>blockchain</a:t>
            </a:r>
            <a:r>
              <a:rPr lang="en-US" sz="1500" dirty="0"/>
              <a:t> and cannot be undone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404572" y="4722291"/>
            <a:ext cx="3961363" cy="1161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Adversary’s ability to rewrite blocks decreases exponentially with number of blocks </a:t>
            </a:r>
            <a:br>
              <a:rPr lang="en-US" sz="1500" dirty="0"/>
            </a:br>
            <a:r>
              <a:rPr lang="en-US" sz="1500" b="1" dirty="0"/>
              <a:t>IF </a:t>
            </a:r>
            <a:r>
              <a:rPr lang="en-US" sz="1500" dirty="0"/>
              <a:t>they control less than 50% of processing</a:t>
            </a:r>
          </a:p>
        </p:txBody>
      </p:sp>
    </p:spTree>
    <p:extLst>
      <p:ext uri="{BB962C8B-B14F-4D97-AF65-F5344CB8AC3E}">
        <p14:creationId xmlns:p14="http://schemas.microsoft.com/office/powerpoint/2010/main" xmlns="" val="7156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20" grpId="0" animBg="1"/>
      <p:bldP spid="21" grpId="0" animBg="1"/>
      <p:bldP spid="24" grpId="0" animBg="1"/>
      <p:bldP spid="25" grpId="0" animBg="1"/>
      <p:bldP spid="22" grpId="0" animBg="1"/>
      <p:bldP spid="10" grpId="0" animBg="1"/>
      <p:bldP spid="16" grpId="0" animBg="1"/>
      <p:bldP spid="18" grpId="0" animBg="1"/>
      <p:bldP spid="27" grpId="0" animBg="1"/>
      <p:bldP spid="27" grpId="1" animBg="1"/>
      <p:bldP spid="34" grpId="0" animBg="1"/>
      <p:bldP spid="35" grpId="0" animBg="1"/>
      <p:bldP spid="36" grpId="0" build="allAtOnce" animBg="1"/>
      <p:bldP spid="26" grpId="0" build="allAtOnce" animBg="1"/>
      <p:bldP spid="3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Ping Flooding</a:t>
            </a:r>
          </a:p>
          <a:p>
            <a:r>
              <a:rPr lang="en-US" dirty="0" smtClean="0"/>
              <a:t>SYN Spoofing</a:t>
            </a:r>
          </a:p>
          <a:p>
            <a:r>
              <a:rPr lang="en-US" dirty="0" smtClean="0"/>
              <a:t>NTP Amplification</a:t>
            </a:r>
          </a:p>
          <a:p>
            <a:r>
              <a:rPr lang="en-US" dirty="0" smtClean="0"/>
              <a:t>DNS Amplification</a:t>
            </a:r>
          </a:p>
          <a:p>
            <a:r>
              <a:rPr lang="en-US" dirty="0" smtClean="0"/>
              <a:t>DDoS</a:t>
            </a:r>
          </a:p>
          <a:p>
            <a:r>
              <a:rPr lang="en-US" dirty="0" smtClean="0"/>
              <a:t>Defenses:</a:t>
            </a:r>
          </a:p>
          <a:p>
            <a:pPr lvl="1"/>
            <a:r>
              <a:rPr lang="en-US" sz="2000" dirty="0"/>
              <a:t>Attack prevention and preemption (before attack)</a:t>
            </a:r>
          </a:p>
          <a:p>
            <a:pPr lvl="1"/>
            <a:r>
              <a:rPr lang="en-US" sz="2000" dirty="0"/>
              <a:t>Attack detection and filtering (during attack)</a:t>
            </a:r>
          </a:p>
          <a:p>
            <a:pPr lvl="1"/>
            <a:r>
              <a:rPr lang="en-US" sz="2000" dirty="0"/>
              <a:t>Attack source </a:t>
            </a:r>
            <a:r>
              <a:rPr lang="en-US" sz="2000" dirty="0" err="1"/>
              <a:t>traceback</a:t>
            </a:r>
            <a:r>
              <a:rPr lang="en-US" sz="2000" dirty="0"/>
              <a:t> and identification (during and after attack)</a:t>
            </a:r>
          </a:p>
          <a:p>
            <a:pPr lvl="1"/>
            <a:r>
              <a:rPr lang="en-US" sz="2000" dirty="0"/>
              <a:t>Attack reaction (after attack, eliminate or curtail the effects of attacks)</a:t>
            </a:r>
          </a:p>
        </p:txBody>
      </p:sp>
    </p:spTree>
    <p:extLst>
      <p:ext uri="{BB962C8B-B14F-4D97-AF65-F5344CB8AC3E}">
        <p14:creationId xmlns:p14="http://schemas.microsoft.com/office/powerpoint/2010/main" xmlns="" val="224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Backscatter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08463" y="1828800"/>
          <a:ext cx="4783137" cy="3581400"/>
        </p:xfrm>
        <a:graphic>
          <a:graphicData uri="http://schemas.openxmlformats.org/presentationml/2006/ole">
            <p:oleObj spid="_x0000_s1036" name="Bitmap Image" r:id="rId4" imgW="8142857" imgH="6095238" progId="PBrush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114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 typeface="Monotype Sorts" pitchFamily="2" charset="2"/>
              <a:buChar char="u"/>
              <a:defRPr/>
            </a:pPr>
            <a:r>
              <a:rPr kumimoji="1" lang="en-US" sz="2800" kern="0" dirty="0">
                <a:solidFill>
                  <a:schemeClr val="tx1"/>
                </a:solidFill>
                <a:latin typeface="+mn-lt"/>
              </a:rPr>
              <a:t>Attacker uses spoofed, randomly selected source IP addresses</a:t>
            </a:r>
          </a:p>
          <a:p>
            <a:pPr marL="342900" indent="-342900" algn="l">
              <a:buFont typeface="Monotype Sorts" pitchFamily="2" charset="2"/>
              <a:buChar char="u"/>
              <a:defRPr/>
            </a:pPr>
            <a:r>
              <a:rPr kumimoji="1" lang="en-US" sz="2800" kern="0" dirty="0">
                <a:solidFill>
                  <a:schemeClr val="tx1"/>
                </a:solidFill>
                <a:latin typeface="+mn-lt"/>
              </a:rPr>
              <a:t>Victim replies to spoofed source IP</a:t>
            </a:r>
          </a:p>
          <a:p>
            <a:pPr marL="342900" indent="-342900" algn="l">
              <a:buFont typeface="Monotype Sorts" pitchFamily="2" charset="2"/>
              <a:buChar char="u"/>
              <a:defRPr/>
            </a:pPr>
            <a:r>
              <a:rPr kumimoji="1" lang="en-US" sz="2800" kern="0" dirty="0">
                <a:solidFill>
                  <a:schemeClr val="tx1"/>
                </a:solidFill>
                <a:latin typeface="+mn-lt"/>
              </a:rPr>
              <a:t>Results in unsolicited response from victim to third-party IP addresses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6029325" y="1143000"/>
            <a:ext cx="2724150" cy="3698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[Moore, Voelker, Savage]</a:t>
            </a:r>
          </a:p>
        </p:txBody>
      </p:sp>
    </p:spTree>
    <p:extLst>
      <p:ext uri="{BB962C8B-B14F-4D97-AF65-F5344CB8AC3E}">
        <p14:creationId xmlns:p14="http://schemas.microsoft.com/office/powerpoint/2010/main" xmlns="" val="17346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96888" y="1522413"/>
            <a:ext cx="8366125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smtClean="0"/>
              <a:t>Firewalls</a:t>
            </a:r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/>
          </a:p>
        </p:txBody>
      </p:sp>
      <p:sp>
        <p:nvSpPr>
          <p:cNvPr id="163845" name="Text Box 7"/>
          <p:cNvSpPr txBox="1">
            <a:spLocks noChangeArrowheads="1"/>
          </p:cNvSpPr>
          <p:nvPr/>
        </p:nvSpPr>
        <p:spPr bwMode="auto">
          <a:xfrm>
            <a:off x="555625" y="1708150"/>
            <a:ext cx="83613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Gill Sans MT" pitchFamily="34" charset="0"/>
              </a:rPr>
              <a:t>isolates </a:t>
            </a:r>
            <a:r>
              <a:rPr lang="en-US" sz="2800" dirty="0" smtClean="0">
                <a:latin typeface="Gill Sans MT" pitchFamily="34" charset="0"/>
              </a:rPr>
              <a:t>organization’</a:t>
            </a:r>
            <a:r>
              <a:rPr lang="en-US" altLang="ja-JP" sz="2800" dirty="0" smtClean="0">
                <a:latin typeface="Gill Sans MT" pitchFamily="34" charset="0"/>
              </a:rPr>
              <a:t>s </a:t>
            </a:r>
            <a:r>
              <a:rPr lang="en-US" altLang="ja-JP" sz="2800" dirty="0">
                <a:latin typeface="Gill Sans MT" pitchFamily="34" charset="0"/>
              </a:rPr>
              <a:t>internal net from larger Internet, allowing some packets to pass, blocking others</a:t>
            </a:r>
            <a:endParaRPr lang="en-US" sz="2800" dirty="0">
              <a:latin typeface="Gill Sans MT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7075" y="1201738"/>
            <a:ext cx="1223963" cy="523875"/>
            <a:chOff x="1282" y="3611"/>
            <a:chExt cx="771" cy="330"/>
          </a:xfrm>
        </p:grpSpPr>
        <p:sp>
          <p:nvSpPr>
            <p:cNvPr id="164084" name="Rectangle 9"/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5" name="Text Box 10"/>
            <p:cNvSpPr txBox="1">
              <a:spLocks noChangeArrowheads="1"/>
            </p:cNvSpPr>
            <p:nvPr/>
          </p:nvSpPr>
          <p:spPr bwMode="auto">
            <a:xfrm>
              <a:off x="1282" y="3611"/>
              <a:ext cx="771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FF0000"/>
                  </a:solidFill>
                  <a:latin typeface="Gill Sans MT" pitchFamily="34" charset="0"/>
                </a:rPr>
                <a:t>firewall</a:t>
              </a:r>
            </a:p>
          </p:txBody>
        </p:sp>
      </p:grpSp>
      <p:sp>
        <p:nvSpPr>
          <p:cNvPr id="163847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48" name="AutoShape 14"/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49" name="Rectangle 16"/>
          <p:cNvSpPr>
            <a:spLocks noChangeArrowheads="1"/>
          </p:cNvSpPr>
          <p:nvPr/>
        </p:nvSpPr>
        <p:spPr bwMode="auto">
          <a:xfrm>
            <a:off x="6910388" y="6164263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63850" name="Rectangle 362"/>
          <p:cNvSpPr>
            <a:spLocks noChangeArrowheads="1"/>
          </p:cNvSpPr>
          <p:nvPr/>
        </p:nvSpPr>
        <p:spPr bwMode="auto">
          <a:xfrm>
            <a:off x="3616325" y="6015038"/>
            <a:ext cx="1449388" cy="331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51" name="Rectangle 364"/>
          <p:cNvSpPr>
            <a:spLocks noChangeArrowheads="1"/>
          </p:cNvSpPr>
          <p:nvPr/>
        </p:nvSpPr>
        <p:spPr bwMode="auto">
          <a:xfrm>
            <a:off x="4665663" y="607695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63852" name="Freeform 17"/>
          <p:cNvSpPr>
            <a:spLocks/>
          </p:cNvSpPr>
          <p:nvPr/>
        </p:nvSpPr>
        <p:spPr bwMode="auto">
          <a:xfrm>
            <a:off x="1195388" y="3017838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048125" y="4906963"/>
            <a:ext cx="441325" cy="1095375"/>
            <a:chOff x="4048125" y="4787151"/>
            <a:chExt cx="441325" cy="1095375"/>
          </a:xfrm>
        </p:grpSpPr>
        <p:sp>
          <p:nvSpPr>
            <p:cNvPr id="163973" name="Freeform 83"/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4" name="Rectangle 82"/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5" name="Freeform 84"/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6" name="Rectangle 85"/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7" name="Rectangle 86"/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8" name="Rectangle 87"/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9" name="Rectangle 88"/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0" name="Rectangle 89"/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1" name="Rectangle 90"/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2" name="Rectangle 91"/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3" name="Rectangle 92"/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4" name="Rectangle 93"/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5" name="Rectangle 94"/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6" name="Rectangle 95"/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7" name="Rectangle 96"/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8" name="Rectangle 97"/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9" name="Rectangle 98"/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0" name="Rectangle 99"/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1" name="Rectangle 100"/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2" name="Rectangle 101"/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3" name="Rectangle 102"/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4" name="Rectangle 103"/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5" name="Rectangle 104"/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6" name="Rectangle 105"/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7" name="Rectangle 106"/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8" name="Rectangle 107"/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9" name="Rectangle 108"/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0" name="Rectangle 109"/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1" name="Rectangle 110"/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2" name="Rectangle 111"/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3" name="Rectangle 112"/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4" name="Rectangle 113"/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5" name="Rectangle 114"/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6" name="Rectangle 115"/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7" name="Rectangle 116"/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8" name="Rectangle 117"/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9" name="Rectangle 118"/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0" name="Rectangle 119"/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1" name="Rectangle 120"/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2" name="Freeform 121"/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3" name="Freeform 122"/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4" name="Freeform 123"/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5" name="Freeform 124"/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6" name="Freeform 125"/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7" name="Freeform 126"/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8" name="Freeform 127"/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9" name="Freeform 128"/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0" name="Freeform 129"/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1" name="Freeform 130"/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2" name="Freeform 131"/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3" name="Freeform 132"/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4" name="Freeform 133"/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5" name="Freeform 134"/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6" name="Freeform 135"/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7" name="Freeform 136"/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8" name="Freeform 137"/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9" name="Freeform 138"/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0" name="Freeform 139"/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1" name="Freeform 140"/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2" name="Freeform 141"/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3" name="Freeform 142"/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4" name="Freeform 143"/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5" name="Freeform 144"/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6" name="Freeform 145"/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7" name="Freeform 146"/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8" name="Freeform 147"/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9" name="Freeform 148"/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0" name="Freeform 149"/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1" name="Freeform 150"/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2" name="Freeform 151"/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3" name="Freeform 152"/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4" name="Freeform 153"/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5" name="Freeform 154"/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6" name="Freeform 155"/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7" name="Freeform 156"/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8" name="Freeform 157"/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9" name="Freeform 158"/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0" name="Freeform 159"/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1" name="Freeform 160"/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2" name="Freeform 161"/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3" name="Freeform 162"/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4" name="Freeform 163"/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5" name="Freeform 164"/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6" name="Freeform 165"/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7" name="Freeform 166"/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8" name="Freeform 167"/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9" name="Freeform 168"/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0" name="Freeform 169"/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1" name="Freeform 170"/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2" name="Freeform 171"/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3" name="Freeform 172"/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4" name="Freeform 173"/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5" name="Freeform 174"/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6" name="Freeform 175"/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7" name="Freeform 176"/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8" name="Freeform 177"/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9" name="Freeform 178"/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0" name="Freeform 179"/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1" name="Freeform 180"/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2" name="Freeform 181"/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3" name="Freeform 182"/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4" name="Freeform 183"/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5" name="Freeform 184"/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6" name="Freeform 185"/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7" name="Freeform 186"/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8" name="Freeform 187"/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9" name="Freeform 188"/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0" name="Rectangle 189"/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1" name="Freeform 190"/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2" name="Freeform 191"/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3" name="Freeform 192"/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54" name="Rectangle 198"/>
          <p:cNvSpPr>
            <a:spLocks noChangeArrowheads="1"/>
          </p:cNvSpPr>
          <p:nvPr/>
        </p:nvSpPr>
        <p:spPr bwMode="auto">
          <a:xfrm>
            <a:off x="4164013" y="4121150"/>
            <a:ext cx="41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63855" name="Line 334"/>
          <p:cNvSpPr>
            <a:spLocks noChangeShapeType="1"/>
          </p:cNvSpPr>
          <p:nvPr/>
        </p:nvSpPr>
        <p:spPr bwMode="auto">
          <a:xfrm>
            <a:off x="3389313" y="4148138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56" name="Freeform 346"/>
          <p:cNvSpPr>
            <a:spLocks/>
          </p:cNvSpPr>
          <p:nvPr/>
        </p:nvSpPr>
        <p:spPr bwMode="auto">
          <a:xfrm>
            <a:off x="4945063" y="3524250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57" name="Line 347"/>
          <p:cNvSpPr>
            <a:spLocks noChangeShapeType="1"/>
          </p:cNvSpPr>
          <p:nvPr/>
        </p:nvSpPr>
        <p:spPr bwMode="auto">
          <a:xfrm flipV="1">
            <a:off x="4451350" y="4130675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58" name="Rectangle 350"/>
          <p:cNvSpPr>
            <a:spLocks noChangeArrowheads="1"/>
          </p:cNvSpPr>
          <p:nvPr/>
        </p:nvSpPr>
        <p:spPr bwMode="auto">
          <a:xfrm>
            <a:off x="3508375" y="521970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63859" name="Rectangle 352"/>
          <p:cNvSpPr>
            <a:spLocks noChangeArrowheads="1"/>
          </p:cNvSpPr>
          <p:nvPr/>
        </p:nvSpPr>
        <p:spPr bwMode="auto">
          <a:xfrm>
            <a:off x="3332163" y="5432425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63860" name="Rectangle 353"/>
          <p:cNvSpPr>
            <a:spLocks noChangeArrowheads="1"/>
          </p:cNvSpPr>
          <p:nvPr/>
        </p:nvSpPr>
        <p:spPr bwMode="auto">
          <a:xfrm>
            <a:off x="5167313" y="5162550"/>
            <a:ext cx="1449387" cy="539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61" name="Rectangle 355"/>
          <p:cNvSpPr>
            <a:spLocks noChangeArrowheads="1"/>
          </p:cNvSpPr>
          <p:nvPr/>
        </p:nvSpPr>
        <p:spPr bwMode="auto">
          <a:xfrm>
            <a:off x="6210300" y="5219700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63862" name="Rectangle 357"/>
          <p:cNvSpPr>
            <a:spLocks noChangeArrowheads="1"/>
          </p:cNvSpPr>
          <p:nvPr/>
        </p:nvSpPr>
        <p:spPr bwMode="auto">
          <a:xfrm>
            <a:off x="6218238" y="5432425"/>
            <a:ext cx="4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63863" name="Freeform 358"/>
          <p:cNvSpPr>
            <a:spLocks noEditPoints="1"/>
          </p:cNvSpPr>
          <p:nvPr/>
        </p:nvSpPr>
        <p:spPr bwMode="auto">
          <a:xfrm>
            <a:off x="3463925" y="5394325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64" name="Freeform 359"/>
          <p:cNvSpPr>
            <a:spLocks noEditPoints="1"/>
          </p:cNvSpPr>
          <p:nvPr/>
        </p:nvSpPr>
        <p:spPr bwMode="auto">
          <a:xfrm>
            <a:off x="1208088" y="5394325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65" name="Freeform 360"/>
          <p:cNvSpPr>
            <a:spLocks noEditPoints="1"/>
          </p:cNvSpPr>
          <p:nvPr/>
        </p:nvSpPr>
        <p:spPr bwMode="auto">
          <a:xfrm>
            <a:off x="6176963" y="5394325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66" name="Freeform 361"/>
          <p:cNvSpPr>
            <a:spLocks noEditPoints="1"/>
          </p:cNvSpPr>
          <p:nvPr/>
        </p:nvSpPr>
        <p:spPr bwMode="auto">
          <a:xfrm>
            <a:off x="4513263" y="5394325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67" name="Text Box 365"/>
          <p:cNvSpPr txBox="1">
            <a:spLocks noChangeArrowheads="1"/>
          </p:cNvSpPr>
          <p:nvPr/>
        </p:nvSpPr>
        <p:spPr bwMode="auto">
          <a:xfrm>
            <a:off x="1971675" y="5113338"/>
            <a:ext cx="1506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administered</a:t>
            </a:r>
          </a:p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network</a:t>
            </a:r>
          </a:p>
        </p:txBody>
      </p:sp>
      <p:sp>
        <p:nvSpPr>
          <p:cNvPr id="163868" name="Text Box 366"/>
          <p:cNvSpPr txBox="1">
            <a:spLocks noChangeArrowheads="1"/>
          </p:cNvSpPr>
          <p:nvPr/>
        </p:nvSpPr>
        <p:spPr bwMode="auto">
          <a:xfrm>
            <a:off x="5216525" y="5108575"/>
            <a:ext cx="1003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public</a:t>
            </a:r>
          </a:p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Inter</a:t>
            </a:r>
            <a:r>
              <a:rPr lang="en-US" sz="1800"/>
              <a:t>net</a:t>
            </a:r>
          </a:p>
        </p:txBody>
      </p:sp>
      <p:sp>
        <p:nvSpPr>
          <p:cNvPr id="163869" name="Text Box 367"/>
          <p:cNvSpPr txBox="1">
            <a:spLocks noChangeArrowheads="1"/>
          </p:cNvSpPr>
          <p:nvPr/>
        </p:nvSpPr>
        <p:spPr bwMode="auto">
          <a:xfrm>
            <a:off x="704682" y="6179468"/>
            <a:ext cx="7390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Firewall: combination of hardware &amp; software system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0" name="Picture 2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30288"/>
            <a:ext cx="217011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32"/>
          <p:cNvGrpSpPr>
            <a:grpSpLocks/>
          </p:cNvGrpSpPr>
          <p:nvPr/>
        </p:nvGrpSpPr>
        <p:grpSpPr bwMode="auto">
          <a:xfrm>
            <a:off x="3749675" y="3932238"/>
            <a:ext cx="765175" cy="376237"/>
            <a:chOff x="2356" y="1300"/>
            <a:chExt cx="555" cy="194"/>
          </a:xfrm>
        </p:grpSpPr>
        <p:sp>
          <p:nvSpPr>
            <p:cNvPr id="16396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96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96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397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5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6" name="Group 906"/>
          <p:cNvGrpSpPr>
            <a:grpSpLocks/>
          </p:cNvGrpSpPr>
          <p:nvPr/>
        </p:nvGrpSpPr>
        <p:grpSpPr bwMode="auto">
          <a:xfrm>
            <a:off x="3968750" y="3448050"/>
            <a:ext cx="296863" cy="541338"/>
            <a:chOff x="4140" y="429"/>
            <a:chExt cx="1425" cy="2396"/>
          </a:xfrm>
        </p:grpSpPr>
        <p:sp>
          <p:nvSpPr>
            <p:cNvPr id="16393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393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3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Rectangle 911"/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913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7" name="AutoShape 914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2" name="Rectangle 915"/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91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5" name="AutoShape 918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4" name="Rectangle 919"/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5" name="Rectangle 920"/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9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12" name="AutoShape 922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3" name="AutoShape 923"/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6394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926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1" name="AutoShape 927"/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394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4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395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5" name="AutoShape 934"/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6" name="Oval 935"/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7" name="Oval 936"/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8" name="Oval 937"/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" name="Rectangle 938"/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128713" y="3273425"/>
            <a:ext cx="2365375" cy="1590675"/>
            <a:chOff x="-2187762" y="3855945"/>
            <a:chExt cx="2365375" cy="1590114"/>
          </a:xfrm>
        </p:grpSpPr>
        <p:sp>
          <p:nvSpPr>
            <p:cNvPr id="358" name="Line 20"/>
            <p:cNvSpPr>
              <a:spLocks noChangeShapeType="1"/>
            </p:cNvSpPr>
            <p:nvPr/>
          </p:nvSpPr>
          <p:spPr bwMode="auto">
            <a:xfrm flipH="1">
              <a:off x="-1732150" y="42320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59" name="Line 21"/>
            <p:cNvSpPr>
              <a:spLocks noChangeShapeType="1"/>
            </p:cNvSpPr>
            <p:nvPr/>
          </p:nvSpPr>
          <p:spPr bwMode="auto">
            <a:xfrm flipH="1">
              <a:off x="-1344800" y="4279659"/>
              <a:ext cx="271463" cy="314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0" name="Line 22"/>
            <p:cNvSpPr>
              <a:spLocks noChangeShapeType="1"/>
            </p:cNvSpPr>
            <p:nvPr/>
          </p:nvSpPr>
          <p:spPr bwMode="auto">
            <a:xfrm>
              <a:off x="-925700" y="4308223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393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3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392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3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70" name="Line 21"/>
            <p:cNvSpPr>
              <a:spLocks noChangeShapeType="1"/>
            </p:cNvSpPr>
            <p:nvPr/>
          </p:nvSpPr>
          <p:spPr bwMode="auto">
            <a:xfrm>
              <a:off x="-706625" y="4238398"/>
              <a:ext cx="377825" cy="304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1" name="Line 22"/>
            <p:cNvSpPr>
              <a:spLocks noChangeShapeType="1"/>
            </p:cNvSpPr>
            <p:nvPr/>
          </p:nvSpPr>
          <p:spPr bwMode="auto">
            <a:xfrm flipH="1">
              <a:off x="-474850" y="4733523"/>
              <a:ext cx="120650" cy="29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2" name="Line 22"/>
            <p:cNvSpPr>
              <a:spLocks noChangeShapeType="1"/>
            </p:cNvSpPr>
            <p:nvPr/>
          </p:nvSpPr>
          <p:spPr bwMode="auto">
            <a:xfrm>
              <a:off x="-70037" y="4744631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H="1">
              <a:off x="-873312" y="4192376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392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2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392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2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50" y="4079704"/>
              <a:ext cx="677863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5482"/>
              <a:ext cx="677862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39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389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Rectangle 908"/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389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Rectangle 911"/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61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36" name="Rectangle 915"/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9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8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9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38" name="Rectangle 919"/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9" name="Rectangle 920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0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456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7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6390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4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5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43" name="Rectangle 928"/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390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Oval 931"/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390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AutoShape 933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9" name="AutoShape 934"/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0" name="Oval 935"/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1" name="Oval 936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2" name="Oval 937"/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3" name="Rectangle 938"/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394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13558" cy="1143000"/>
          </a:xfrm>
        </p:spPr>
        <p:txBody>
          <a:bodyPr/>
          <a:lstStyle/>
          <a:p>
            <a:r>
              <a:rPr lang="en-US" dirty="0" smtClean="0"/>
              <a:t>Intrusion detection systems (IDS)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2725"/>
            <a:ext cx="7772400" cy="4870450"/>
          </a:xfrm>
        </p:spPr>
        <p:txBody>
          <a:bodyPr/>
          <a:lstStyle/>
          <a:p>
            <a:r>
              <a:rPr lang="en-US" dirty="0" smtClean="0"/>
              <a:t>packet filtering:</a:t>
            </a:r>
          </a:p>
          <a:p>
            <a:pPr lvl="1"/>
            <a:r>
              <a:rPr lang="en-US" dirty="0" smtClean="0"/>
              <a:t>operates on TCP/IP headers only</a:t>
            </a:r>
          </a:p>
          <a:p>
            <a:pPr lvl="1"/>
            <a:r>
              <a:rPr lang="en-US" dirty="0" smtClean="0"/>
              <a:t>no correlation check among sessions 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IDS: intrusion detection system</a:t>
            </a:r>
          </a:p>
          <a:p>
            <a:pPr lvl="1"/>
            <a:r>
              <a:rPr lang="en-US" i="1" dirty="0" smtClean="0">
                <a:solidFill>
                  <a:srgbClr val="000099"/>
                </a:solidFill>
              </a:rPr>
              <a:t>deep packet inspection:</a:t>
            </a:r>
            <a:r>
              <a:rPr lang="en-US" dirty="0" smtClean="0"/>
              <a:t> look at packet contents (e.g., check character strings in packet against database of known virus, attack strings)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examine correlation</a:t>
            </a:r>
            <a:r>
              <a:rPr lang="en-US" dirty="0" smtClean="0"/>
              <a:t> among multiple packets</a:t>
            </a:r>
          </a:p>
          <a:p>
            <a:pPr lvl="2"/>
            <a:r>
              <a:rPr lang="en-US" sz="2400" dirty="0" smtClean="0">
                <a:latin typeface="Gill Sans MT" pitchFamily="34" charset="0"/>
              </a:rPr>
              <a:t>port scanning</a:t>
            </a:r>
          </a:p>
          <a:p>
            <a:pPr lvl="2"/>
            <a:r>
              <a:rPr lang="en-US" sz="2400" dirty="0" smtClean="0">
                <a:latin typeface="Gill Sans MT" pitchFamily="34" charset="0"/>
              </a:rPr>
              <a:t>network mapping</a:t>
            </a:r>
          </a:p>
          <a:p>
            <a:pPr lvl="2"/>
            <a:r>
              <a:rPr lang="en-US" sz="2400" dirty="0" err="1" smtClean="0">
                <a:latin typeface="Gill Sans MT" pitchFamily="34" charset="0"/>
              </a:rPr>
              <a:t>DoS</a:t>
            </a:r>
            <a:r>
              <a:rPr lang="en-US" sz="2400" dirty="0" smtClean="0">
                <a:latin typeface="Gill Sans MT" pitchFamily="34" charset="0"/>
              </a:rPr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xmlns="" val="1224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721" y="1543929"/>
            <a:ext cx="8153400" cy="5105400"/>
          </a:xfrm>
        </p:spPr>
        <p:txBody>
          <a:bodyPr/>
          <a:lstStyle/>
          <a:p>
            <a:r>
              <a:rPr lang="en-US" dirty="0" smtClean="0"/>
              <a:t>Host-based intrusion detection </a:t>
            </a:r>
          </a:p>
          <a:p>
            <a:pPr lvl="1"/>
            <a:r>
              <a:rPr lang="en-US" dirty="0" smtClean="0"/>
              <a:t>Monitors the characteristics of a single host for suspicious activity</a:t>
            </a:r>
          </a:p>
          <a:p>
            <a:r>
              <a:rPr lang="en-US" dirty="0" smtClean="0"/>
              <a:t>Network-based intrusion detection </a:t>
            </a:r>
          </a:p>
          <a:p>
            <a:pPr lvl="1"/>
            <a:r>
              <a:rPr lang="en-US" dirty="0" smtClean="0"/>
              <a:t>Monitors network traffic and analyzes network, transport, and application protocols to identify suspicious activity</a:t>
            </a:r>
          </a:p>
          <a:p>
            <a:r>
              <a:rPr lang="en-US" dirty="0" smtClean="0"/>
              <a:t>Three logic components in IDS</a:t>
            </a:r>
          </a:p>
          <a:p>
            <a:pPr lvl="1"/>
            <a:r>
              <a:rPr lang="en-US" dirty="0" smtClean="0"/>
              <a:t>Sensors: collect data</a:t>
            </a:r>
          </a:p>
          <a:p>
            <a:pPr lvl="1"/>
            <a:r>
              <a:rPr lang="en-US" dirty="0" smtClean="0"/>
              <a:t>Analyzers: determine if intrusion has occurred</a:t>
            </a:r>
          </a:p>
          <a:p>
            <a:pPr lvl="1"/>
            <a:r>
              <a:rPr lang="en-US" dirty="0" smtClean="0"/>
              <a:t>User interface: view output or control system behavior</a:t>
            </a:r>
          </a:p>
        </p:txBody>
      </p:sp>
    </p:spTree>
    <p:extLst>
      <p:ext uri="{BB962C8B-B14F-4D97-AF65-F5344CB8AC3E}">
        <p14:creationId xmlns:p14="http://schemas.microsoft.com/office/powerpoint/2010/main" xmlns="" val="1666161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Viruses vs. Worms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dirty="0" smtClean="0"/>
              <a:t>Virus</a:t>
            </a:r>
          </a:p>
          <a:p>
            <a:r>
              <a:rPr lang="en-US" sz="2400" dirty="0" smtClean="0"/>
              <a:t>Propagates by infecting other programs</a:t>
            </a:r>
          </a:p>
          <a:p>
            <a:r>
              <a:rPr lang="en-US" sz="2400" dirty="0" smtClean="0"/>
              <a:t>Usually inserted into host code (not a standalone program)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 dirty="0" smtClean="0"/>
              <a:t>Worms</a:t>
            </a:r>
          </a:p>
          <a:p>
            <a:r>
              <a:rPr lang="en-US" sz="2400" dirty="0" smtClean="0"/>
              <a:t>Propagates automatically by copying itself to target systems</a:t>
            </a:r>
          </a:p>
          <a:p>
            <a:r>
              <a:rPr lang="en-US" sz="2400" dirty="0" smtClean="0"/>
              <a:t>A standalone program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341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Security goals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61257" y="1600200"/>
            <a:ext cx="8044543" cy="46482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NIST Computer Security Handbook (1995)</a:t>
            </a:r>
          </a:p>
          <a:p>
            <a:r>
              <a:rPr lang="en-US" sz="3200" u="sng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/>
              <a:t>onfidentiality: Access of assets (viewing/printing/copying/listing) is restricted to entities that are authorized to do so.</a:t>
            </a:r>
          </a:p>
          <a:p>
            <a:r>
              <a:rPr lang="en-US" sz="3200" u="sng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ntegrity: Assets are processed (modified/altered/created/deleted etc.) only in authorized ways by authorized parties.</a:t>
            </a:r>
          </a:p>
          <a:p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vailability: Assets are accessible to authorized parties at the appropriate times.</a:t>
            </a:r>
          </a:p>
        </p:txBody>
      </p:sp>
    </p:spTree>
    <p:extLst>
      <p:ext uri="{BB962C8B-B14F-4D97-AF65-F5344CB8AC3E}">
        <p14:creationId xmlns:p14="http://schemas.microsoft.com/office/powerpoint/2010/main" xmlns="" val="340447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achieving 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Authorization</a:t>
            </a:r>
          </a:p>
          <a:p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Prevention Mechanisms</a:t>
            </a:r>
          </a:p>
          <a:p>
            <a:pPr lvl="1"/>
            <a:r>
              <a:rPr lang="en-US" dirty="0" smtClean="0"/>
              <a:t>Detection Mechanisms</a:t>
            </a:r>
          </a:p>
          <a:p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Intrusion Detection/Prevention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63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how to defend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63329" y="2530823"/>
            <a:ext cx="1722612" cy="879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Gill Sans MT" pitchFamily="34" charset="0"/>
              </a:rPr>
              <a:t>Policy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26135" y="2530823"/>
            <a:ext cx="1722612" cy="879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Gill Sans MT" pitchFamily="34" charset="0"/>
              </a:rPr>
              <a:t>Incentives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26135" y="4506123"/>
            <a:ext cx="1722612" cy="879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Gill Sans MT" pitchFamily="34" charset="0"/>
              </a:rPr>
              <a:t>Assurance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63329" y="4506123"/>
            <a:ext cx="1722612" cy="8790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smtClean="0">
                <a:latin typeface="Gill Sans MT" pitchFamily="34" charset="0"/>
              </a:rPr>
              <a:t>Mechanism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3285941" y="2970325"/>
            <a:ext cx="204019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Straight Arrow Connector 9"/>
          <p:cNvCxnSpPr>
            <a:stCxn id="6" idx="0"/>
            <a:endCxn id="5" idx="2"/>
          </p:cNvCxnSpPr>
          <p:nvPr/>
        </p:nvCxnSpPr>
        <p:spPr bwMode="auto">
          <a:xfrm flipV="1">
            <a:off x="6187441" y="3409827"/>
            <a:ext cx="0" cy="1096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3"/>
            <a:endCxn id="6" idx="1"/>
          </p:cNvCxnSpPr>
          <p:nvPr/>
        </p:nvCxnSpPr>
        <p:spPr bwMode="auto">
          <a:xfrm>
            <a:off x="3285941" y="4945625"/>
            <a:ext cx="204019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Straight Arrow Connector 15"/>
          <p:cNvCxnSpPr>
            <a:stCxn id="7" idx="0"/>
            <a:endCxn id="4" idx="2"/>
          </p:cNvCxnSpPr>
          <p:nvPr/>
        </p:nvCxnSpPr>
        <p:spPr bwMode="auto">
          <a:xfrm flipV="1">
            <a:off x="2424635" y="3409827"/>
            <a:ext cx="0" cy="1096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3285941" y="3409827"/>
            <a:ext cx="2040194" cy="1096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285941" y="3409827"/>
            <a:ext cx="2040194" cy="10962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7721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Kerckhoff’s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should assume the only unknown thing about system design is the cryptographic key</a:t>
            </a:r>
          </a:p>
          <a:p>
            <a:r>
              <a:rPr lang="en-US" dirty="0" smtClean="0"/>
              <a:t>“One </a:t>
            </a:r>
            <a:r>
              <a:rPr lang="en-US" dirty="0"/>
              <a:t>ought to design systems under the assumption that the enemy will immediately gain full familiarity with </a:t>
            </a:r>
            <a:r>
              <a:rPr lang="en-US" dirty="0" smtClean="0"/>
              <a:t>them” </a:t>
            </a:r>
            <a:r>
              <a:rPr lang="mr-IN" dirty="0" smtClean="0"/>
              <a:t>–</a:t>
            </a:r>
            <a:r>
              <a:rPr lang="en-US" dirty="0" smtClean="0"/>
              <a:t> Claude Shannon</a:t>
            </a:r>
          </a:p>
          <a:p>
            <a:r>
              <a:rPr lang="en-US" dirty="0" smtClean="0"/>
              <a:t>Put differently, the system designer should know what needs to be private for their system to be “secure”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3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Tools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149825"/>
              </p:ext>
            </p:extLst>
          </p:nvPr>
        </p:nvGraphicFramePr>
        <p:xfrm>
          <a:off x="188781" y="1397000"/>
          <a:ext cx="8660929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019"/>
                <a:gridCol w="2690446"/>
                <a:gridCol w="2165232"/>
                <a:gridCol w="2165232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Primitive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Confidentiality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r>
                        <a:rPr lang="en-US" sz="1400" baseline="0" dirty="0" smtClean="0"/>
                        <a:t> Cipher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AES, DES, RC4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Requires mode of operation,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Confusion,</a:t>
                      </a:r>
                      <a:r>
                        <a:rPr lang="en-US" sz="1400" baseline="0" dirty="0" smtClean="0"/>
                        <a:t> Diffusion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Key Encryption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RSA, </a:t>
                      </a:r>
                      <a:r>
                        <a:rPr lang="en-US" sz="1400" dirty="0" err="1" smtClean="0"/>
                        <a:t>ElGamal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Key Agreement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Diffie</a:t>
                      </a:r>
                      <a:r>
                        <a:rPr lang="en-US" sz="1400" dirty="0" smtClean="0"/>
                        <a:t>-Hellman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Requires </a:t>
                      </a:r>
                      <a:r>
                        <a:rPr lang="en-US" sz="1400" dirty="0" err="1" smtClean="0"/>
                        <a:t>auth</a:t>
                      </a:r>
                      <a:r>
                        <a:rPr lang="en-US" sz="1400" baseline="0" dirty="0" smtClean="0"/>
                        <a:t> to verify partner identity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Integrity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Digital Signatures</a:t>
                      </a:r>
                      <a:r>
                        <a:rPr lang="en-US" sz="1400" baseline="0" dirty="0" smtClean="0"/>
                        <a:t> (public key)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Digital Signature Algorithm (DSA), RSA Signature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Most</a:t>
                      </a:r>
                      <a:r>
                        <a:rPr lang="en-US" sz="1400" baseline="0" dirty="0" smtClean="0"/>
                        <a:t> signatures aren’t the same as encryption schemes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Message Authentication Code (private key)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HMAC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Authenticated Encryption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GCM Mode of operation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Developed recently due to difficult of combining encryption/MAC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Compression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Collision Resistant Hash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MD5,</a:t>
                      </a:r>
                      <a:r>
                        <a:rPr lang="en-US" sz="1400" baseline="0" dirty="0" smtClean="0"/>
                        <a:t> SHA1, SHA2, SHA3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81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Cbc encryp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4" descr="Cbc decryp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Cipher-block Chaining (CBC)</a:t>
            </a:r>
          </a:p>
        </p:txBody>
      </p:sp>
    </p:spTree>
    <p:extLst>
      <p:ext uri="{BB962C8B-B14F-4D97-AF65-F5344CB8AC3E}">
        <p14:creationId xmlns:p14="http://schemas.microsoft.com/office/powerpoint/2010/main" xmlns="" val="4263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50163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ＭＳ Ｐゴシック" pitchFamily="34" charset="-128"/>
              </a:rPr>
              <a:t>Cryptanalysis scheme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90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10145</TotalTime>
  <Words>1344</Words>
  <Application>Microsoft Office PowerPoint</Application>
  <PresentationFormat>On-screen Show (4:3)</PresentationFormat>
  <Paragraphs>352</Paragraphs>
  <Slides>29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Bitmap Image</vt:lpstr>
      <vt:lpstr>CSE 4905: Introduction to Network Security</vt:lpstr>
      <vt:lpstr>How to achieve security goals?</vt:lpstr>
      <vt:lpstr>Security goals</vt:lpstr>
      <vt:lpstr>Tools to achieving CIA</vt:lpstr>
      <vt:lpstr>Understanding how to defend</vt:lpstr>
      <vt:lpstr>Kerckhoff’s Principle</vt:lpstr>
      <vt:lpstr>Cryptographic Tools</vt:lpstr>
      <vt:lpstr>Cipher-block Chaining (CBC)</vt:lpstr>
      <vt:lpstr>Cryptanalysis scheme</vt:lpstr>
      <vt:lpstr>PKI Certificate</vt:lpstr>
      <vt:lpstr>HTTP client authentication</vt:lpstr>
      <vt:lpstr>Encapsulation</vt:lpstr>
      <vt:lpstr>WEP encryption: RC4 stream cipher</vt:lpstr>
      <vt:lpstr>Security holes in WEP</vt:lpstr>
      <vt:lpstr>WPA2: extensible authentication protocol (EAP)</vt:lpstr>
      <vt:lpstr>Slide 16</vt:lpstr>
      <vt:lpstr>IPsec</vt:lpstr>
      <vt:lpstr>BGP Poisoning</vt:lpstr>
      <vt:lpstr>TLS Handshake</vt:lpstr>
      <vt:lpstr>TLS Attacks</vt:lpstr>
      <vt:lpstr>DNS Cache Poisoning</vt:lpstr>
      <vt:lpstr>TheoryCoin:  How to store money</vt:lpstr>
      <vt:lpstr>Preventing double spending</vt:lpstr>
      <vt:lpstr>DoS Attacks</vt:lpstr>
      <vt:lpstr>Backscatter</vt:lpstr>
      <vt:lpstr>Firewalls</vt:lpstr>
      <vt:lpstr>Intrusion detection systems (IDS)</vt:lpstr>
      <vt:lpstr>Types of IDS</vt:lpstr>
      <vt:lpstr>Viruses vs. Worms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bing</cp:lastModifiedBy>
  <cp:revision>441</cp:revision>
  <cp:lastPrinted>2011-11-30T14:38:01Z</cp:lastPrinted>
  <dcterms:created xsi:type="dcterms:W3CDTF">1999-10-08T19:08:27Z</dcterms:created>
  <dcterms:modified xsi:type="dcterms:W3CDTF">2017-04-25T14:32:16Z</dcterms:modified>
</cp:coreProperties>
</file>