
<file path=[Content_Types].xml><?xml version="1.0" encoding="utf-8"?>
<Types xmlns="http://schemas.openxmlformats.org/package/2006/content-types">
  <Default Extension="xml" ContentType="application/xml"/>
  <Default Extension="png" ContentType="image/png"/>
  <Default Extension="jpeg" ContentType="image/jpeg"/>
  <Default Extension="tiff" ContentType="image/tiff"/>
  <Default Extension="rels" ContentType="application/vnd.openxmlformats-package.relationships+xml"/>
  <Default Extension="vml" ContentType="application/vnd.openxmlformats-officedocument.vmlDrawing"/>
  <Default Extension="wmf" ContentType="image/x-wmf"/>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691" r:id="rId2"/>
    <p:sldId id="752" r:id="rId3"/>
    <p:sldId id="769" r:id="rId4"/>
    <p:sldId id="768" r:id="rId5"/>
    <p:sldId id="770" r:id="rId6"/>
    <p:sldId id="772" r:id="rId7"/>
    <p:sldId id="773" r:id="rId8"/>
    <p:sldId id="829" r:id="rId9"/>
    <p:sldId id="774" r:id="rId10"/>
    <p:sldId id="776" r:id="rId11"/>
    <p:sldId id="787" r:id="rId12"/>
    <p:sldId id="779" r:id="rId13"/>
    <p:sldId id="821" r:id="rId14"/>
    <p:sldId id="822" r:id="rId15"/>
    <p:sldId id="823" r:id="rId16"/>
    <p:sldId id="780" r:id="rId17"/>
    <p:sldId id="781" r:id="rId18"/>
    <p:sldId id="782" r:id="rId19"/>
    <p:sldId id="783" r:id="rId20"/>
    <p:sldId id="784" r:id="rId21"/>
    <p:sldId id="819" r:id="rId22"/>
    <p:sldId id="820" r:id="rId23"/>
    <p:sldId id="785" r:id="rId24"/>
    <p:sldId id="786" r:id="rId25"/>
    <p:sldId id="788" r:id="rId26"/>
    <p:sldId id="789" r:id="rId27"/>
    <p:sldId id="816" r:id="rId28"/>
    <p:sldId id="790" r:id="rId29"/>
    <p:sldId id="791" r:id="rId30"/>
    <p:sldId id="806" r:id="rId31"/>
    <p:sldId id="807" r:id="rId32"/>
    <p:sldId id="792" r:id="rId33"/>
    <p:sldId id="793" r:id="rId34"/>
    <p:sldId id="808" r:id="rId35"/>
    <p:sldId id="794" r:id="rId36"/>
    <p:sldId id="824" r:id="rId37"/>
    <p:sldId id="795" r:id="rId38"/>
    <p:sldId id="796" r:id="rId39"/>
    <p:sldId id="797" r:id="rId40"/>
  </p:sldIdLst>
  <p:sldSz cx="9144000" cy="6858000" type="screen4x3"/>
  <p:notesSz cx="7315200" cy="9601200"/>
  <p:defaultTextStyle>
    <a:defPPr>
      <a:defRPr lang="en-US"/>
    </a:defPPr>
    <a:lvl1pPr algn="l" rtl="0" eaLnBrk="0" fontAlgn="base" hangingPunct="0">
      <a:spcBef>
        <a:spcPct val="0"/>
      </a:spcBef>
      <a:spcAft>
        <a:spcPct val="0"/>
      </a:spcAft>
      <a:defRPr sz="2000" kern="1200">
        <a:solidFill>
          <a:schemeClr val="tx1"/>
        </a:solidFill>
        <a:latin typeface="Comic Sans MS" pitchFamily="66" charset="0"/>
        <a:ea typeface="MS PGothic" pitchFamily="34" charset="-128"/>
        <a:cs typeface="+mn-cs"/>
      </a:defRPr>
    </a:lvl1pPr>
    <a:lvl2pPr marL="457200" algn="l" rtl="0" eaLnBrk="0" fontAlgn="base" hangingPunct="0">
      <a:spcBef>
        <a:spcPct val="0"/>
      </a:spcBef>
      <a:spcAft>
        <a:spcPct val="0"/>
      </a:spcAft>
      <a:defRPr sz="2000" kern="1200">
        <a:solidFill>
          <a:schemeClr val="tx1"/>
        </a:solidFill>
        <a:latin typeface="Comic Sans MS" pitchFamily="66" charset="0"/>
        <a:ea typeface="MS PGothic" pitchFamily="34" charset="-128"/>
        <a:cs typeface="+mn-cs"/>
      </a:defRPr>
    </a:lvl2pPr>
    <a:lvl3pPr marL="914400" algn="l" rtl="0" eaLnBrk="0" fontAlgn="base" hangingPunct="0">
      <a:spcBef>
        <a:spcPct val="0"/>
      </a:spcBef>
      <a:spcAft>
        <a:spcPct val="0"/>
      </a:spcAft>
      <a:defRPr sz="2000" kern="1200">
        <a:solidFill>
          <a:schemeClr val="tx1"/>
        </a:solidFill>
        <a:latin typeface="Comic Sans MS" pitchFamily="66" charset="0"/>
        <a:ea typeface="MS PGothic" pitchFamily="34" charset="-128"/>
        <a:cs typeface="+mn-cs"/>
      </a:defRPr>
    </a:lvl3pPr>
    <a:lvl4pPr marL="1371600" algn="l" rtl="0" eaLnBrk="0" fontAlgn="base" hangingPunct="0">
      <a:spcBef>
        <a:spcPct val="0"/>
      </a:spcBef>
      <a:spcAft>
        <a:spcPct val="0"/>
      </a:spcAft>
      <a:defRPr sz="2000" kern="1200">
        <a:solidFill>
          <a:schemeClr val="tx1"/>
        </a:solidFill>
        <a:latin typeface="Comic Sans MS" pitchFamily="66" charset="0"/>
        <a:ea typeface="MS PGothic" pitchFamily="34" charset="-128"/>
        <a:cs typeface="+mn-cs"/>
      </a:defRPr>
    </a:lvl4pPr>
    <a:lvl5pPr marL="1828800" algn="l" rtl="0" eaLnBrk="0" fontAlgn="base" hangingPunct="0">
      <a:spcBef>
        <a:spcPct val="0"/>
      </a:spcBef>
      <a:spcAft>
        <a:spcPct val="0"/>
      </a:spcAft>
      <a:defRPr sz="2000" kern="1200">
        <a:solidFill>
          <a:schemeClr val="tx1"/>
        </a:solidFill>
        <a:latin typeface="Comic Sans MS" pitchFamily="66" charset="0"/>
        <a:ea typeface="MS PGothic" pitchFamily="34" charset="-128"/>
        <a:cs typeface="+mn-cs"/>
      </a:defRPr>
    </a:lvl5pPr>
    <a:lvl6pPr marL="2286000" algn="l" defTabSz="914400" rtl="0" eaLnBrk="1" latinLnBrk="0" hangingPunct="1">
      <a:defRPr sz="2000" kern="1200">
        <a:solidFill>
          <a:schemeClr val="tx1"/>
        </a:solidFill>
        <a:latin typeface="Comic Sans MS" pitchFamily="66" charset="0"/>
        <a:ea typeface="MS PGothic" pitchFamily="34" charset="-128"/>
        <a:cs typeface="+mn-cs"/>
      </a:defRPr>
    </a:lvl6pPr>
    <a:lvl7pPr marL="2743200" algn="l" defTabSz="914400" rtl="0" eaLnBrk="1" latinLnBrk="0" hangingPunct="1">
      <a:defRPr sz="2000" kern="1200">
        <a:solidFill>
          <a:schemeClr val="tx1"/>
        </a:solidFill>
        <a:latin typeface="Comic Sans MS" pitchFamily="66" charset="0"/>
        <a:ea typeface="MS PGothic" pitchFamily="34" charset="-128"/>
        <a:cs typeface="+mn-cs"/>
      </a:defRPr>
    </a:lvl7pPr>
    <a:lvl8pPr marL="3200400" algn="l" defTabSz="914400" rtl="0" eaLnBrk="1" latinLnBrk="0" hangingPunct="1">
      <a:defRPr sz="2000" kern="1200">
        <a:solidFill>
          <a:schemeClr val="tx1"/>
        </a:solidFill>
        <a:latin typeface="Comic Sans MS" pitchFamily="66" charset="0"/>
        <a:ea typeface="MS PGothic" pitchFamily="34" charset="-128"/>
        <a:cs typeface="+mn-cs"/>
      </a:defRPr>
    </a:lvl8pPr>
    <a:lvl9pPr marL="3657600" algn="l" defTabSz="914400" rtl="0" eaLnBrk="1" latinLnBrk="0" hangingPunct="1">
      <a:defRPr sz="2000" kern="1200">
        <a:solidFill>
          <a:schemeClr val="tx1"/>
        </a:solidFill>
        <a:latin typeface="Comic Sans MS" pitchFamily="66"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CCFF"/>
    <a:srgbClr val="0099CC"/>
    <a:srgbClr val="000099"/>
    <a:srgbClr val="FF0000"/>
    <a:srgbClr val="FFFF00"/>
    <a:srgbClr val="DDDDDD"/>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583"/>
    <p:restoredTop sz="93076" autoAdjust="0"/>
  </p:normalViewPr>
  <p:slideViewPr>
    <p:cSldViewPr snapToGrid="0">
      <p:cViewPr>
        <p:scale>
          <a:sx n="100" d="100"/>
          <a:sy n="100" d="100"/>
        </p:scale>
        <p:origin x="1608" y="82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118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Comic Sans MS" pitchFamily="66" charset="0"/>
                <a:ea typeface="+mn-ea"/>
              </a:defRPr>
            </a:lvl1pPr>
          </a:lstStyle>
          <a:p>
            <a:pPr>
              <a:defRPr/>
            </a:pPr>
            <a:endParaRPr lang="en-US"/>
          </a:p>
        </p:txBody>
      </p:sp>
      <p:sp>
        <p:nvSpPr>
          <p:cNvPr id="22118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fld id="{68241DEC-1CCB-43A3-B6E9-A34B30A0AA29}" type="datetimeFigureOut">
              <a:rPr lang="en-US"/>
              <a:pPr/>
              <a:t>1/24/17</a:t>
            </a:fld>
            <a:endParaRPr lang="en-US"/>
          </a:p>
        </p:txBody>
      </p:sp>
      <p:sp>
        <p:nvSpPr>
          <p:cNvPr id="22118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Comic Sans MS" pitchFamily="66" charset="0"/>
                <a:ea typeface="+mn-ea"/>
              </a:defRPr>
            </a:lvl1pPr>
          </a:lstStyle>
          <a:p>
            <a:pPr>
              <a:defRPr/>
            </a:pPr>
            <a:endParaRPr lang="en-US"/>
          </a:p>
        </p:txBody>
      </p:sp>
      <p:sp>
        <p:nvSpPr>
          <p:cNvPr id="22118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544FB692-FE1F-43CE-8216-5F1BF056D8C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algn="r" defTabSz="966788">
              <a:defRPr sz="1300">
                <a:latin typeface="Times New Roman" pitchFamily="18" charset="0"/>
                <a:ea typeface="+mn-ea"/>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74725" y="4560888"/>
            <a:ext cx="5365750" cy="4319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algn="r" defTabSz="966788">
              <a:defRPr sz="1300">
                <a:latin typeface="Times New Roman" pitchFamily="18" charset="0"/>
              </a:defRPr>
            </a:lvl1pPr>
          </a:lstStyle>
          <a:p>
            <a:fld id="{05A07B66-39F7-4BB0-84A0-2C18C170D70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p:txBody>
          <a:bodyPr/>
          <a:lstStyle/>
          <a:p>
            <a:pPr>
              <a:defRPr/>
            </a:pPr>
            <a:fld id="{7AF01017-ADF1-4404-92FB-B874094C14FE}" type="slidenum">
              <a:rPr lang="en-US" smtClean="0"/>
              <a:pPr>
                <a:defRPr/>
              </a:pPr>
              <a:t>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5B61B82-3F05-8440-B5E9-04DC4ECE26F9}" type="slidenum">
              <a:rPr lang="en-AU">
                <a:latin typeface="Arial" pitchFamily="-84" charset="0"/>
              </a:rPr>
              <a:pPr/>
              <a:t>25</a:t>
            </a:fld>
            <a:endParaRPr lang="en-AU" dirty="0">
              <a:latin typeface="Arial" pitchFamily="-8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sz="1300" dirty="0" smtClean="0">
                <a:latin typeface="Arial" charset="0"/>
                <a:ea typeface="ＭＳ Ｐゴシック" pitchFamily="-107" charset="-128"/>
                <a:cs typeface="ＭＳ Ｐゴシック" pitchFamily="-107" charset="-128"/>
              </a:rPr>
              <a:t> Both encryption and decryption in RSA</a:t>
            </a:r>
          </a:p>
          <a:p>
            <a:r>
              <a:rPr lang="en-US" sz="1300" dirty="0" smtClean="0">
                <a:latin typeface="Arial" charset="0"/>
                <a:ea typeface="ＭＳ Ｐゴシック" pitchFamily="-107" charset="-128"/>
                <a:cs typeface="ＭＳ Ｐゴシック" pitchFamily="-107" charset="-128"/>
              </a:rPr>
              <a:t>involve raising an integer to an integer power, mod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 If the exponentiation is done</a:t>
            </a:r>
          </a:p>
          <a:p>
            <a:r>
              <a:rPr lang="en-US" sz="1300" dirty="0" smtClean="0">
                <a:latin typeface="Arial" charset="0"/>
                <a:ea typeface="ＭＳ Ｐゴシック" pitchFamily="-107" charset="-128"/>
                <a:cs typeface="ＭＳ Ｐゴシック" pitchFamily="-107" charset="-128"/>
              </a:rPr>
              <a:t>over the integers and then reduced modulo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 the intermediate values would be</a:t>
            </a:r>
          </a:p>
          <a:p>
            <a:r>
              <a:rPr lang="en-US" sz="1300" dirty="0" smtClean="0">
                <a:latin typeface="Arial" charset="0"/>
                <a:ea typeface="ＭＳ Ｐゴシック" pitchFamily="-107" charset="-128"/>
                <a:cs typeface="ＭＳ Ｐゴシック" pitchFamily="-107" charset="-128"/>
              </a:rPr>
              <a:t>gargantuan. Fortunately, as the preceding example shows, we can make use of a</a:t>
            </a:r>
          </a:p>
          <a:p>
            <a:r>
              <a:rPr lang="en-US" sz="1300" dirty="0" smtClean="0">
                <a:latin typeface="Arial" charset="0"/>
                <a:ea typeface="ＭＳ Ｐゴシック" pitchFamily="-107" charset="-128"/>
                <a:cs typeface="ＭＳ Ｐゴシック" pitchFamily="-107" charset="-128"/>
              </a:rPr>
              <a:t>property of modular arithmetic:</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a:t>
            </a:r>
            <a:r>
              <a:rPr lang="en-US" sz="1300" i="1" dirty="0" smtClean="0">
                <a:latin typeface="Arial" charset="0"/>
                <a:ea typeface="ＭＳ Ｐゴシック" pitchFamily="-107" charset="-128"/>
                <a:cs typeface="ＭＳ Ｐゴシック" pitchFamily="-107" charset="-128"/>
              </a:rPr>
              <a:t>a</a:t>
            </a:r>
            <a:r>
              <a:rPr lang="en-US" sz="1300" dirty="0" smtClean="0">
                <a:latin typeface="Arial" charset="0"/>
                <a:ea typeface="ＭＳ Ｐゴシック" pitchFamily="-107" charset="-128"/>
                <a:cs typeface="ＭＳ Ｐゴシック" pitchFamily="-107" charset="-128"/>
              </a:rPr>
              <a:t>  mod </a:t>
            </a:r>
            <a:r>
              <a:rPr lang="en-US" sz="1300" i="1" dirty="0" smtClean="0">
                <a:latin typeface="Arial" charset="0"/>
                <a:ea typeface="ＭＳ Ｐゴシック" pitchFamily="-107" charset="-128"/>
                <a:cs typeface="ＭＳ Ｐゴシック" pitchFamily="-107" charset="-128"/>
              </a:rPr>
              <a:t>n </a:t>
            </a:r>
            <a:r>
              <a:rPr lang="en-US" sz="1300" dirty="0" smtClean="0">
                <a:latin typeface="Arial" charset="0"/>
                <a:ea typeface="ＭＳ Ｐゴシック" pitchFamily="-107" charset="-128"/>
                <a:cs typeface="ＭＳ Ｐゴシック" pitchFamily="-107" charset="-128"/>
              </a:rPr>
              <a:t>) *  (</a:t>
            </a:r>
            <a:r>
              <a:rPr lang="en-US" sz="1300" i="1" dirty="0" smtClean="0">
                <a:latin typeface="Arial" charset="0"/>
                <a:ea typeface="ＭＳ Ｐゴシック" pitchFamily="-107" charset="-128"/>
                <a:cs typeface="ＭＳ Ｐゴシック" pitchFamily="-107" charset="-128"/>
              </a:rPr>
              <a:t>b </a:t>
            </a:r>
            <a:r>
              <a:rPr lang="en-US" sz="1300" dirty="0" smtClean="0">
                <a:latin typeface="Arial" charset="0"/>
                <a:ea typeface="ＭＳ Ｐゴシック" pitchFamily="-107" charset="-128"/>
                <a:cs typeface="ＭＳ Ｐゴシック" pitchFamily="-107" charset="-128"/>
              </a:rPr>
              <a:t> mod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 mod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  (</a:t>
            </a:r>
            <a:r>
              <a:rPr lang="en-US" sz="1300" i="1" dirty="0" smtClean="0">
                <a:latin typeface="Arial" charset="0"/>
                <a:ea typeface="ＭＳ Ｐゴシック" pitchFamily="-107" charset="-128"/>
                <a:cs typeface="ＭＳ Ｐゴシック" pitchFamily="-107" charset="-128"/>
              </a:rPr>
              <a:t>a * b </a:t>
            </a:r>
            <a:r>
              <a:rPr lang="en-US" sz="1300" dirty="0" smtClean="0">
                <a:latin typeface="Arial" charset="0"/>
                <a:ea typeface="ＭＳ Ｐゴシック" pitchFamily="-107" charset="-128"/>
                <a:cs typeface="ＭＳ Ｐゴシック" pitchFamily="-107" charset="-128"/>
              </a:rPr>
              <a:t>) mod </a:t>
            </a:r>
            <a:r>
              <a:rPr lang="en-US" sz="1300" i="1" dirty="0" smtClean="0">
                <a:latin typeface="Arial" charset="0"/>
                <a:ea typeface="ＭＳ Ｐゴシック" pitchFamily="-107" charset="-128"/>
                <a:cs typeface="ＭＳ Ｐゴシック" pitchFamily="-107" charset="-128"/>
              </a:rPr>
              <a:t>n</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 Thus, we can reduce intermediate results modulo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 This makes the calculation</a:t>
            </a:r>
          </a:p>
          <a:p>
            <a:r>
              <a:rPr lang="en-US" sz="1300" dirty="0" smtClean="0">
                <a:latin typeface="Arial" charset="0"/>
                <a:ea typeface="ＭＳ Ｐゴシック" pitchFamily="-107" charset="-128"/>
                <a:cs typeface="ＭＳ Ｐゴシック" pitchFamily="-107" charset="-128"/>
              </a:rPr>
              <a:t>practical.</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Another consideration is the efficiency of exponentiation, because with RSA,</a:t>
            </a:r>
          </a:p>
          <a:p>
            <a:r>
              <a:rPr lang="en-US" sz="1300" dirty="0" smtClean="0">
                <a:latin typeface="Arial" charset="0"/>
                <a:ea typeface="ＭＳ Ｐゴシック" pitchFamily="-107" charset="-128"/>
                <a:cs typeface="ＭＳ Ｐゴシック" pitchFamily="-107" charset="-128"/>
              </a:rPr>
              <a:t>we are dealing with potentially large exponents. To see how efficiency might be increased,</a:t>
            </a:r>
          </a:p>
          <a:p>
            <a:r>
              <a:rPr lang="en-US" sz="1300" dirty="0" smtClean="0">
                <a:latin typeface="Arial" charset="0"/>
                <a:ea typeface="ＭＳ Ｐゴシック" pitchFamily="-107" charset="-128"/>
                <a:cs typeface="ＭＳ Ｐゴシック" pitchFamily="-107" charset="-128"/>
              </a:rPr>
              <a:t>consider that we wish to compute x</a:t>
            </a:r>
            <a:r>
              <a:rPr lang="en-US" sz="1300" baseline="30000" dirty="0" smtClean="0">
                <a:latin typeface="Arial" charset="0"/>
                <a:ea typeface="ＭＳ Ｐゴシック" pitchFamily="-107" charset="-128"/>
                <a:cs typeface="ＭＳ Ｐゴシック" pitchFamily="-107" charset="-128"/>
              </a:rPr>
              <a:t>16</a:t>
            </a:r>
            <a:r>
              <a:rPr lang="en-US" sz="1300" dirty="0" smtClean="0">
                <a:latin typeface="Arial" charset="0"/>
                <a:ea typeface="ＭＳ Ｐゴシック" pitchFamily="-107" charset="-128"/>
                <a:cs typeface="ＭＳ Ｐゴシック" pitchFamily="-107" charset="-128"/>
              </a:rPr>
              <a:t> . A straightforward approach requires</a:t>
            </a:r>
          </a:p>
          <a:p>
            <a:r>
              <a:rPr lang="en-US" sz="1300" dirty="0" smtClean="0">
                <a:latin typeface="Arial" charset="0"/>
                <a:ea typeface="ＭＳ Ｐゴシック" pitchFamily="-107" charset="-128"/>
                <a:cs typeface="ＭＳ Ｐゴシック" pitchFamily="-107" charset="-128"/>
              </a:rPr>
              <a:t>15 multiplications:</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x</a:t>
            </a:r>
            <a:r>
              <a:rPr lang="en-US" sz="1300" baseline="30000" dirty="0" smtClean="0">
                <a:latin typeface="Arial" charset="0"/>
                <a:ea typeface="ＭＳ Ｐゴシック" pitchFamily="-107" charset="-128"/>
                <a:cs typeface="ＭＳ Ｐゴシック" pitchFamily="-107" charset="-128"/>
              </a:rPr>
              <a:t>16</a:t>
            </a:r>
            <a:r>
              <a:rPr lang="en-US" sz="1300" dirty="0" smtClean="0">
                <a:latin typeface="Arial" charset="0"/>
                <a:ea typeface="ＭＳ Ｐゴシック" pitchFamily="-107" charset="-128"/>
                <a:cs typeface="ＭＳ Ｐゴシック" pitchFamily="-107" charset="-128"/>
              </a:rPr>
              <a:t> = </a:t>
            </a:r>
            <a:r>
              <a:rPr lang="en-US" sz="1300" i="1" dirty="0" smtClean="0">
                <a:latin typeface="Arial" charset="0"/>
                <a:ea typeface="ＭＳ Ｐゴシック" pitchFamily="-107" charset="-128"/>
                <a:cs typeface="ＭＳ Ｐゴシック" pitchFamily="-107" charset="-128"/>
              </a:rPr>
              <a:t>x * x * x * x * x * x * x * x * x * x * x * x * x * x * x * x</a:t>
            </a:r>
          </a:p>
          <a:p>
            <a:endParaRPr lang="en-US" sz="1300" i="1"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 However, we can achieve the same final result with only four multiplications if we</a:t>
            </a:r>
          </a:p>
          <a:p>
            <a:r>
              <a:rPr lang="en-US" sz="1300" dirty="0" smtClean="0">
                <a:latin typeface="Arial" charset="0"/>
                <a:ea typeface="ＭＳ Ｐゴシック" pitchFamily="-107" charset="-128"/>
                <a:cs typeface="ＭＳ Ｐゴシック" pitchFamily="-107" charset="-128"/>
              </a:rPr>
              <a:t>repeatedly take the square of each partial result, successively forming (x</a:t>
            </a:r>
            <a:r>
              <a:rPr lang="en-US" sz="1300" baseline="30000" dirty="0" smtClean="0">
                <a:latin typeface="Arial" charset="0"/>
                <a:ea typeface="ＭＳ Ｐゴシック" pitchFamily="-107" charset="-128"/>
                <a:cs typeface="ＭＳ Ｐゴシック" pitchFamily="-107" charset="-128"/>
              </a:rPr>
              <a:t>2</a:t>
            </a:r>
            <a:r>
              <a:rPr lang="en-US" sz="1300" dirty="0" smtClean="0">
                <a:latin typeface="Arial" charset="0"/>
                <a:ea typeface="ＭＳ Ｐゴシック" pitchFamily="-107" charset="-128"/>
                <a:cs typeface="ＭＳ Ｐゴシック" pitchFamily="-107" charset="-128"/>
              </a:rPr>
              <a:t> , x</a:t>
            </a:r>
            <a:r>
              <a:rPr lang="en-US" sz="1300" baseline="30000" dirty="0" smtClean="0">
                <a:latin typeface="Arial" charset="0"/>
                <a:ea typeface="ＭＳ Ｐゴシック" pitchFamily="-107" charset="-128"/>
                <a:cs typeface="ＭＳ Ｐゴシック" pitchFamily="-107" charset="-128"/>
              </a:rPr>
              <a:t>4</a:t>
            </a:r>
            <a:r>
              <a:rPr lang="en-US" sz="1300" dirty="0" smtClean="0">
                <a:latin typeface="Arial" charset="0"/>
                <a:ea typeface="ＭＳ Ｐゴシック" pitchFamily="-107" charset="-128"/>
                <a:cs typeface="ＭＳ Ｐゴシック" pitchFamily="-107" charset="-128"/>
              </a:rPr>
              <a:t> , x</a:t>
            </a:r>
            <a:r>
              <a:rPr lang="en-US" sz="1300" baseline="30000" dirty="0" smtClean="0">
                <a:latin typeface="Arial" charset="0"/>
                <a:ea typeface="ＭＳ Ｐゴシック" pitchFamily="-107" charset="-128"/>
                <a:cs typeface="ＭＳ Ｐゴシック" pitchFamily="-107" charset="-128"/>
              </a:rPr>
              <a:t>8</a:t>
            </a:r>
            <a:r>
              <a:rPr lang="en-US" sz="1300" dirty="0" smtClean="0">
                <a:latin typeface="Arial" charset="0"/>
                <a:ea typeface="ＭＳ Ｐゴシック" pitchFamily="-107" charset="-128"/>
                <a:cs typeface="ＭＳ Ｐゴシック" pitchFamily="-107" charset="-128"/>
              </a:rPr>
              <a:t> , x</a:t>
            </a:r>
            <a:r>
              <a:rPr lang="en-US" sz="1300" baseline="30000" dirty="0" smtClean="0">
                <a:latin typeface="Arial" charset="0"/>
                <a:ea typeface="ＭＳ Ｐゴシック" pitchFamily="-107" charset="-128"/>
                <a:cs typeface="ＭＳ Ｐゴシック" pitchFamily="-107" charset="-128"/>
              </a:rPr>
              <a:t>16 </a:t>
            </a:r>
            <a:r>
              <a:rPr lang="en-US" sz="1300" dirty="0" smtClean="0">
                <a:latin typeface="Arial" charset="0"/>
                <a:ea typeface="ＭＳ Ｐゴシック" pitchFamily="-107" charset="-128"/>
                <a:cs typeface="ＭＳ Ｐゴシック" pitchFamily="-107" charset="-128"/>
              </a:rPr>
              <a:t>).</a:t>
            </a:r>
            <a:endParaRPr lang="en-US" b="0" i="0" dirty="0">
              <a:latin typeface="Arial" pitchFamily="-84" charset="0"/>
              <a:ea typeface="Arial" pitchFamily="-84" charset="0"/>
              <a:cs typeface="Arial" pitchFamily="-8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EB57885-478F-F547-91FE-B79F832AA612}" type="slidenum">
              <a:rPr lang="en-AU">
                <a:latin typeface="Arial" pitchFamily="-84" charset="0"/>
              </a:rPr>
              <a:pPr/>
              <a:t>26</a:t>
            </a:fld>
            <a:endParaRPr lang="en-AU" dirty="0">
              <a:latin typeface="Arial" pitchFamily="-84" charset="0"/>
            </a:endParaRPr>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noFill/>
          <a:ln/>
        </p:spPr>
        <p:txBody>
          <a:bodyPr/>
          <a:lstStyle/>
          <a:p>
            <a:pPr eaLnBrk="1" hangingPunct="1"/>
            <a:r>
              <a:rPr lang="en-US" dirty="0">
                <a:latin typeface="Arial" pitchFamily="-84" charset="0"/>
                <a:ea typeface="Arial" pitchFamily="-84" charset="0"/>
                <a:cs typeface="Arial" pitchFamily="-84" charset="0"/>
              </a:rPr>
              <a:t>To speed up the operation of the RSA algorithm using the public key, can choose to use a small value of </a:t>
            </a:r>
            <a:r>
              <a:rPr lang="en-US" i="1" dirty="0">
                <a:latin typeface="Arial" pitchFamily="-84" charset="0"/>
                <a:ea typeface="Arial" pitchFamily="-84" charset="0"/>
                <a:cs typeface="Arial" pitchFamily="-84" charset="0"/>
              </a:rPr>
              <a:t>e</a:t>
            </a:r>
            <a:r>
              <a:rPr lang="en-US" dirty="0">
                <a:latin typeface="Arial" pitchFamily="-84" charset="0"/>
                <a:ea typeface="Arial" pitchFamily="-84" charset="0"/>
                <a:cs typeface="Arial" pitchFamily="-84" charset="0"/>
              </a:rPr>
              <a:t>. The most common choice is 65537 (2</a:t>
            </a:r>
            <a:r>
              <a:rPr lang="en-US" baseline="30000" dirty="0">
                <a:latin typeface="Arial" pitchFamily="-84" charset="0"/>
                <a:ea typeface="Arial" pitchFamily="-84" charset="0"/>
                <a:cs typeface="Arial" pitchFamily="-84" charset="0"/>
              </a:rPr>
              <a:t>16</a:t>
            </a:r>
            <a:r>
              <a:rPr lang="en-US" dirty="0">
                <a:latin typeface="Arial" pitchFamily="-84" charset="0"/>
                <a:ea typeface="Arial" pitchFamily="-84" charset="0"/>
                <a:cs typeface="Arial" pitchFamily="-84" charset="0"/>
              </a:rPr>
              <a:t> + 1); two other popular choices are 3 and 17. Each of these choices has only two 1 bits and so the number of multiplications required to perform exponentiation is minimized.</a:t>
            </a:r>
            <a:r>
              <a:rPr lang="en-US" dirty="0" smtClean="0">
                <a:latin typeface="Arial" pitchFamily="-84" charset="0"/>
                <a:ea typeface="Arial" pitchFamily="-84" charset="0"/>
                <a:cs typeface="Arial" pitchFamily="-84" charset="0"/>
              </a:rPr>
              <a:t> </a:t>
            </a:r>
          </a:p>
          <a:p>
            <a:pPr eaLnBrk="1" hangingPunct="1"/>
            <a:endParaRPr lang="en-US" dirty="0" smtClean="0">
              <a:latin typeface="Arial" pitchFamily="-84" charset="0"/>
              <a:ea typeface="Arial" pitchFamily="-84" charset="0"/>
              <a:cs typeface="Arial" pitchFamily="-84" charset="0"/>
            </a:endParaRPr>
          </a:p>
          <a:p>
            <a:pPr eaLnBrk="1" hangingPunct="1"/>
            <a:r>
              <a:rPr lang="en-US" dirty="0" smtClean="0">
                <a:latin typeface="Arial" pitchFamily="-84" charset="0"/>
                <a:ea typeface="Arial" pitchFamily="-84" charset="0"/>
                <a:cs typeface="Arial" pitchFamily="-84" charset="0"/>
              </a:rPr>
              <a:t> </a:t>
            </a:r>
            <a:r>
              <a:rPr lang="en-US" dirty="0">
                <a:latin typeface="Arial" pitchFamily="-84" charset="0"/>
                <a:ea typeface="Arial" pitchFamily="-84" charset="0"/>
                <a:cs typeface="Arial" pitchFamily="-84" charset="0"/>
              </a:rPr>
              <a:t>However, with a very small public key, such as</a:t>
            </a:r>
            <a:r>
              <a:rPr lang="en-US" i="1" dirty="0">
                <a:latin typeface="Arial" pitchFamily="-84" charset="0"/>
                <a:ea typeface="Arial" pitchFamily="-84" charset="0"/>
                <a:cs typeface="Arial" pitchFamily="-84" charset="0"/>
              </a:rPr>
              <a:t> e = 3</a:t>
            </a:r>
            <a:r>
              <a:rPr lang="en-US" dirty="0">
                <a:latin typeface="Arial" pitchFamily="-84" charset="0"/>
                <a:ea typeface="Arial" pitchFamily="-84" charset="0"/>
                <a:cs typeface="Arial" pitchFamily="-84" charset="0"/>
              </a:rPr>
              <a:t>, RSA becomes vulnerable to a simple attack</a:t>
            </a:r>
            <a:r>
              <a:rPr lang="en-US" i="1" dirty="0">
                <a:latin typeface="Arial" pitchFamily="-84" charset="0"/>
                <a:ea typeface="Arial" pitchFamily="-84" charset="0"/>
                <a:cs typeface="Arial" pitchFamily="-84" charset="0"/>
              </a:rPr>
              <a:t>.</a:t>
            </a:r>
            <a:r>
              <a:rPr lang="en-US" i="1" dirty="0" smtClean="0">
                <a:latin typeface="Arial" pitchFamily="-84" charset="0"/>
                <a:ea typeface="Arial" pitchFamily="-84" charset="0"/>
                <a:cs typeface="Arial" pitchFamily="-84" charset="0"/>
              </a:rPr>
              <a:t> </a:t>
            </a:r>
            <a:endParaRPr lang="en-US" dirty="0">
              <a:latin typeface="Arial" pitchFamily="-84" charset="0"/>
              <a:ea typeface="Arial" pitchFamily="-84" charset="0"/>
              <a:cs typeface="Arial" pitchFamily="-8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045E944-035A-3D4E-A6B0-BD13937BE7E3}" type="slidenum">
              <a:rPr lang="en-AU">
                <a:latin typeface="Arial" pitchFamily="-84" charset="0"/>
              </a:rPr>
              <a:pPr/>
              <a:t>27</a:t>
            </a:fld>
            <a:endParaRPr lang="en-AU" dirty="0">
              <a:latin typeface="Arial" pitchFamily="-84" charset="0"/>
            </a:endParaRPr>
          </a:p>
        </p:txBody>
      </p:sp>
      <p:sp>
        <p:nvSpPr>
          <p:cNvPr id="60419" name="Rectangle 2"/>
          <p:cNvSpPr>
            <a:spLocks noGrp="1" noRot="1" noChangeAspect="1" noChangeArrowheads="1" noTextEdit="1"/>
          </p:cNvSpPr>
          <p:nvPr>
            <p:ph type="sldImg"/>
          </p:nvPr>
        </p:nvSpPr>
        <p:spPr>
          <a:solidFill>
            <a:srgbClr val="FFFFFF"/>
          </a:solidFill>
          <a:ln/>
        </p:spPr>
      </p:sp>
      <p:sp>
        <p:nvSpPr>
          <p:cNvPr id="60420" name="Rectangle 3"/>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We cannot similarly choose a small constant value of </a:t>
            </a:r>
            <a:r>
              <a:rPr lang="en-US" i="1" dirty="0" smtClean="0">
                <a:latin typeface="Arial" pitchFamily="-84" charset="0"/>
                <a:ea typeface="ＭＳ Ｐゴシック" pitchFamily="-84" charset="-128"/>
                <a:cs typeface="ＭＳ Ｐゴシック" pitchFamily="-84" charset="-128"/>
              </a:rPr>
              <a:t>d </a:t>
            </a:r>
            <a:r>
              <a:rPr lang="en-US" dirty="0" smtClean="0">
                <a:latin typeface="Arial" pitchFamily="-84" charset="0"/>
                <a:ea typeface="ＭＳ Ｐゴシック" pitchFamily="-84" charset="-128"/>
                <a:cs typeface="ＭＳ Ｐゴシック" pitchFamily="-84" charset="-128"/>
              </a:rPr>
              <a:t>for efficient operation. A small value of </a:t>
            </a:r>
            <a:r>
              <a:rPr lang="en-US" i="1" dirty="0" smtClean="0">
                <a:latin typeface="Arial" pitchFamily="-84" charset="0"/>
                <a:ea typeface="ＭＳ Ｐゴシック" pitchFamily="-84" charset="-128"/>
                <a:cs typeface="ＭＳ Ｐゴシック" pitchFamily="-84" charset="-128"/>
              </a:rPr>
              <a:t>d</a:t>
            </a:r>
            <a:r>
              <a:rPr lang="en-US" dirty="0" smtClean="0">
                <a:latin typeface="Arial" pitchFamily="-84" charset="0"/>
                <a:ea typeface="ＭＳ Ｐゴシック" pitchFamily="-84" charset="-128"/>
                <a:cs typeface="ＭＳ Ｐゴシック" pitchFamily="-84" charset="-128"/>
              </a:rPr>
              <a:t> is vulnerable to a brute-force attack and to other forms of cryptanalysis [WIEN90]. However, there is a way to speed up computation using the Chinese Remainder Theorem (CRT).</a:t>
            </a:r>
          </a:p>
          <a:p>
            <a:pPr eaLnBrk="1" hangingPunct="1"/>
            <a:endParaRPr lang="en-AU" dirty="0" smtClean="0">
              <a:latin typeface="Arial" pitchFamily="-84" charset="0"/>
              <a:ea typeface="ＭＳ Ｐゴシック" pitchFamily="-84" charset="-128"/>
              <a:cs typeface="ＭＳ Ｐゴシック" pitchFamily="-84" charset="-128"/>
            </a:endParaRPr>
          </a:p>
          <a:p>
            <a:r>
              <a:rPr lang="en-US" sz="1300" dirty="0" smtClean="0">
                <a:latin typeface="Arial" charset="0"/>
                <a:ea typeface="ＭＳ Ｐゴシック" pitchFamily="-107" charset="-128"/>
                <a:cs typeface="ＭＳ Ｐゴシック" pitchFamily="-107" charset="-128"/>
              </a:rPr>
              <a:t>The quantities </a:t>
            </a:r>
            <a:r>
              <a:rPr lang="en-US" sz="1300" i="1" dirty="0" smtClean="0">
                <a:latin typeface="Arial" charset="0"/>
                <a:ea typeface="ＭＳ Ｐゴシック" pitchFamily="-107" charset="-128"/>
                <a:cs typeface="ＭＳ Ｐゴシック" pitchFamily="-107" charset="-128"/>
              </a:rPr>
              <a:t>d</a:t>
            </a:r>
            <a:r>
              <a:rPr lang="en-US" sz="1300" dirty="0" smtClean="0">
                <a:latin typeface="Arial" charset="0"/>
                <a:ea typeface="ＭＳ Ｐゴシック" pitchFamily="-107" charset="-128"/>
                <a:cs typeface="ＭＳ Ｐゴシック" pitchFamily="-107" charset="-128"/>
              </a:rPr>
              <a:t> mod (</a:t>
            </a:r>
            <a:r>
              <a:rPr lang="en-US" sz="1300" i="1" dirty="0" smtClean="0">
                <a:latin typeface="Arial" charset="0"/>
                <a:ea typeface="ＭＳ Ｐゴシック" pitchFamily="-107" charset="-128"/>
                <a:cs typeface="ＭＳ Ｐゴシック" pitchFamily="-107" charset="-128"/>
              </a:rPr>
              <a:t>p -  1</a:t>
            </a:r>
            <a:r>
              <a:rPr lang="en-US" sz="1300" dirty="0" smtClean="0">
                <a:latin typeface="Arial" charset="0"/>
                <a:ea typeface="ＭＳ Ｐゴシック" pitchFamily="-107" charset="-128"/>
                <a:cs typeface="ＭＳ Ｐゴシック" pitchFamily="-107" charset="-128"/>
              </a:rPr>
              <a:t>) and </a:t>
            </a:r>
            <a:r>
              <a:rPr lang="en-US" sz="1300" i="1" dirty="0" smtClean="0">
                <a:latin typeface="Arial" charset="0"/>
                <a:ea typeface="ＭＳ Ｐゴシック" pitchFamily="-107" charset="-128"/>
                <a:cs typeface="ＭＳ Ｐゴシック" pitchFamily="-107" charset="-128"/>
              </a:rPr>
              <a:t>d</a:t>
            </a:r>
            <a:r>
              <a:rPr lang="en-US" sz="1300" dirty="0" smtClean="0">
                <a:latin typeface="Arial" charset="0"/>
                <a:ea typeface="ＭＳ Ｐゴシック" pitchFamily="-107" charset="-128"/>
                <a:cs typeface="ＭＳ Ｐゴシック" pitchFamily="-107" charset="-128"/>
              </a:rPr>
              <a:t> mod (</a:t>
            </a:r>
            <a:r>
              <a:rPr lang="en-US" sz="1300" i="1" dirty="0" smtClean="0">
                <a:latin typeface="Arial" charset="0"/>
                <a:ea typeface="ＭＳ Ｐゴシック" pitchFamily="-107" charset="-128"/>
                <a:cs typeface="ＭＳ Ｐゴシック" pitchFamily="-107" charset="-128"/>
              </a:rPr>
              <a:t>q -  1</a:t>
            </a:r>
            <a:r>
              <a:rPr lang="en-US" sz="1300" dirty="0" smtClean="0">
                <a:latin typeface="Arial" charset="0"/>
                <a:ea typeface="ＭＳ Ｐゴシック" pitchFamily="-107" charset="-128"/>
                <a:cs typeface="ＭＳ Ｐゴシック" pitchFamily="-107" charset="-128"/>
              </a:rPr>
              <a:t>) can be precalculated. The end</a:t>
            </a:r>
          </a:p>
          <a:p>
            <a:r>
              <a:rPr lang="en-US" sz="1300" dirty="0" smtClean="0">
                <a:latin typeface="Arial" charset="0"/>
                <a:ea typeface="ＭＳ Ｐゴシック" pitchFamily="-107" charset="-128"/>
                <a:cs typeface="ＭＳ Ｐゴシック" pitchFamily="-107" charset="-128"/>
              </a:rPr>
              <a:t>result is that the calculation is approximately four times as fast as evaluating </a:t>
            </a:r>
            <a:r>
              <a:rPr lang="en-US" sz="1300" i="1" dirty="0" smtClean="0">
                <a:latin typeface="Arial" charset="0"/>
                <a:ea typeface="ＭＳ Ｐゴシック" pitchFamily="-107" charset="-128"/>
                <a:cs typeface="ＭＳ Ｐゴシック" pitchFamily="-107" charset="-128"/>
              </a:rPr>
              <a:t>M = C</a:t>
            </a:r>
            <a:r>
              <a:rPr lang="en-US" sz="2700" i="1" baseline="30000" dirty="0" smtClean="0">
                <a:solidFill>
                  <a:schemeClr val="tx2"/>
                </a:solidFill>
                <a:latin typeface="+mn-lt"/>
                <a:ea typeface="ＭＳ Ｐゴシック" pitchFamily="-84" charset="-128"/>
              </a:rPr>
              <a:t>d</a:t>
            </a:r>
          </a:p>
          <a:p>
            <a:r>
              <a:rPr lang="en-US" sz="1300" dirty="0" smtClean="0">
                <a:latin typeface="Arial" charset="0"/>
                <a:ea typeface="ＭＳ Ｐゴシック" pitchFamily="-107" charset="-128"/>
                <a:cs typeface="ＭＳ Ｐゴシック" pitchFamily="-107" charset="-128"/>
              </a:rPr>
              <a:t> mod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directly [BONE02].</a:t>
            </a:r>
            <a:endParaRPr lang="en-AU" dirty="0" smtClean="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B4B3769-31EE-214A-8FEB-AD6108F28D0A}" type="slidenum">
              <a:rPr lang="en-AU">
                <a:latin typeface="Arial" pitchFamily="-84" charset="0"/>
              </a:rPr>
              <a:pPr/>
              <a:t>28</a:t>
            </a:fld>
            <a:endParaRPr lang="en-AU" dirty="0">
              <a:latin typeface="Arial" pitchFamily="-8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US" sz="1300" dirty="0" smtClean="0">
                <a:latin typeface="Arial" charset="0"/>
                <a:ea typeface="ＭＳ Ｐゴシック" pitchFamily="-107" charset="-128"/>
                <a:cs typeface="ＭＳ Ｐゴシック" pitchFamily="-107" charset="-128"/>
              </a:rPr>
              <a:t>Before the application of the public-key cryptosystem, each</a:t>
            </a:r>
          </a:p>
          <a:p>
            <a:r>
              <a:rPr lang="en-US" sz="1300" dirty="0" smtClean="0">
                <a:latin typeface="Arial" charset="0"/>
                <a:ea typeface="ＭＳ Ｐゴシック" pitchFamily="-107" charset="-128"/>
                <a:cs typeface="ＭＳ Ｐゴシック" pitchFamily="-107" charset="-128"/>
              </a:rPr>
              <a:t>participant must generate a pair of keys. This involves the following tasks.</a:t>
            </a:r>
          </a:p>
          <a:p>
            <a:r>
              <a:rPr lang="en-US" sz="1300" dirty="0" smtClean="0">
                <a:latin typeface="Arial" charset="0"/>
                <a:ea typeface="ＭＳ Ｐゴシック" pitchFamily="-107" charset="-128"/>
                <a:cs typeface="ＭＳ Ｐゴシック" pitchFamily="-107" charset="-128"/>
              </a:rPr>
              <a:t>•  Determining two prime numbers,</a:t>
            </a:r>
            <a:r>
              <a:rPr lang="en-US" sz="1300" i="1" dirty="0" smtClean="0">
                <a:latin typeface="Arial" charset="0"/>
                <a:ea typeface="ＭＳ Ｐゴシック" pitchFamily="-107" charset="-128"/>
                <a:cs typeface="ＭＳ Ｐゴシック" pitchFamily="-107" charset="-128"/>
              </a:rPr>
              <a:t> p  </a:t>
            </a:r>
            <a:r>
              <a:rPr lang="en-US" sz="1300" dirty="0" smtClean="0">
                <a:latin typeface="Arial" charset="0"/>
                <a:ea typeface="ＭＳ Ｐゴシック" pitchFamily="-107" charset="-128"/>
                <a:cs typeface="ＭＳ Ｐゴシック" pitchFamily="-107" charset="-128"/>
              </a:rPr>
              <a:t>and </a:t>
            </a:r>
            <a:r>
              <a:rPr lang="en-US" sz="1300" i="1" dirty="0" smtClean="0">
                <a:latin typeface="Arial" charset="0"/>
                <a:ea typeface="ＭＳ Ｐゴシック" pitchFamily="-107" charset="-128"/>
                <a:cs typeface="ＭＳ Ｐゴシック" pitchFamily="-107" charset="-128"/>
              </a:rPr>
              <a:t>q</a:t>
            </a:r>
            <a:r>
              <a:rPr lang="en-US" sz="1300" dirty="0" smtClean="0">
                <a:latin typeface="Arial" charset="0"/>
                <a:ea typeface="ＭＳ Ｐゴシック" pitchFamily="-107" charset="-128"/>
                <a:cs typeface="ＭＳ Ｐゴシック" pitchFamily="-107" charset="-128"/>
              </a:rPr>
              <a:t>.</a:t>
            </a:r>
          </a:p>
          <a:p>
            <a:r>
              <a:rPr lang="en-US" sz="1300" dirty="0" smtClean="0">
                <a:latin typeface="Arial" charset="0"/>
                <a:ea typeface="ＭＳ Ｐゴシック" pitchFamily="-107" charset="-128"/>
                <a:cs typeface="ＭＳ Ｐゴシック" pitchFamily="-107" charset="-128"/>
              </a:rPr>
              <a:t>•  Selecting either </a:t>
            </a:r>
            <a:r>
              <a:rPr lang="en-US" sz="1300" i="1" dirty="0" smtClean="0">
                <a:latin typeface="Arial" charset="0"/>
                <a:ea typeface="ＭＳ Ｐゴシック" pitchFamily="-107" charset="-128"/>
                <a:cs typeface="ＭＳ Ｐゴシック" pitchFamily="-107" charset="-128"/>
              </a:rPr>
              <a:t>e</a:t>
            </a:r>
            <a:r>
              <a:rPr lang="en-US" sz="1300" dirty="0" smtClean="0">
                <a:latin typeface="Arial" charset="0"/>
                <a:ea typeface="ＭＳ Ｐゴシック" pitchFamily="-107" charset="-128"/>
                <a:cs typeface="ＭＳ Ｐゴシック" pitchFamily="-107" charset="-128"/>
              </a:rPr>
              <a:t>  or </a:t>
            </a:r>
            <a:r>
              <a:rPr lang="en-US" sz="1300" i="1" dirty="0" smtClean="0">
                <a:latin typeface="Arial" charset="0"/>
                <a:ea typeface="ＭＳ Ｐゴシック" pitchFamily="-107" charset="-128"/>
                <a:cs typeface="ＭＳ Ｐゴシック" pitchFamily="-107" charset="-128"/>
              </a:rPr>
              <a:t>d</a:t>
            </a:r>
            <a:r>
              <a:rPr lang="en-US" sz="1300" dirty="0" smtClean="0">
                <a:latin typeface="Arial" charset="0"/>
                <a:ea typeface="ＭＳ Ｐゴシック" pitchFamily="-107" charset="-128"/>
                <a:cs typeface="ＭＳ Ｐゴシック" pitchFamily="-107" charset="-128"/>
              </a:rPr>
              <a:t>  and calculating the other.</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First, consider the selection of </a:t>
            </a:r>
            <a:r>
              <a:rPr lang="en-US" sz="1300" i="1" dirty="0" smtClean="0">
                <a:latin typeface="Arial" charset="0"/>
                <a:ea typeface="ＭＳ Ｐゴシック" pitchFamily="-107" charset="-128"/>
                <a:cs typeface="ＭＳ Ｐゴシック" pitchFamily="-107" charset="-128"/>
              </a:rPr>
              <a:t>p </a:t>
            </a:r>
            <a:r>
              <a:rPr lang="en-US" sz="1300" dirty="0" smtClean="0">
                <a:latin typeface="Arial" charset="0"/>
                <a:ea typeface="ＭＳ Ｐゴシック" pitchFamily="-107" charset="-128"/>
                <a:cs typeface="ＭＳ Ｐゴシック" pitchFamily="-107" charset="-128"/>
              </a:rPr>
              <a:t> and </a:t>
            </a:r>
            <a:r>
              <a:rPr lang="en-US" sz="1300" i="1" dirty="0" smtClean="0">
                <a:latin typeface="Arial" charset="0"/>
                <a:ea typeface="ＭＳ Ｐゴシック" pitchFamily="-107" charset="-128"/>
                <a:cs typeface="ＭＳ Ｐゴシック" pitchFamily="-107" charset="-128"/>
              </a:rPr>
              <a:t>q</a:t>
            </a:r>
            <a:r>
              <a:rPr lang="en-US" sz="1300" dirty="0" smtClean="0">
                <a:latin typeface="Arial" charset="0"/>
                <a:ea typeface="ＭＳ Ｐゴシック" pitchFamily="-107" charset="-128"/>
                <a:cs typeface="ＭＳ Ｐゴシック" pitchFamily="-107" charset="-128"/>
              </a:rPr>
              <a:t> . Because the value of </a:t>
            </a:r>
            <a:r>
              <a:rPr lang="en-US" sz="1300" i="1" dirty="0" smtClean="0">
                <a:latin typeface="Arial" charset="0"/>
                <a:ea typeface="ＭＳ Ｐゴシック" pitchFamily="-107" charset="-128"/>
                <a:cs typeface="ＭＳ Ｐゴシック" pitchFamily="-107" charset="-128"/>
              </a:rPr>
              <a:t>n = pq  </a:t>
            </a:r>
            <a:r>
              <a:rPr lang="en-US" sz="1300" dirty="0" smtClean="0">
                <a:latin typeface="Arial" charset="0"/>
                <a:ea typeface="ＭＳ Ｐゴシック" pitchFamily="-107" charset="-128"/>
                <a:cs typeface="ＭＳ Ｐゴシック" pitchFamily="-107" charset="-128"/>
              </a:rPr>
              <a:t>will be</a:t>
            </a:r>
          </a:p>
          <a:p>
            <a:r>
              <a:rPr lang="en-US" sz="1300" dirty="0" smtClean="0">
                <a:latin typeface="Arial" charset="0"/>
                <a:ea typeface="ＭＳ Ｐゴシック" pitchFamily="-107" charset="-128"/>
                <a:cs typeface="ＭＳ Ｐゴシック" pitchFamily="-107" charset="-128"/>
              </a:rPr>
              <a:t>known to any potential adversary, in order to prevent the discovery of </a:t>
            </a:r>
            <a:r>
              <a:rPr lang="en-US" sz="1300" i="1" dirty="0" smtClean="0">
                <a:latin typeface="Arial" charset="0"/>
                <a:ea typeface="ＭＳ Ｐゴシック" pitchFamily="-107" charset="-128"/>
                <a:cs typeface="ＭＳ Ｐゴシック" pitchFamily="-107" charset="-128"/>
              </a:rPr>
              <a:t>p</a:t>
            </a:r>
            <a:r>
              <a:rPr lang="en-US" sz="1300" dirty="0" smtClean="0">
                <a:latin typeface="Arial" charset="0"/>
                <a:ea typeface="ＭＳ Ｐゴシック" pitchFamily="-107" charset="-128"/>
                <a:cs typeface="ＭＳ Ｐゴシック" pitchFamily="-107" charset="-128"/>
              </a:rPr>
              <a:t> and </a:t>
            </a:r>
            <a:r>
              <a:rPr lang="en-US" sz="1300" i="1" dirty="0" smtClean="0">
                <a:latin typeface="Arial" charset="0"/>
                <a:ea typeface="ＭＳ Ｐゴシック" pitchFamily="-107" charset="-128"/>
                <a:cs typeface="ＭＳ Ｐゴシック" pitchFamily="-107" charset="-128"/>
              </a:rPr>
              <a:t>q</a:t>
            </a:r>
            <a:r>
              <a:rPr lang="en-US" sz="1300" dirty="0" smtClean="0">
                <a:latin typeface="Arial" charset="0"/>
                <a:ea typeface="ＭＳ Ｐゴシック" pitchFamily="-107" charset="-128"/>
                <a:cs typeface="ＭＳ Ｐゴシック" pitchFamily="-107" charset="-128"/>
              </a:rPr>
              <a:t> by</a:t>
            </a:r>
          </a:p>
          <a:p>
            <a:r>
              <a:rPr lang="en-US" sz="1300" dirty="0" smtClean="0">
                <a:latin typeface="Arial" charset="0"/>
                <a:ea typeface="ＭＳ Ｐゴシック" pitchFamily="-107" charset="-128"/>
                <a:cs typeface="ＭＳ Ｐゴシック" pitchFamily="-107" charset="-128"/>
              </a:rPr>
              <a:t>exhaustive methods, these primes must be chosen from a sufficiently large set (i.e.,</a:t>
            </a:r>
          </a:p>
          <a:p>
            <a:r>
              <a:rPr lang="en-US" sz="1300" i="1" dirty="0" smtClean="0">
                <a:latin typeface="Arial" charset="0"/>
                <a:ea typeface="ＭＳ Ｐゴシック" pitchFamily="-107" charset="-128"/>
                <a:cs typeface="ＭＳ Ｐゴシック" pitchFamily="-107" charset="-128"/>
              </a:rPr>
              <a:t>p </a:t>
            </a:r>
            <a:r>
              <a:rPr lang="en-US" sz="1300" dirty="0" smtClean="0">
                <a:latin typeface="Arial" charset="0"/>
                <a:ea typeface="ＭＳ Ｐゴシック" pitchFamily="-107" charset="-128"/>
                <a:cs typeface="ＭＳ Ｐゴシック" pitchFamily="-107" charset="-128"/>
              </a:rPr>
              <a:t>and </a:t>
            </a:r>
            <a:r>
              <a:rPr lang="en-US" sz="1300" i="1" dirty="0" smtClean="0">
                <a:latin typeface="Arial" charset="0"/>
                <a:ea typeface="ＭＳ Ｐゴシック" pitchFamily="-107" charset="-128"/>
                <a:cs typeface="ＭＳ Ｐゴシック" pitchFamily="-107" charset="-128"/>
              </a:rPr>
              <a:t>q</a:t>
            </a:r>
            <a:r>
              <a:rPr lang="en-US" sz="1300" dirty="0" smtClean="0">
                <a:latin typeface="Arial" charset="0"/>
                <a:ea typeface="ＭＳ Ｐゴシック" pitchFamily="-107" charset="-128"/>
                <a:cs typeface="ＭＳ Ｐゴシック" pitchFamily="-107" charset="-128"/>
              </a:rPr>
              <a:t> must be large numbers). On the other hand, the method used for finding</a:t>
            </a:r>
          </a:p>
          <a:p>
            <a:r>
              <a:rPr lang="en-US" sz="1300" dirty="0" smtClean="0">
                <a:latin typeface="Arial" charset="0"/>
                <a:ea typeface="ＭＳ Ｐゴシック" pitchFamily="-107" charset="-128"/>
                <a:cs typeface="ＭＳ Ｐゴシック" pitchFamily="-107" charset="-128"/>
              </a:rPr>
              <a:t>large primes must be reasonably efficient.</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At present, there are no useful techniques that yield arbitrarily large primes,</a:t>
            </a:r>
          </a:p>
          <a:p>
            <a:r>
              <a:rPr lang="en-US" sz="1300" dirty="0" smtClean="0">
                <a:latin typeface="Arial" charset="0"/>
                <a:ea typeface="ＭＳ Ｐゴシック" pitchFamily="-107" charset="-128"/>
                <a:cs typeface="ＭＳ Ｐゴシック" pitchFamily="-107" charset="-128"/>
              </a:rPr>
              <a:t>so some other means of tackling the problem is needed. The procedure that is generally</a:t>
            </a:r>
          </a:p>
          <a:p>
            <a:r>
              <a:rPr lang="en-US" sz="1300" dirty="0" smtClean="0">
                <a:latin typeface="Arial" charset="0"/>
                <a:ea typeface="ＭＳ Ｐゴシック" pitchFamily="-107" charset="-128"/>
                <a:cs typeface="ＭＳ Ｐゴシック" pitchFamily="-107" charset="-128"/>
              </a:rPr>
              <a:t>used is to pick at random an odd number of the desired order of magnitude</a:t>
            </a:r>
          </a:p>
          <a:p>
            <a:r>
              <a:rPr lang="en-US" sz="1300" dirty="0" smtClean="0">
                <a:latin typeface="Arial" charset="0"/>
                <a:ea typeface="ＭＳ Ｐゴシック" pitchFamily="-107" charset="-128"/>
                <a:cs typeface="ＭＳ Ｐゴシック" pitchFamily="-107" charset="-128"/>
              </a:rPr>
              <a:t>and test whether that number is prime. If not, pick successive random numbers until</a:t>
            </a:r>
          </a:p>
          <a:p>
            <a:r>
              <a:rPr lang="en-US" sz="1300" dirty="0" smtClean="0">
                <a:latin typeface="Arial" charset="0"/>
                <a:ea typeface="ＭＳ Ｐゴシック" pitchFamily="-107" charset="-128"/>
                <a:cs typeface="ＭＳ Ｐゴシック" pitchFamily="-107" charset="-128"/>
              </a:rPr>
              <a:t>one is found that tests prime.</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A variety of tests for primality have been developed (e.g., see [KNUT98] for</a:t>
            </a:r>
          </a:p>
          <a:p>
            <a:r>
              <a:rPr lang="en-US" sz="1300" dirty="0" smtClean="0">
                <a:latin typeface="Arial" charset="0"/>
                <a:ea typeface="ＭＳ Ｐゴシック" pitchFamily="-107" charset="-128"/>
                <a:cs typeface="ＭＳ Ｐゴシック" pitchFamily="-107" charset="-128"/>
              </a:rPr>
              <a:t>a description of a number of such tests). Almost invariably, the tests are probabilistic.</a:t>
            </a:r>
          </a:p>
          <a:p>
            <a:r>
              <a:rPr lang="en-US" sz="1300" dirty="0" smtClean="0">
                <a:latin typeface="Arial" charset="0"/>
                <a:ea typeface="ＭＳ Ｐゴシック" pitchFamily="-107" charset="-128"/>
                <a:cs typeface="ＭＳ Ｐゴシック" pitchFamily="-107" charset="-128"/>
              </a:rPr>
              <a:t>That is, the test will merely determine that a given integer is probably  prime.</a:t>
            </a:r>
          </a:p>
          <a:p>
            <a:r>
              <a:rPr lang="en-US" sz="1300" dirty="0" smtClean="0">
                <a:latin typeface="Arial" charset="0"/>
                <a:ea typeface="ＭＳ Ｐゴシック" pitchFamily="-107" charset="-128"/>
                <a:cs typeface="ＭＳ Ｐゴシック" pitchFamily="-107" charset="-128"/>
              </a:rPr>
              <a:t>Despite this lack of certainty, these tests can be run in such a way as to make the</a:t>
            </a:r>
          </a:p>
          <a:p>
            <a:r>
              <a:rPr lang="en-US" sz="1300" dirty="0" smtClean="0">
                <a:latin typeface="Arial" charset="0"/>
                <a:ea typeface="ＭＳ Ｐゴシック" pitchFamily="-107" charset="-128"/>
                <a:cs typeface="ＭＳ Ｐゴシック" pitchFamily="-107" charset="-128"/>
              </a:rPr>
              <a:t>probability as close to 1.0 as desired. As an example, one of the more efficient</a:t>
            </a:r>
          </a:p>
          <a:p>
            <a:r>
              <a:rPr lang="en-US" sz="1300" dirty="0" smtClean="0">
                <a:latin typeface="Arial" charset="0"/>
                <a:ea typeface="ＭＳ Ｐゴシック" pitchFamily="-107" charset="-128"/>
                <a:cs typeface="ＭＳ Ｐゴシック" pitchFamily="-107" charset="-128"/>
              </a:rPr>
              <a:t>and popular algorithms, the Miller-Rabin algorithm, is described in Chapter 8.</a:t>
            </a:r>
          </a:p>
          <a:p>
            <a:r>
              <a:rPr lang="en-US" sz="1300" dirty="0" smtClean="0">
                <a:latin typeface="Arial" charset="0"/>
                <a:ea typeface="ＭＳ Ｐゴシック" pitchFamily="-107" charset="-128"/>
                <a:cs typeface="ＭＳ Ｐゴシック" pitchFamily="-107" charset="-128"/>
              </a:rPr>
              <a:t>With this algorithm and most such algorithms, the procedure for testing whether</a:t>
            </a:r>
          </a:p>
          <a:p>
            <a:r>
              <a:rPr lang="en-US" sz="1300" dirty="0" smtClean="0">
                <a:latin typeface="Arial" charset="0"/>
                <a:ea typeface="ＭＳ Ｐゴシック" pitchFamily="-107" charset="-128"/>
                <a:cs typeface="ＭＳ Ｐゴシック" pitchFamily="-107" charset="-128"/>
              </a:rPr>
              <a:t>a given integer</a:t>
            </a:r>
            <a:r>
              <a:rPr lang="en-US" sz="1300" i="1" dirty="0" smtClean="0">
                <a:latin typeface="Arial" charset="0"/>
                <a:ea typeface="ＭＳ Ｐゴシック" pitchFamily="-107" charset="-128"/>
                <a:cs typeface="ＭＳ Ｐゴシック" pitchFamily="-107" charset="-128"/>
              </a:rPr>
              <a:t> n </a:t>
            </a:r>
            <a:r>
              <a:rPr lang="en-US" sz="1300" dirty="0" smtClean="0">
                <a:latin typeface="Arial" charset="0"/>
                <a:ea typeface="ＭＳ Ｐゴシック" pitchFamily="-107" charset="-128"/>
                <a:cs typeface="ＭＳ Ｐゴシック" pitchFamily="-107" charset="-128"/>
              </a:rPr>
              <a:t>is prime is to perform some calculation that involves</a:t>
            </a:r>
            <a:r>
              <a:rPr lang="en-US" sz="1300" i="1" dirty="0" smtClean="0">
                <a:latin typeface="Arial" charset="0"/>
                <a:ea typeface="ＭＳ Ｐゴシック" pitchFamily="-107" charset="-128"/>
                <a:cs typeface="ＭＳ Ｐゴシック" pitchFamily="-107" charset="-128"/>
              </a:rPr>
              <a:t> n </a:t>
            </a:r>
            <a:r>
              <a:rPr lang="en-US" sz="1300" dirty="0" smtClean="0">
                <a:latin typeface="Arial" charset="0"/>
                <a:ea typeface="ＭＳ Ｐゴシック" pitchFamily="-107" charset="-128"/>
                <a:cs typeface="ＭＳ Ｐゴシック" pitchFamily="-107" charset="-128"/>
              </a:rPr>
              <a:t>and a</a:t>
            </a:r>
          </a:p>
          <a:p>
            <a:r>
              <a:rPr lang="en-US" sz="1300" dirty="0" smtClean="0">
                <a:latin typeface="Arial" charset="0"/>
                <a:ea typeface="ＭＳ Ｐゴシック" pitchFamily="-107" charset="-128"/>
                <a:cs typeface="ＭＳ Ｐゴシック" pitchFamily="-107" charset="-128"/>
              </a:rPr>
              <a:t>randomly chosen integer</a:t>
            </a:r>
            <a:r>
              <a:rPr lang="en-US" sz="1300" i="1" dirty="0" smtClean="0">
                <a:latin typeface="Arial" charset="0"/>
                <a:ea typeface="ＭＳ Ｐゴシック" pitchFamily="-107" charset="-128"/>
                <a:cs typeface="ＭＳ Ｐゴシック" pitchFamily="-107" charset="-128"/>
              </a:rPr>
              <a:t> a </a:t>
            </a:r>
            <a:r>
              <a:rPr lang="en-US" sz="1300" dirty="0" smtClean="0">
                <a:latin typeface="Arial" charset="0"/>
                <a:ea typeface="ＭＳ Ｐゴシック" pitchFamily="-107" charset="-128"/>
                <a:cs typeface="ＭＳ Ｐゴシック" pitchFamily="-107" charset="-128"/>
              </a:rPr>
              <a:t>. If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“fails” the test, then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is not prime. If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“passes”</a:t>
            </a:r>
          </a:p>
          <a:p>
            <a:r>
              <a:rPr lang="en-US" sz="1300" dirty="0" smtClean="0">
                <a:latin typeface="Arial" charset="0"/>
                <a:ea typeface="ＭＳ Ｐゴシック" pitchFamily="-107" charset="-128"/>
                <a:cs typeface="ＭＳ Ｐゴシック" pitchFamily="-107" charset="-128"/>
              </a:rPr>
              <a:t>the test, then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may be prime or nonprime. If</a:t>
            </a:r>
            <a:r>
              <a:rPr lang="en-US" sz="1300" i="1" dirty="0" smtClean="0">
                <a:latin typeface="Arial" charset="0"/>
                <a:ea typeface="ＭＳ Ｐゴシック" pitchFamily="-107" charset="-128"/>
                <a:cs typeface="ＭＳ Ｐゴシック" pitchFamily="-107" charset="-128"/>
              </a:rPr>
              <a:t> n </a:t>
            </a:r>
            <a:r>
              <a:rPr lang="en-US" sz="1300" dirty="0" smtClean="0">
                <a:latin typeface="Arial" charset="0"/>
                <a:ea typeface="ＭＳ Ｐゴシック" pitchFamily="-107" charset="-128"/>
                <a:cs typeface="ＭＳ Ｐゴシック" pitchFamily="-107" charset="-128"/>
              </a:rPr>
              <a:t>passes many such tests with many</a:t>
            </a:r>
          </a:p>
          <a:p>
            <a:r>
              <a:rPr lang="en-US" sz="1300" dirty="0" smtClean="0">
                <a:latin typeface="Arial" charset="0"/>
                <a:ea typeface="ＭＳ Ｐゴシック" pitchFamily="-107" charset="-128"/>
                <a:cs typeface="ＭＳ Ｐゴシック" pitchFamily="-107" charset="-128"/>
              </a:rPr>
              <a:t>different randomly chosen values for </a:t>
            </a:r>
            <a:r>
              <a:rPr lang="en-US" sz="1300" i="1" dirty="0" smtClean="0">
                <a:latin typeface="Arial" charset="0"/>
                <a:ea typeface="ＭＳ Ｐゴシック" pitchFamily="-107" charset="-128"/>
                <a:cs typeface="ＭＳ Ｐゴシック" pitchFamily="-107" charset="-128"/>
              </a:rPr>
              <a:t>a</a:t>
            </a:r>
            <a:r>
              <a:rPr lang="en-US" sz="1300" dirty="0" smtClean="0">
                <a:latin typeface="Arial" charset="0"/>
                <a:ea typeface="ＭＳ Ｐゴシック" pitchFamily="-107" charset="-128"/>
                <a:cs typeface="ＭＳ Ｐゴシック" pitchFamily="-107" charset="-128"/>
              </a:rPr>
              <a:t> , then we can have high confidence that </a:t>
            </a:r>
            <a:r>
              <a:rPr lang="en-US" sz="1300" i="1" dirty="0" smtClean="0">
                <a:latin typeface="Arial" charset="0"/>
                <a:ea typeface="ＭＳ Ｐゴシック" pitchFamily="-107" charset="-128"/>
                <a:cs typeface="ＭＳ Ｐゴシック" pitchFamily="-107" charset="-128"/>
              </a:rPr>
              <a:t>n</a:t>
            </a:r>
          </a:p>
          <a:p>
            <a:r>
              <a:rPr lang="en-US" sz="1300" dirty="0" smtClean="0">
                <a:latin typeface="Arial" charset="0"/>
                <a:ea typeface="ＭＳ Ｐゴシック" pitchFamily="-107" charset="-128"/>
                <a:cs typeface="ＭＳ Ｐゴシック" pitchFamily="-107" charset="-128"/>
              </a:rPr>
              <a:t> is, in fact, prime.</a:t>
            </a:r>
            <a:endParaRPr lang="en-AU" dirty="0">
              <a:latin typeface="Arial" pitchFamily="-84" charset="0"/>
              <a:ea typeface="Arial" pitchFamily="-84" charset="0"/>
              <a:cs typeface="Arial" pitchFamily="-8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latin typeface="Arial" charset="0"/>
                <a:ea typeface="ＭＳ Ｐゴシック" pitchFamily="-107" charset="-128"/>
                <a:cs typeface="ＭＳ Ｐゴシック" pitchFamily="-107" charset="-128"/>
              </a:rPr>
              <a:t>In summary, the procedure for picking a prime number is as follows.</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1.  Pick an odd integer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at random (e.g., using a pseudorandom number</a:t>
            </a:r>
          </a:p>
          <a:p>
            <a:r>
              <a:rPr lang="en-US" sz="1300" dirty="0" smtClean="0">
                <a:latin typeface="Arial" charset="0"/>
                <a:ea typeface="ＭＳ Ｐゴシック" pitchFamily="-107" charset="-128"/>
                <a:cs typeface="ＭＳ Ｐゴシック" pitchFamily="-107" charset="-128"/>
              </a:rPr>
              <a:t>generator).</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2.  Pick an integer </a:t>
            </a:r>
            <a:r>
              <a:rPr lang="en-US" sz="1300" i="1" dirty="0" smtClean="0">
                <a:latin typeface="Arial" charset="0"/>
                <a:ea typeface="ＭＳ Ｐゴシック" pitchFamily="-107" charset="-128"/>
                <a:cs typeface="ＭＳ Ｐゴシック" pitchFamily="-107" charset="-128"/>
              </a:rPr>
              <a:t>a &lt; n  </a:t>
            </a:r>
            <a:r>
              <a:rPr lang="en-US" sz="1300" dirty="0" smtClean="0">
                <a:latin typeface="Arial" charset="0"/>
                <a:ea typeface="ＭＳ Ｐゴシック" pitchFamily="-107" charset="-128"/>
                <a:cs typeface="ＭＳ Ｐゴシック" pitchFamily="-107" charset="-128"/>
              </a:rPr>
              <a:t>at random.</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3.  Perform the probabilistic primality test, such as Miller-Rabin, with </a:t>
            </a:r>
            <a:r>
              <a:rPr lang="en-US" sz="1300" i="1" dirty="0" smtClean="0">
                <a:latin typeface="Arial" charset="0"/>
                <a:ea typeface="ＭＳ Ｐゴシック" pitchFamily="-107" charset="-128"/>
                <a:cs typeface="ＭＳ Ｐゴシック" pitchFamily="-107" charset="-128"/>
              </a:rPr>
              <a:t>a</a:t>
            </a:r>
            <a:r>
              <a:rPr lang="en-US" sz="1300" dirty="0" smtClean="0">
                <a:latin typeface="Arial" charset="0"/>
                <a:ea typeface="ＭＳ Ｐゴシック" pitchFamily="-107" charset="-128"/>
                <a:cs typeface="ＭＳ Ｐゴシック" pitchFamily="-107" charset="-128"/>
              </a:rPr>
              <a:t>  as a</a:t>
            </a:r>
          </a:p>
          <a:p>
            <a:r>
              <a:rPr lang="en-US" sz="1300" dirty="0" smtClean="0">
                <a:latin typeface="Arial" charset="0"/>
                <a:ea typeface="ＭＳ Ｐゴシック" pitchFamily="-107" charset="-128"/>
                <a:cs typeface="ＭＳ Ｐゴシック" pitchFamily="-107" charset="-128"/>
              </a:rPr>
              <a:t>parameter. If n  fails the test, reject the value n  and go to step 1.</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4.  If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has passed a sufficient number of tests, accept </a:t>
            </a:r>
            <a:r>
              <a:rPr lang="en-US" sz="1300" i="1" dirty="0" smtClean="0">
                <a:latin typeface="Arial" charset="0"/>
                <a:ea typeface="ＭＳ Ｐゴシック" pitchFamily="-107" charset="-128"/>
                <a:cs typeface="ＭＳ Ｐゴシック" pitchFamily="-107" charset="-128"/>
              </a:rPr>
              <a:t>n</a:t>
            </a:r>
            <a:r>
              <a:rPr lang="en-US" sz="1300" dirty="0" smtClean="0">
                <a:latin typeface="Arial" charset="0"/>
                <a:ea typeface="ＭＳ Ｐゴシック" pitchFamily="-107" charset="-128"/>
                <a:cs typeface="ＭＳ Ｐゴシック" pitchFamily="-107" charset="-128"/>
              </a:rPr>
              <a:t> ; otherwise, go to step 2.</a:t>
            </a:r>
            <a:endParaRPr lang="en-US" dirty="0"/>
          </a:p>
        </p:txBody>
      </p:sp>
      <p:sp>
        <p:nvSpPr>
          <p:cNvPr id="4" name="Slide Number Placeholder 3"/>
          <p:cNvSpPr>
            <a:spLocks noGrp="1"/>
          </p:cNvSpPr>
          <p:nvPr>
            <p:ph type="sldNum" sz="quarter" idx="10"/>
          </p:nvPr>
        </p:nvSpPr>
        <p:spPr/>
        <p:txBody>
          <a:bodyPr/>
          <a:lstStyle/>
          <a:p>
            <a:pPr>
              <a:defRPr/>
            </a:pPr>
            <a:fld id="{A35BB17F-92FD-3D4C-A740-854BEAB48CBE}" type="slidenum">
              <a:rPr lang="en-AU" smtClean="0"/>
              <a:pPr>
                <a:defRPr/>
              </a:pPr>
              <a:t>29</a:t>
            </a:fld>
            <a:endParaRPr lang="en-A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0E6900B-B840-F446-AC3E-28BB4CA62A52}" type="slidenum">
              <a:rPr lang="en-AU">
                <a:latin typeface="Arial" pitchFamily="-84" charset="0"/>
              </a:rPr>
              <a:pPr/>
              <a:t>33</a:t>
            </a:fld>
            <a:endParaRPr lang="en-AU" dirty="0">
              <a:latin typeface="Arial" pitchFamily="-8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dirty="0" smtClean="0"/>
              <a:t>We can identify three approaches to attacking RSA mathematically:</a:t>
            </a:r>
          </a:p>
          <a:p>
            <a:pPr lvl="1"/>
            <a:endParaRPr lang="en-US" dirty="0" smtClean="0"/>
          </a:p>
          <a:p>
            <a:pPr lvl="1"/>
            <a:r>
              <a:rPr lang="en-US" dirty="0" smtClean="0"/>
              <a:t>Factor </a:t>
            </a:r>
            <a:r>
              <a:rPr lang="en-AU" i="1" dirty="0" smtClean="0"/>
              <a:t>n</a:t>
            </a:r>
            <a:r>
              <a:rPr lang="en-AU" dirty="0" smtClean="0"/>
              <a:t> into its two prime factors. This enables calculation of ø(</a:t>
            </a:r>
            <a:r>
              <a:rPr lang="en-AU" i="1" dirty="0" smtClean="0"/>
              <a:t>n</a:t>
            </a:r>
            <a:r>
              <a:rPr lang="en-AU" dirty="0" smtClean="0"/>
              <a:t>) = (</a:t>
            </a:r>
            <a:r>
              <a:rPr lang="en-AU" i="1" dirty="0" smtClean="0"/>
              <a:t>p – 1) x (q</a:t>
            </a:r>
            <a:r>
              <a:rPr lang="en-AU" dirty="0" smtClean="0"/>
              <a:t> – 1), which in turn enables determination of </a:t>
            </a:r>
            <a:r>
              <a:rPr lang="en-AU" i="1" dirty="0" smtClean="0"/>
              <a:t>d = e</a:t>
            </a:r>
            <a:r>
              <a:rPr lang="en-AU" i="1" baseline="30000" dirty="0" smtClean="0"/>
              <a:t>-1</a:t>
            </a:r>
            <a:r>
              <a:rPr lang="en-AU" i="1" dirty="0" smtClean="0"/>
              <a:t> (mod </a:t>
            </a:r>
            <a:r>
              <a:rPr lang="en-AU" dirty="0" smtClean="0"/>
              <a:t>ø(n))</a:t>
            </a:r>
          </a:p>
          <a:p>
            <a:pPr lvl="1"/>
            <a:endParaRPr lang="en-US" dirty="0" smtClean="0"/>
          </a:p>
          <a:p>
            <a:pPr lvl="1"/>
            <a:r>
              <a:rPr lang="en-US" dirty="0" smtClean="0"/>
              <a:t>Determine </a:t>
            </a:r>
            <a:r>
              <a:rPr lang="en-AU" dirty="0" smtClean="0"/>
              <a:t>ø(n)</a:t>
            </a:r>
            <a:r>
              <a:rPr lang="en-US" dirty="0" smtClean="0"/>
              <a:t> directly without first determining </a:t>
            </a:r>
            <a:r>
              <a:rPr lang="en-US" i="1" dirty="0" smtClean="0"/>
              <a:t>p </a:t>
            </a:r>
            <a:r>
              <a:rPr lang="en-US" dirty="0" smtClean="0"/>
              <a:t>and </a:t>
            </a:r>
            <a:r>
              <a:rPr lang="en-US" i="1" dirty="0" smtClean="0"/>
              <a:t>q. </a:t>
            </a:r>
            <a:r>
              <a:rPr lang="en-US" dirty="0" smtClean="0"/>
              <a:t>Again this </a:t>
            </a:r>
            <a:r>
              <a:rPr lang="en-AU" dirty="0" smtClean="0"/>
              <a:t>enables determination of </a:t>
            </a:r>
            <a:r>
              <a:rPr lang="en-AU" i="1" dirty="0" smtClean="0"/>
              <a:t>d = e</a:t>
            </a:r>
            <a:r>
              <a:rPr lang="en-AU" i="1" baseline="30000" dirty="0" smtClean="0"/>
              <a:t>-1</a:t>
            </a:r>
            <a:r>
              <a:rPr lang="en-AU" i="1" dirty="0" smtClean="0"/>
              <a:t> (mod </a:t>
            </a:r>
            <a:r>
              <a:rPr lang="en-AU" dirty="0" smtClean="0"/>
              <a:t>ø(n))</a:t>
            </a:r>
            <a:endParaRPr lang="en-US" dirty="0" smtClean="0"/>
          </a:p>
          <a:p>
            <a:pPr lvl="1"/>
            <a:endParaRPr lang="en-US" dirty="0" smtClean="0"/>
          </a:p>
          <a:p>
            <a:pPr lvl="1"/>
            <a:r>
              <a:rPr lang="en-US" dirty="0" smtClean="0"/>
              <a:t>Determine </a:t>
            </a:r>
            <a:r>
              <a:rPr lang="en-US" i="1" dirty="0" smtClean="0"/>
              <a:t>d</a:t>
            </a:r>
            <a:r>
              <a:rPr lang="en-US" dirty="0" smtClean="0"/>
              <a:t> directly without first determining </a:t>
            </a:r>
            <a:r>
              <a:rPr lang="en-AU" dirty="0" smtClean="0"/>
              <a:t>ø(n)</a:t>
            </a:r>
            <a:endParaRPr lang="en-US" dirty="0" smtClean="0"/>
          </a:p>
          <a:p>
            <a:pPr eaLnBrk="1" hangingPunct="1">
              <a:buFontTx/>
              <a:buNone/>
            </a:pPr>
            <a:endParaRPr lang="en-US" dirty="0">
              <a:latin typeface="Arial" pitchFamily="-84" charset="0"/>
              <a:ea typeface="Arial" pitchFamily="-84" charset="0"/>
              <a:cs typeface="Arial" pitchFamily="-8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0E6900B-B840-F446-AC3E-28BB4CA62A52}" type="slidenum">
              <a:rPr lang="en-AU">
                <a:latin typeface="Arial" pitchFamily="-84" charset="0"/>
              </a:rPr>
              <a:pPr/>
              <a:t>35</a:t>
            </a:fld>
            <a:endParaRPr lang="en-AU" dirty="0">
              <a:latin typeface="Arial" pitchFamily="-8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buFontTx/>
              <a:buNone/>
            </a:pPr>
            <a:endParaRPr lang="en-US" dirty="0">
              <a:latin typeface="Arial" pitchFamily="-84" charset="0"/>
              <a:ea typeface="Arial" pitchFamily="-84" charset="0"/>
              <a:cs typeface="Arial" pitchFamily="-8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4413DA3-2243-C04A-B0A2-C712C9710EFA}" type="slidenum">
              <a:rPr lang="en-AU">
                <a:latin typeface="Arial" pitchFamily="-84" charset="0"/>
              </a:rPr>
              <a:pPr/>
              <a:t>37</a:t>
            </a:fld>
            <a:endParaRPr lang="en-AU" dirty="0">
              <a:latin typeface="Arial" pitchFamily="-8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sz="1300" dirty="0" smtClean="0">
                <a:latin typeface="Arial" charset="0"/>
                <a:ea typeface="ＭＳ Ｐゴシック" pitchFamily="-107" charset="-128"/>
                <a:cs typeface="ＭＳ Ｐゴシック" pitchFamily="-107" charset="-128"/>
              </a:rPr>
              <a:t>If one needed yet another lesson about how difficult it is to</a:t>
            </a:r>
          </a:p>
          <a:p>
            <a:r>
              <a:rPr lang="en-US" sz="1300" dirty="0" smtClean="0">
                <a:latin typeface="Arial" charset="0"/>
                <a:ea typeface="ＭＳ Ｐゴシック" pitchFamily="-107" charset="-128"/>
                <a:cs typeface="ＭＳ Ｐゴシック" pitchFamily="-107" charset="-128"/>
              </a:rPr>
              <a:t>assess the security of a cryptographic algorithm, the appearance of timing attacks</a:t>
            </a:r>
          </a:p>
          <a:p>
            <a:r>
              <a:rPr lang="en-US" sz="1300" dirty="0" smtClean="0">
                <a:latin typeface="Arial" charset="0"/>
                <a:ea typeface="ＭＳ Ｐゴシック" pitchFamily="-107" charset="-128"/>
                <a:cs typeface="ＭＳ Ｐゴシック" pitchFamily="-107" charset="-128"/>
              </a:rPr>
              <a:t>provides a stunning one. Paul Kocher, a cryptographic consultant, demonstrated</a:t>
            </a:r>
          </a:p>
          <a:p>
            <a:r>
              <a:rPr lang="en-US" sz="1300" dirty="0" smtClean="0">
                <a:latin typeface="Arial" charset="0"/>
                <a:ea typeface="ＭＳ Ｐゴシック" pitchFamily="-107" charset="-128"/>
                <a:cs typeface="ＭＳ Ｐゴシック" pitchFamily="-107" charset="-128"/>
              </a:rPr>
              <a:t>that a snooper can determine a private key by keeping track of how long a computer</a:t>
            </a:r>
          </a:p>
          <a:p>
            <a:r>
              <a:rPr lang="en-US" sz="1300" dirty="0" smtClean="0">
                <a:latin typeface="Arial" charset="0"/>
                <a:ea typeface="ＭＳ Ｐゴシック" pitchFamily="-107" charset="-128"/>
                <a:cs typeface="ＭＳ Ｐゴシック" pitchFamily="-107" charset="-128"/>
              </a:rPr>
              <a:t>takes to decipher messages [KOCH96, KALI96b]. Timing attacks are applicable</a:t>
            </a:r>
          </a:p>
          <a:p>
            <a:r>
              <a:rPr lang="en-US" sz="1300" dirty="0" smtClean="0">
                <a:latin typeface="Arial" charset="0"/>
                <a:ea typeface="ＭＳ Ｐゴシック" pitchFamily="-107" charset="-128"/>
                <a:cs typeface="ＭＳ Ｐゴシック" pitchFamily="-107" charset="-128"/>
              </a:rPr>
              <a:t>not just to RSA, but to other public-key cryptography systems. This attack is alarming</a:t>
            </a:r>
          </a:p>
          <a:p>
            <a:r>
              <a:rPr lang="en-US" sz="1300" dirty="0" smtClean="0">
                <a:latin typeface="Arial" charset="0"/>
                <a:ea typeface="ＭＳ Ｐゴシック" pitchFamily="-107" charset="-128"/>
                <a:cs typeface="ＭＳ Ｐゴシック" pitchFamily="-107" charset="-128"/>
              </a:rPr>
              <a:t>for two reasons: It comes from a completely unexpected direction, and it is a</a:t>
            </a:r>
          </a:p>
          <a:p>
            <a:r>
              <a:rPr lang="en-US" sz="1300" dirty="0" smtClean="0">
                <a:latin typeface="Arial" charset="0"/>
                <a:ea typeface="ＭＳ Ｐゴシック" pitchFamily="-107" charset="-128"/>
                <a:cs typeface="ＭＳ Ｐゴシック" pitchFamily="-107" charset="-128"/>
              </a:rPr>
              <a:t>ciphertext-only attack.</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A timing attack  is somewhat analogous to a burglar guessing the combination</a:t>
            </a:r>
          </a:p>
          <a:p>
            <a:r>
              <a:rPr lang="en-US" sz="1300" dirty="0" smtClean="0">
                <a:latin typeface="Arial" charset="0"/>
                <a:ea typeface="ＭＳ Ｐゴシック" pitchFamily="-107" charset="-128"/>
                <a:cs typeface="ＭＳ Ｐゴシック" pitchFamily="-107" charset="-128"/>
              </a:rPr>
              <a:t>of a safe by observing how long it takes for someone to turn the dial from number</a:t>
            </a:r>
          </a:p>
          <a:p>
            <a:r>
              <a:rPr lang="en-US" sz="1300" dirty="0" smtClean="0">
                <a:latin typeface="Arial" charset="0"/>
                <a:ea typeface="ＭＳ Ｐゴシック" pitchFamily="-107" charset="-128"/>
                <a:cs typeface="ＭＳ Ｐゴシック" pitchFamily="-107" charset="-128"/>
              </a:rPr>
              <a:t>to number. We can explain the attack using the modular exponentiation algorithm</a:t>
            </a:r>
          </a:p>
          <a:p>
            <a:r>
              <a:rPr lang="en-US" sz="1300" dirty="0" smtClean="0">
                <a:latin typeface="Arial" charset="0"/>
                <a:ea typeface="ＭＳ Ｐゴシック" pitchFamily="-107" charset="-128"/>
                <a:cs typeface="ＭＳ Ｐゴシック" pitchFamily="-107" charset="-128"/>
              </a:rPr>
              <a:t>of Figure 9.8, but the attack can be adapted to work with any implementation that</a:t>
            </a:r>
          </a:p>
          <a:p>
            <a:r>
              <a:rPr lang="en-US" sz="1300" dirty="0" smtClean="0">
                <a:latin typeface="Arial" charset="0"/>
                <a:ea typeface="ＭＳ Ｐゴシック" pitchFamily="-107" charset="-128"/>
                <a:cs typeface="ＭＳ Ｐゴシック" pitchFamily="-107" charset="-128"/>
              </a:rPr>
              <a:t>does not run in fixed time. In this algorithm, modular exponentiation is accomplished</a:t>
            </a:r>
          </a:p>
          <a:p>
            <a:r>
              <a:rPr lang="en-US" sz="1300" dirty="0" smtClean="0">
                <a:latin typeface="Arial" charset="0"/>
                <a:ea typeface="ＭＳ Ｐゴシック" pitchFamily="-107" charset="-128"/>
                <a:cs typeface="ＭＳ Ｐゴシック" pitchFamily="-107" charset="-128"/>
              </a:rPr>
              <a:t>bit by bit, with one modular multiplication performed at each iteration and</a:t>
            </a:r>
          </a:p>
          <a:p>
            <a:r>
              <a:rPr lang="en-US" sz="1300" dirty="0" smtClean="0">
                <a:latin typeface="Arial" charset="0"/>
                <a:ea typeface="ＭＳ Ｐゴシック" pitchFamily="-107" charset="-128"/>
                <a:cs typeface="ＭＳ Ｐゴシック" pitchFamily="-107" charset="-128"/>
              </a:rPr>
              <a:t>an additional modular multiplication performed for each 1 bit.</a:t>
            </a:r>
            <a:endParaRPr lang="en-US" dirty="0" smtClean="0">
              <a:latin typeface="Arial" pitchFamily="-84" charset="0"/>
              <a:ea typeface="Arial" pitchFamily="-84" charset="0"/>
              <a:cs typeface="Arial" pitchFamily="-8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300" dirty="0" smtClean="0">
                <a:latin typeface="Arial" charset="0"/>
                <a:ea typeface="ＭＳ Ｐゴシック" pitchFamily="-107" charset="-128"/>
                <a:cs typeface="ＭＳ Ｐゴシック" pitchFamily="-107" charset="-128"/>
              </a:rPr>
              <a:t>Still another unorthodox approach to attacking RSA is reported</a:t>
            </a:r>
          </a:p>
          <a:p>
            <a:r>
              <a:rPr lang="en-US" sz="1300" dirty="0" smtClean="0">
                <a:latin typeface="Arial" charset="0"/>
                <a:ea typeface="ＭＳ Ｐゴシック" pitchFamily="-107" charset="-128"/>
                <a:cs typeface="ＭＳ Ｐゴシック" pitchFamily="-107" charset="-128"/>
              </a:rPr>
              <a:t>in [PELL10]. The approach is an attack on a processor that is generating</a:t>
            </a:r>
          </a:p>
          <a:p>
            <a:r>
              <a:rPr lang="en-US" sz="1300" dirty="0" smtClean="0">
                <a:latin typeface="Arial" charset="0"/>
                <a:ea typeface="ＭＳ Ｐゴシック" pitchFamily="-107" charset="-128"/>
                <a:cs typeface="ＭＳ Ｐゴシック" pitchFamily="-107" charset="-128"/>
              </a:rPr>
              <a:t>RSA digital signatures. The attack induces faults in the signature computation by</a:t>
            </a:r>
          </a:p>
          <a:p>
            <a:r>
              <a:rPr lang="en-US" sz="1300" dirty="0" smtClean="0">
                <a:latin typeface="Arial" charset="0"/>
                <a:ea typeface="ＭＳ Ｐゴシック" pitchFamily="-107" charset="-128"/>
                <a:cs typeface="ＭＳ Ｐゴシック" pitchFamily="-107" charset="-128"/>
              </a:rPr>
              <a:t>reducing the power to the processor. The faults cause the software to produce invalid</a:t>
            </a:r>
          </a:p>
          <a:p>
            <a:r>
              <a:rPr lang="en-US" sz="1300" dirty="0" smtClean="0">
                <a:latin typeface="Arial" charset="0"/>
                <a:ea typeface="ＭＳ Ｐゴシック" pitchFamily="-107" charset="-128"/>
                <a:cs typeface="ＭＳ Ｐゴシック" pitchFamily="-107" charset="-128"/>
              </a:rPr>
              <a:t>signatures, which can then be analyzed by the attacker to recover the private</a:t>
            </a:r>
          </a:p>
          <a:p>
            <a:r>
              <a:rPr lang="en-US" sz="1300" dirty="0" smtClean="0">
                <a:latin typeface="Arial" charset="0"/>
                <a:ea typeface="ＭＳ Ｐゴシック" pitchFamily="-107" charset="-128"/>
                <a:cs typeface="ＭＳ Ｐゴシック" pitchFamily="-107" charset="-128"/>
              </a:rPr>
              <a:t>key. The authors show how such an analysis can be done and then demonstrate it</a:t>
            </a:r>
          </a:p>
          <a:p>
            <a:r>
              <a:rPr lang="en-US" sz="1300" dirty="0" smtClean="0">
                <a:latin typeface="Arial" charset="0"/>
                <a:ea typeface="ＭＳ Ｐゴシック" pitchFamily="-107" charset="-128"/>
                <a:cs typeface="ＭＳ Ｐゴシック" pitchFamily="-107" charset="-128"/>
              </a:rPr>
              <a:t>by extracting a 1024-bit private RSA key in approximately 100 hours, using a commercially</a:t>
            </a:r>
          </a:p>
          <a:p>
            <a:r>
              <a:rPr lang="en-US" sz="1300" dirty="0" smtClean="0">
                <a:latin typeface="Arial" charset="0"/>
                <a:ea typeface="ＭＳ Ｐゴシック" pitchFamily="-107" charset="-128"/>
                <a:cs typeface="ＭＳ Ｐゴシック" pitchFamily="-107" charset="-128"/>
              </a:rPr>
              <a:t>available microprocessor.</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The attack algorithm involves inducing single-bit errors and observing the results.</a:t>
            </a:r>
          </a:p>
          <a:p>
            <a:r>
              <a:rPr lang="en-US" sz="1300" dirty="0" smtClean="0">
                <a:latin typeface="Arial" charset="0"/>
                <a:ea typeface="ＭＳ Ｐゴシック" pitchFamily="-107" charset="-128"/>
                <a:cs typeface="ＭＳ Ｐゴシック" pitchFamily="-107" charset="-128"/>
              </a:rPr>
              <a:t>The details are provided in [PELL10], which also references other proposed</a:t>
            </a:r>
          </a:p>
          <a:p>
            <a:r>
              <a:rPr lang="en-US" sz="1300" dirty="0" smtClean="0">
                <a:latin typeface="Arial" charset="0"/>
                <a:ea typeface="ＭＳ Ｐゴシック" pitchFamily="-107" charset="-128"/>
                <a:cs typeface="ＭＳ Ｐゴシック" pitchFamily="-107" charset="-128"/>
              </a:rPr>
              <a:t>hardware fault-based attacks against RSA.</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This attack, while worthy of consideration, does not appear to be a serious</a:t>
            </a:r>
          </a:p>
          <a:p>
            <a:r>
              <a:rPr lang="en-US" sz="1300" dirty="0" smtClean="0">
                <a:latin typeface="Arial" charset="0"/>
                <a:ea typeface="ＭＳ Ｐゴシック" pitchFamily="-107" charset="-128"/>
                <a:cs typeface="ＭＳ Ｐゴシック" pitchFamily="-107" charset="-128"/>
              </a:rPr>
              <a:t>threat to RSA. It requires that the attacker have physical access to the target</a:t>
            </a:r>
          </a:p>
          <a:p>
            <a:r>
              <a:rPr lang="en-US" sz="1300" dirty="0" smtClean="0">
                <a:latin typeface="Arial" charset="0"/>
                <a:ea typeface="ＭＳ Ｐゴシック" pitchFamily="-107" charset="-128"/>
                <a:cs typeface="ＭＳ Ｐゴシック" pitchFamily="-107" charset="-128"/>
              </a:rPr>
              <a:t>machine and that the attacker is able to directly control the input power to the</a:t>
            </a:r>
          </a:p>
          <a:p>
            <a:r>
              <a:rPr lang="en-US" sz="1300" dirty="0" smtClean="0">
                <a:latin typeface="Arial" charset="0"/>
                <a:ea typeface="ＭＳ Ｐゴシック" pitchFamily="-107" charset="-128"/>
                <a:cs typeface="ＭＳ Ｐゴシック" pitchFamily="-107" charset="-128"/>
              </a:rPr>
              <a:t>processor. Controlling the input power would for most hardware require more than</a:t>
            </a:r>
          </a:p>
          <a:p>
            <a:r>
              <a:rPr lang="en-US" sz="1300" dirty="0" smtClean="0">
                <a:latin typeface="Arial" charset="0"/>
                <a:ea typeface="ＭＳ Ｐゴシック" pitchFamily="-107" charset="-128"/>
                <a:cs typeface="ＭＳ Ｐゴシック" pitchFamily="-107" charset="-128"/>
              </a:rPr>
              <a:t>simply controlling the AC power, but would also involve the power supply control</a:t>
            </a:r>
          </a:p>
          <a:p>
            <a:r>
              <a:rPr lang="en-US" sz="1300" dirty="0" smtClean="0">
                <a:latin typeface="Arial" charset="0"/>
                <a:ea typeface="ＭＳ Ｐゴシック" pitchFamily="-107" charset="-128"/>
                <a:cs typeface="ＭＳ Ｐゴシック" pitchFamily="-107" charset="-128"/>
              </a:rPr>
              <a:t>hardware on the chip.</a:t>
            </a:r>
            <a:endParaRPr lang="en-US" dirty="0"/>
          </a:p>
        </p:txBody>
      </p:sp>
      <p:sp>
        <p:nvSpPr>
          <p:cNvPr id="4" name="Slide Number Placeholder 3"/>
          <p:cNvSpPr>
            <a:spLocks noGrp="1"/>
          </p:cNvSpPr>
          <p:nvPr>
            <p:ph type="sldNum" sz="quarter" idx="10"/>
          </p:nvPr>
        </p:nvSpPr>
        <p:spPr/>
        <p:txBody>
          <a:bodyPr/>
          <a:lstStyle/>
          <a:p>
            <a:pPr>
              <a:defRPr/>
            </a:pPr>
            <a:fld id="{A35BB17F-92FD-3D4C-A740-854BEAB48CBE}" type="slidenum">
              <a:rPr lang="en-AU" smtClean="0"/>
              <a:pPr>
                <a:defRPr/>
              </a:pPr>
              <a:t>38</a:t>
            </a:fld>
            <a:endParaRPr lang="en-AU"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300" dirty="0" smtClean="0">
                <a:latin typeface="Arial" charset="0"/>
                <a:ea typeface="ＭＳ Ｐゴシック" pitchFamily="-107" charset="-128"/>
                <a:cs typeface="ＭＳ Ｐゴシック" pitchFamily="-107" charset="-128"/>
              </a:rPr>
              <a:t>Before proceeding, we should mention several common misconceptions concerning</a:t>
            </a:r>
          </a:p>
          <a:p>
            <a:r>
              <a:rPr lang="en-US" sz="1300" dirty="0" smtClean="0">
                <a:latin typeface="Arial" charset="0"/>
                <a:ea typeface="ＭＳ Ｐゴシック" pitchFamily="-107" charset="-128"/>
                <a:cs typeface="ＭＳ Ｐゴシック" pitchFamily="-107" charset="-128"/>
              </a:rPr>
              <a:t>public-key encryption. One such misconception is that public-key encryption</a:t>
            </a:r>
          </a:p>
          <a:p>
            <a:r>
              <a:rPr lang="en-US" sz="1300" dirty="0" smtClean="0">
                <a:latin typeface="Arial" charset="0"/>
                <a:ea typeface="ＭＳ Ｐゴシック" pitchFamily="-107" charset="-128"/>
                <a:cs typeface="ＭＳ Ｐゴシック" pitchFamily="-107" charset="-128"/>
              </a:rPr>
              <a:t>is more secure from cryptanalysis than is symmetric encryption. In fact, the</a:t>
            </a:r>
          </a:p>
          <a:p>
            <a:r>
              <a:rPr lang="en-US" sz="1300" dirty="0" smtClean="0">
                <a:latin typeface="Arial" charset="0"/>
                <a:ea typeface="ＭＳ Ｐゴシック" pitchFamily="-107" charset="-128"/>
                <a:cs typeface="ＭＳ Ｐゴシック" pitchFamily="-107" charset="-128"/>
              </a:rPr>
              <a:t>security of any encryption scheme depends on the length of the key and the computational</a:t>
            </a:r>
          </a:p>
          <a:p>
            <a:r>
              <a:rPr lang="en-US" sz="1300" dirty="0" smtClean="0">
                <a:latin typeface="Arial" charset="0"/>
                <a:ea typeface="ＭＳ Ｐゴシック" pitchFamily="-107" charset="-128"/>
                <a:cs typeface="ＭＳ Ｐゴシック" pitchFamily="-107" charset="-128"/>
              </a:rPr>
              <a:t>work involved in breaking a cipher. There is nothing in principle about</a:t>
            </a:r>
          </a:p>
          <a:p>
            <a:r>
              <a:rPr lang="en-US" sz="1300" dirty="0" smtClean="0">
                <a:latin typeface="Arial" charset="0"/>
                <a:ea typeface="ＭＳ Ｐゴシック" pitchFamily="-107" charset="-128"/>
                <a:cs typeface="ＭＳ Ｐゴシック" pitchFamily="-107" charset="-128"/>
              </a:rPr>
              <a:t> either symmetric or public-key encryption that makes one superior to another from</a:t>
            </a:r>
          </a:p>
          <a:p>
            <a:r>
              <a:rPr lang="en-US" sz="1300" dirty="0" smtClean="0">
                <a:latin typeface="Arial" charset="0"/>
                <a:ea typeface="ＭＳ Ｐゴシック" pitchFamily="-107" charset="-128"/>
                <a:cs typeface="ＭＳ Ｐゴシック" pitchFamily="-107" charset="-128"/>
              </a:rPr>
              <a:t>the point of view of resisting cryptanalysis.</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A second misconception is that public-key encryption is a general-purpose</a:t>
            </a:r>
          </a:p>
          <a:p>
            <a:r>
              <a:rPr lang="en-US" sz="1300" dirty="0" smtClean="0">
                <a:latin typeface="Arial" charset="0"/>
                <a:ea typeface="ＭＳ Ｐゴシック" pitchFamily="-107" charset="-128"/>
                <a:cs typeface="ＭＳ Ｐゴシック" pitchFamily="-107" charset="-128"/>
              </a:rPr>
              <a:t>technique that has made symmetric encryption obsolete. On the contrary, because</a:t>
            </a:r>
          </a:p>
          <a:p>
            <a:r>
              <a:rPr lang="en-US" sz="1300" dirty="0" smtClean="0">
                <a:latin typeface="Arial" charset="0"/>
                <a:ea typeface="ＭＳ Ｐゴシック" pitchFamily="-107" charset="-128"/>
                <a:cs typeface="ＭＳ Ｐゴシック" pitchFamily="-107" charset="-128"/>
              </a:rPr>
              <a:t>of the computational overhead of current public-key encryption schemes, there</a:t>
            </a:r>
          </a:p>
          <a:p>
            <a:r>
              <a:rPr lang="en-US" sz="1300" dirty="0" smtClean="0">
                <a:latin typeface="Arial" charset="0"/>
                <a:ea typeface="ＭＳ Ｐゴシック" pitchFamily="-107" charset="-128"/>
                <a:cs typeface="ＭＳ Ｐゴシック" pitchFamily="-107" charset="-128"/>
              </a:rPr>
              <a:t>seems no foreseeable likelihood that symmetric encryption will be abandoned. As</a:t>
            </a:r>
          </a:p>
          <a:p>
            <a:r>
              <a:rPr lang="en-US" sz="1300" dirty="0" smtClean="0">
                <a:latin typeface="Arial" charset="0"/>
                <a:ea typeface="ＭＳ Ｐゴシック" pitchFamily="-107" charset="-128"/>
                <a:cs typeface="ＭＳ Ｐゴシック" pitchFamily="-107" charset="-128"/>
              </a:rPr>
              <a:t>one of the inventors of public-key encryption has put it [DIFF88], “the restriction</a:t>
            </a:r>
          </a:p>
          <a:p>
            <a:r>
              <a:rPr lang="en-US" sz="1300" dirty="0" smtClean="0">
                <a:latin typeface="Arial" charset="0"/>
                <a:ea typeface="ＭＳ Ｐゴシック" pitchFamily="-107" charset="-128"/>
                <a:cs typeface="ＭＳ Ｐゴシック" pitchFamily="-107" charset="-128"/>
              </a:rPr>
              <a:t>of public-key cryptography to key management and signature applications is almost</a:t>
            </a:r>
          </a:p>
          <a:p>
            <a:r>
              <a:rPr lang="en-US" sz="1300" dirty="0" smtClean="0">
                <a:latin typeface="Arial" charset="0"/>
                <a:ea typeface="ＭＳ Ｐゴシック" pitchFamily="-107" charset="-128"/>
                <a:cs typeface="ＭＳ Ｐゴシック" pitchFamily="-107" charset="-128"/>
              </a:rPr>
              <a:t>universally accepted.”</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Finally, there is a feeling that key distribution is trivial when using public-key</a:t>
            </a:r>
          </a:p>
          <a:p>
            <a:r>
              <a:rPr lang="en-US" sz="1300" dirty="0" smtClean="0">
                <a:latin typeface="Arial" charset="0"/>
                <a:ea typeface="ＭＳ Ｐゴシック" pitchFamily="-107" charset="-128"/>
                <a:cs typeface="ＭＳ Ｐゴシック" pitchFamily="-107" charset="-128"/>
              </a:rPr>
              <a:t>encryption, compared to the rather cumbersome handshaking involved with</a:t>
            </a:r>
          </a:p>
          <a:p>
            <a:r>
              <a:rPr lang="en-US" sz="1300" dirty="0" smtClean="0">
                <a:latin typeface="Arial" charset="0"/>
                <a:ea typeface="ＭＳ Ｐゴシック" pitchFamily="-107" charset="-128"/>
                <a:cs typeface="ＭＳ Ｐゴシック" pitchFamily="-107" charset="-128"/>
              </a:rPr>
              <a:t>key distribution centers for symmetric encryption. In fact, some form of protocol</a:t>
            </a:r>
          </a:p>
          <a:p>
            <a:r>
              <a:rPr lang="en-US" sz="1300" dirty="0" smtClean="0">
                <a:latin typeface="Arial" charset="0"/>
                <a:ea typeface="ＭＳ Ｐゴシック" pitchFamily="-107" charset="-128"/>
                <a:cs typeface="ＭＳ Ｐゴシック" pitchFamily="-107" charset="-128"/>
              </a:rPr>
              <a:t>is needed, generally involving a central agent, and the procedures involved are not</a:t>
            </a:r>
          </a:p>
          <a:p>
            <a:r>
              <a:rPr lang="en-US" sz="1300" dirty="0" smtClean="0">
                <a:latin typeface="Arial" charset="0"/>
                <a:ea typeface="ＭＳ Ｐゴシック" pitchFamily="-107" charset="-128"/>
                <a:cs typeface="ＭＳ Ｐゴシック" pitchFamily="-107" charset="-128"/>
              </a:rPr>
              <a:t>simpler nor any more efficient than those required for symmetric encryption (e.g.,</a:t>
            </a:r>
          </a:p>
          <a:p>
            <a:r>
              <a:rPr lang="en-US" sz="1300" dirty="0" smtClean="0">
                <a:latin typeface="Arial" charset="0"/>
                <a:ea typeface="ＭＳ Ｐゴシック" pitchFamily="-107" charset="-128"/>
                <a:cs typeface="ＭＳ Ｐゴシック" pitchFamily="-107" charset="-128"/>
              </a:rPr>
              <a:t>see analysis in [NEED78]).</a:t>
            </a:r>
            <a:endParaRPr lang="en-US" dirty="0"/>
          </a:p>
        </p:txBody>
      </p:sp>
      <p:sp>
        <p:nvSpPr>
          <p:cNvPr id="4" name="Slide Number Placeholder 3"/>
          <p:cNvSpPr>
            <a:spLocks noGrp="1"/>
          </p:cNvSpPr>
          <p:nvPr>
            <p:ph type="sldNum" sz="quarter" idx="10"/>
          </p:nvPr>
        </p:nvSpPr>
        <p:spPr/>
        <p:txBody>
          <a:bodyPr/>
          <a:lstStyle/>
          <a:p>
            <a:pPr>
              <a:defRPr/>
            </a:pPr>
            <a:fld id="{A35BB17F-92FD-3D4C-A740-854BEAB48CBE}" type="slidenum">
              <a:rPr lang="en-AU" smtClean="0"/>
              <a:pPr>
                <a:defRPr/>
              </a:pPr>
              <a:t>39</a:t>
            </a:fld>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43364" name="Slide Number Placeholder 3"/>
          <p:cNvSpPr>
            <a:spLocks noGrp="1"/>
          </p:cNvSpPr>
          <p:nvPr>
            <p:ph type="sldNum" sz="quarter" idx="5"/>
          </p:nvPr>
        </p:nvSpPr>
        <p:spPr>
          <a:noFill/>
        </p:spPr>
        <p:txBody>
          <a:bodyPr/>
          <a:lstStyle/>
          <a:p>
            <a:fld id="{711E5E2A-E971-4516-8397-D6F4A389BFD4}"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16EB191-7A21-9F49-A2FA-84FAF8C0EE27}" type="slidenum">
              <a:rPr lang="en-AU">
                <a:latin typeface="Arial" pitchFamily="-84" charset="0"/>
              </a:rPr>
              <a:pPr/>
              <a:t>3</a:t>
            </a:fld>
            <a:endParaRPr lang="en-AU" dirty="0">
              <a:latin typeface="Arial" pitchFamily="-8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r>
              <a:rPr lang="en-US" sz="1300" dirty="0" smtClean="0">
                <a:latin typeface="Arial" charset="0"/>
                <a:ea typeface="ＭＳ Ｐゴシック" pitchFamily="-107" charset="-128"/>
                <a:cs typeface="ＭＳ Ｐゴシック" pitchFamily="-107" charset="-128"/>
              </a:rPr>
              <a:t>The concept of public-key cryptography evolved from an attempt to attack two of</a:t>
            </a:r>
          </a:p>
          <a:p>
            <a:r>
              <a:rPr lang="en-US" sz="1300" dirty="0" smtClean="0">
                <a:latin typeface="Arial" charset="0"/>
                <a:ea typeface="ＭＳ Ｐゴシック" pitchFamily="-107" charset="-128"/>
                <a:cs typeface="ＭＳ Ｐゴシック" pitchFamily="-107" charset="-128"/>
              </a:rPr>
              <a:t>the most difficult problems associated with symmetric encryption. The first problem</a:t>
            </a:r>
          </a:p>
          <a:p>
            <a:r>
              <a:rPr lang="en-US" sz="1300" dirty="0" smtClean="0">
                <a:latin typeface="Arial" charset="0"/>
                <a:ea typeface="ＭＳ Ｐゴシック" pitchFamily="-107" charset="-128"/>
                <a:cs typeface="ＭＳ Ｐゴシック" pitchFamily="-107" charset="-128"/>
              </a:rPr>
              <a:t>is that of key distribution, which is examined in some detail in Chapter 14.</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As Chapter 14 discusses, key distribution under symmetric encryption requires</a:t>
            </a:r>
          </a:p>
          <a:p>
            <a:r>
              <a:rPr lang="en-US" sz="1300" dirty="0" smtClean="0">
                <a:latin typeface="Arial" charset="0"/>
                <a:ea typeface="ＭＳ Ｐゴシック" pitchFamily="-107" charset="-128"/>
                <a:cs typeface="ＭＳ Ｐゴシック" pitchFamily="-107" charset="-128"/>
              </a:rPr>
              <a:t>either (1) that two communicants already share a key, which somehow has been distributed</a:t>
            </a:r>
          </a:p>
          <a:p>
            <a:r>
              <a:rPr lang="en-US" sz="1300" dirty="0" smtClean="0">
                <a:latin typeface="Arial" charset="0"/>
                <a:ea typeface="ＭＳ Ｐゴシック" pitchFamily="-107" charset="-128"/>
                <a:cs typeface="ＭＳ Ｐゴシック" pitchFamily="-107" charset="-128"/>
              </a:rPr>
              <a:t>to them; or (2) the use of a key distribution center. Whitfield Diffie, one</a:t>
            </a:r>
          </a:p>
          <a:p>
            <a:r>
              <a:rPr lang="en-US" sz="1300" dirty="0" smtClean="0">
                <a:latin typeface="Arial" charset="0"/>
                <a:ea typeface="ＭＳ Ｐゴシック" pitchFamily="-107" charset="-128"/>
                <a:cs typeface="ＭＳ Ｐゴシック" pitchFamily="-107" charset="-128"/>
              </a:rPr>
              <a:t>of the discoverers of public-key encryption (along with Martin Hellman, both at</a:t>
            </a:r>
          </a:p>
          <a:p>
            <a:r>
              <a:rPr lang="en-US" sz="1300" dirty="0" smtClean="0">
                <a:latin typeface="Arial" charset="0"/>
                <a:ea typeface="ＭＳ Ｐゴシック" pitchFamily="-107" charset="-128"/>
                <a:cs typeface="ＭＳ Ｐゴシック" pitchFamily="-107" charset="-128"/>
              </a:rPr>
              <a:t>Stanford University at the time), reasoned that this second requirement negated</a:t>
            </a:r>
          </a:p>
          <a:p>
            <a:r>
              <a:rPr lang="en-US" sz="1300" dirty="0" smtClean="0">
                <a:latin typeface="Arial" charset="0"/>
                <a:ea typeface="ＭＳ Ｐゴシック" pitchFamily="-107" charset="-128"/>
                <a:cs typeface="ＭＳ Ｐゴシック" pitchFamily="-107" charset="-128"/>
              </a:rPr>
              <a:t>the very essence of cryptography: the ability to maintain total secrecy over your</a:t>
            </a:r>
          </a:p>
          <a:p>
            <a:r>
              <a:rPr lang="en-US" sz="1300" dirty="0" smtClean="0">
                <a:latin typeface="Arial" charset="0"/>
                <a:ea typeface="ＭＳ Ｐゴシック" pitchFamily="-107" charset="-128"/>
                <a:cs typeface="ＭＳ Ｐゴシック" pitchFamily="-107" charset="-128"/>
              </a:rPr>
              <a:t>own communication. As Diffie put it [DIFF88], “what good would it do after all to</a:t>
            </a:r>
          </a:p>
          <a:p>
            <a:r>
              <a:rPr lang="en-US" sz="1300" dirty="0" smtClean="0">
                <a:latin typeface="Arial" charset="0"/>
                <a:ea typeface="ＭＳ Ｐゴシック" pitchFamily="-107" charset="-128"/>
                <a:cs typeface="ＭＳ Ｐゴシック" pitchFamily="-107" charset="-128"/>
              </a:rPr>
              <a:t>develop impenetrable cryptosystems, if their users were forced to share their keys</a:t>
            </a:r>
          </a:p>
          <a:p>
            <a:r>
              <a:rPr lang="en-US" sz="1300" dirty="0" smtClean="0">
                <a:latin typeface="Arial" charset="0"/>
                <a:ea typeface="ＭＳ Ｐゴシック" pitchFamily="-107" charset="-128"/>
                <a:cs typeface="ＭＳ Ｐゴシック" pitchFamily="-107" charset="-128"/>
              </a:rPr>
              <a:t>with a KDC that could be compromised by either burglary or subpoena?”</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The second problem that Diffie pondered, and one that was apparently</a:t>
            </a:r>
          </a:p>
          <a:p>
            <a:r>
              <a:rPr lang="en-US" sz="1300" dirty="0" smtClean="0">
                <a:latin typeface="Arial" charset="0"/>
                <a:ea typeface="ＭＳ Ｐゴシック" pitchFamily="-107" charset="-128"/>
                <a:cs typeface="ＭＳ Ｐゴシック" pitchFamily="-107" charset="-128"/>
              </a:rPr>
              <a:t>unrelated to the first, was that of digital signatures . If the use of cryptography</a:t>
            </a:r>
          </a:p>
          <a:p>
            <a:r>
              <a:rPr lang="en-US" sz="1300" dirty="0" smtClean="0">
                <a:latin typeface="Arial" charset="0"/>
                <a:ea typeface="ＭＳ Ｐゴシック" pitchFamily="-107" charset="-128"/>
                <a:cs typeface="ＭＳ Ｐゴシック" pitchFamily="-107" charset="-128"/>
              </a:rPr>
              <a:t>was to become widespread, not just in military situations but for commercial and</a:t>
            </a:r>
          </a:p>
          <a:p>
            <a:r>
              <a:rPr lang="en-US" sz="1300" dirty="0" smtClean="0">
                <a:latin typeface="Arial" charset="0"/>
                <a:ea typeface="ＭＳ Ｐゴシック" pitchFamily="-107" charset="-128"/>
                <a:cs typeface="ＭＳ Ｐゴシック" pitchFamily="-107" charset="-128"/>
              </a:rPr>
              <a:t>private purposes, then electronic messages and documents would need the equivalent</a:t>
            </a:r>
          </a:p>
          <a:p>
            <a:r>
              <a:rPr lang="en-US" sz="1300" dirty="0" smtClean="0">
                <a:latin typeface="Arial" charset="0"/>
                <a:ea typeface="ＭＳ Ｐゴシック" pitchFamily="-107" charset="-128"/>
                <a:cs typeface="ＭＳ Ｐゴシック" pitchFamily="-107" charset="-128"/>
              </a:rPr>
              <a:t>of signatures used in paper documents. That is, could a method be devised</a:t>
            </a:r>
          </a:p>
          <a:p>
            <a:r>
              <a:rPr lang="en-US" sz="1300" dirty="0" smtClean="0">
                <a:latin typeface="Arial" charset="0"/>
                <a:ea typeface="ＭＳ Ｐゴシック" pitchFamily="-107" charset="-128"/>
                <a:cs typeface="ＭＳ Ｐゴシック" pitchFamily="-107" charset="-128"/>
              </a:rPr>
              <a:t>that would stipulate, to the satisfaction of all parties, that a digital message had</a:t>
            </a:r>
          </a:p>
          <a:p>
            <a:r>
              <a:rPr lang="en-US" sz="1300" dirty="0" smtClean="0">
                <a:latin typeface="Arial" charset="0"/>
                <a:ea typeface="ＭＳ Ｐゴシック" pitchFamily="-107" charset="-128"/>
                <a:cs typeface="ＭＳ Ｐゴシック" pitchFamily="-107" charset="-128"/>
              </a:rPr>
              <a:t>been sent by a particular person? This is a somewhat broader requirement than</a:t>
            </a:r>
          </a:p>
          <a:p>
            <a:r>
              <a:rPr lang="en-US" sz="1300" dirty="0" smtClean="0">
                <a:latin typeface="Arial" charset="0"/>
                <a:ea typeface="ＭＳ Ｐゴシック" pitchFamily="-107" charset="-128"/>
                <a:cs typeface="ＭＳ Ｐゴシック" pitchFamily="-107" charset="-128"/>
              </a:rPr>
              <a:t>that of authentication, and its characteristics and ramifications are explored in</a:t>
            </a:r>
          </a:p>
          <a:p>
            <a:r>
              <a:rPr lang="en-US" sz="1300" dirty="0" smtClean="0">
                <a:latin typeface="Arial" charset="0"/>
                <a:ea typeface="ＭＳ Ｐゴシック" pitchFamily="-107" charset="-128"/>
                <a:cs typeface="ＭＳ Ｐゴシック" pitchFamily="-107" charset="-128"/>
              </a:rPr>
              <a:t>Chapter 13.</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Diffie and Hellman achieved an astounding breakthrough in 1976</a:t>
            </a:r>
          </a:p>
          <a:p>
            <a:r>
              <a:rPr lang="en-US" sz="1300" dirty="0" smtClean="0">
                <a:latin typeface="Arial" charset="0"/>
                <a:ea typeface="ＭＳ Ｐゴシック" pitchFamily="-107" charset="-128"/>
                <a:cs typeface="ＭＳ Ｐゴシック" pitchFamily="-107" charset="-128"/>
              </a:rPr>
              <a:t>[DIFF76 a, b] by coming up with a method that addressed both problems and was</a:t>
            </a:r>
          </a:p>
          <a:p>
            <a:r>
              <a:rPr lang="en-US" sz="1300" dirty="0" smtClean="0">
                <a:latin typeface="Arial" charset="0"/>
                <a:ea typeface="ＭＳ Ｐゴシック" pitchFamily="-107" charset="-128"/>
                <a:cs typeface="ＭＳ Ｐゴシック" pitchFamily="-107" charset="-128"/>
              </a:rPr>
              <a:t>radically different from all previous approaches to cryptography, going back over</a:t>
            </a:r>
          </a:p>
          <a:p>
            <a:r>
              <a:rPr lang="en-US" sz="1300" dirty="0" smtClean="0">
                <a:latin typeface="Arial" charset="0"/>
                <a:ea typeface="ＭＳ Ｐゴシック" pitchFamily="-107" charset="-128"/>
                <a:cs typeface="ＭＳ Ｐゴシック" pitchFamily="-107" charset="-128"/>
              </a:rPr>
              <a:t>four millennia.</a:t>
            </a:r>
            <a:endParaRPr lang="en-AU" dirty="0">
              <a:latin typeface="Arial" pitchFamily="-84" charset="0"/>
              <a:ea typeface="Arial" pitchFamily="-84" charset="0"/>
              <a:cs typeface="Arial" pitchFamily="-8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11437005-07B5-40DE-B6EF-DE150BE2C997}" type="slidenum">
              <a:rPr lang="en-AU" altLang="zh-CN"/>
              <a:pPr/>
              <a:t>5</a:t>
            </a:fld>
            <a:endParaRPr lang="en-AU" altLang="zh-CN"/>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r>
              <a:rPr lang="en-US" altLang="zh-CN" smtClean="0">
                <a:ea typeface="ＭＳ Ｐゴシック" pitchFamily="34" charset="-128"/>
              </a:rPr>
              <a:t>Emphasize here the radical difference with </a:t>
            </a:r>
            <a:r>
              <a:rPr lang="en-AU" altLang="zh-CN" smtClean="0">
                <a:ea typeface="ＭＳ Ｐゴシック" pitchFamily="34" charset="-128"/>
              </a:rPr>
              <a:t>Public-Key Cryptography is the use of two related keys but with very different roles and abilities. Anyone knowing the public key can encrypt messages or verify signatures, but </a:t>
            </a:r>
            <a:r>
              <a:rPr lang="en-AU" altLang="zh-CN" b="1" smtClean="0">
                <a:ea typeface="ＭＳ Ｐゴシック" pitchFamily="34" charset="-128"/>
              </a:rPr>
              <a:t>cannot</a:t>
            </a:r>
            <a:r>
              <a:rPr lang="en-AU" altLang="zh-CN" smtClean="0">
                <a:ea typeface="ＭＳ Ｐゴシック" pitchFamily="34" charset="-128"/>
              </a:rPr>
              <a:t> decrypt messages or create signatures, all thanks to some clever use of number theory.</a:t>
            </a:r>
            <a:endParaRPr lang="en-US" altLang="zh-CN"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BCC6A4A4-9CE8-417A-B0C3-C6A6B0CCCD59}" type="slidenum">
              <a:rPr lang="en-AU" altLang="zh-CN"/>
              <a:pPr/>
              <a:t>6</a:t>
            </a:fld>
            <a:endParaRPr lang="en-AU" altLang="zh-CN"/>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r>
              <a:rPr lang="en-US" altLang="zh-CN" dirty="0" smtClean="0">
                <a:latin typeface="Times-Roman" charset="0"/>
                <a:ea typeface="ＭＳ Ｐゴシック" pitchFamily="34" charset="-128"/>
              </a:rPr>
              <a:t>Public-key systems are characterized by the use of a cryptographic type of algorithm with two keys. Depending on the application, the sender uses either the sender</a:t>
            </a:r>
            <a:r>
              <a:rPr lang="zh-CN" altLang="en-US" dirty="0" smtClean="0">
                <a:latin typeface="Times-Roman" charset="0"/>
                <a:ea typeface="ＭＳ Ｐゴシック" pitchFamily="34" charset="-128"/>
              </a:rPr>
              <a:t>’</a:t>
            </a:r>
            <a:r>
              <a:rPr lang="en-US" altLang="zh-CN" dirty="0" smtClean="0">
                <a:latin typeface="Times-Roman" charset="0"/>
                <a:ea typeface="ＭＳ Ｐゴシック" pitchFamily="34" charset="-128"/>
              </a:rPr>
              <a:t>s private key or the receiver</a:t>
            </a:r>
            <a:r>
              <a:rPr lang="zh-CN" altLang="en-US" dirty="0" smtClean="0">
                <a:latin typeface="Times-Roman" charset="0"/>
                <a:ea typeface="ＭＳ Ｐゴシック" pitchFamily="34" charset="-128"/>
              </a:rPr>
              <a:t>’</a:t>
            </a:r>
            <a:r>
              <a:rPr lang="en-US" altLang="zh-CN" dirty="0" smtClean="0">
                <a:latin typeface="Times-Roman" charset="0"/>
                <a:ea typeface="ＭＳ Ｐゴシック" pitchFamily="34" charset="-128"/>
              </a:rPr>
              <a:t>s public key, or both, to perform some type of cryptographic function. In broad terms, we can classify the use of public-key cryptosystems into the three categories:</a:t>
            </a:r>
          </a:p>
          <a:p>
            <a:r>
              <a:rPr lang="en-US" altLang="zh-CN" dirty="0" smtClean="0">
                <a:latin typeface="Times-Roman" charset="0"/>
                <a:ea typeface="ＭＳ Ｐゴシック" pitchFamily="34" charset="-128"/>
              </a:rPr>
              <a:t>•</a:t>
            </a:r>
            <a:r>
              <a:rPr lang="en-US" altLang="zh-CN" dirty="0" smtClean="0">
                <a:latin typeface="Helvetica" charset="0"/>
                <a:ea typeface="ＭＳ Ｐゴシック" pitchFamily="34" charset="-128"/>
              </a:rPr>
              <a:t> </a:t>
            </a:r>
            <a:r>
              <a:rPr lang="en-US" altLang="zh-CN" dirty="0" smtClean="0">
                <a:latin typeface="Times-Roman" charset="0"/>
                <a:ea typeface="ＭＳ Ｐゴシック" pitchFamily="34" charset="-128"/>
              </a:rPr>
              <a:t>Encryption/decryption:</a:t>
            </a:r>
            <a:r>
              <a:rPr lang="en-US" altLang="zh-CN" dirty="0" smtClean="0">
                <a:latin typeface="Helvetica" charset="0"/>
                <a:ea typeface="ＭＳ Ｐゴシック" pitchFamily="34" charset="-128"/>
              </a:rPr>
              <a:t> </a:t>
            </a:r>
            <a:r>
              <a:rPr lang="en-US" altLang="zh-CN" dirty="0" smtClean="0">
                <a:latin typeface="Times-Roman" charset="0"/>
                <a:ea typeface="ＭＳ Ｐゴシック" pitchFamily="34" charset="-128"/>
              </a:rPr>
              <a:t>The sender encrypts a message with the recipient</a:t>
            </a:r>
            <a:r>
              <a:rPr lang="zh-CN" altLang="en-US" dirty="0" smtClean="0">
                <a:latin typeface="Times-Roman" charset="0"/>
                <a:ea typeface="ＭＳ Ｐゴシック" pitchFamily="34" charset="-128"/>
              </a:rPr>
              <a:t>’</a:t>
            </a:r>
            <a:r>
              <a:rPr lang="en-US" altLang="zh-CN" dirty="0" smtClean="0">
                <a:latin typeface="Times-Roman" charset="0"/>
                <a:ea typeface="ＭＳ Ｐゴシック" pitchFamily="34" charset="-128"/>
              </a:rPr>
              <a:t>s public key. </a:t>
            </a:r>
          </a:p>
          <a:p>
            <a:r>
              <a:rPr lang="en-US" altLang="zh-CN" dirty="0" smtClean="0">
                <a:latin typeface="Times-Roman" charset="0"/>
                <a:ea typeface="ＭＳ Ｐゴシック" pitchFamily="34" charset="-128"/>
              </a:rPr>
              <a:t>•</a:t>
            </a:r>
            <a:r>
              <a:rPr lang="en-US" altLang="zh-CN" dirty="0" smtClean="0">
                <a:latin typeface="Helvetica" charset="0"/>
                <a:ea typeface="ＭＳ Ｐゴシック" pitchFamily="34" charset="-128"/>
              </a:rPr>
              <a:t> </a:t>
            </a:r>
            <a:r>
              <a:rPr lang="en-US" altLang="zh-CN" dirty="0" smtClean="0">
                <a:latin typeface="Times-Roman" charset="0"/>
                <a:ea typeface="ＭＳ Ｐゴシック" pitchFamily="34" charset="-128"/>
              </a:rPr>
              <a:t>Digital signature:</a:t>
            </a:r>
            <a:r>
              <a:rPr lang="en-US" altLang="zh-CN" dirty="0" smtClean="0">
                <a:latin typeface="Helvetica" charset="0"/>
                <a:ea typeface="ＭＳ Ｐゴシック" pitchFamily="34" charset="-128"/>
              </a:rPr>
              <a:t> </a:t>
            </a:r>
            <a:r>
              <a:rPr lang="en-US" altLang="zh-CN" dirty="0" smtClean="0">
                <a:latin typeface="Times-Roman" charset="0"/>
                <a:ea typeface="ＭＳ Ｐゴシック" pitchFamily="34" charset="-128"/>
              </a:rPr>
              <a:t>The sender </a:t>
            </a:r>
            <a:r>
              <a:rPr lang="zh-CN" altLang="en-US" dirty="0" smtClean="0">
                <a:latin typeface="Times-Roman" charset="0"/>
                <a:ea typeface="ＭＳ Ｐゴシック" pitchFamily="34" charset="-128"/>
              </a:rPr>
              <a:t>“</a:t>
            </a:r>
            <a:r>
              <a:rPr lang="en-US" altLang="zh-CN" dirty="0" smtClean="0">
                <a:latin typeface="Times-Roman" charset="0"/>
                <a:ea typeface="ＭＳ Ｐゴシック" pitchFamily="34" charset="-128"/>
              </a:rPr>
              <a:t>signs</a:t>
            </a:r>
            <a:r>
              <a:rPr lang="zh-CN" altLang="en-US" dirty="0" smtClean="0">
                <a:latin typeface="Times-Roman" charset="0"/>
                <a:ea typeface="ＭＳ Ｐゴシック" pitchFamily="34" charset="-128"/>
              </a:rPr>
              <a:t>”</a:t>
            </a:r>
            <a:r>
              <a:rPr lang="en-US" altLang="zh-CN" dirty="0" smtClean="0">
                <a:latin typeface="Times-Roman" charset="0"/>
                <a:ea typeface="ＭＳ Ｐゴシック" pitchFamily="34" charset="-128"/>
              </a:rPr>
              <a:t>a message with its private key, either to the whole message or to a small block of data that is a function of the message. </a:t>
            </a:r>
          </a:p>
          <a:p>
            <a:r>
              <a:rPr lang="en-US" altLang="zh-CN" dirty="0" smtClean="0">
                <a:latin typeface="Times-Roman" charset="0"/>
                <a:ea typeface="ＭＳ Ｐゴシック" pitchFamily="34" charset="-128"/>
              </a:rPr>
              <a:t>•</a:t>
            </a:r>
            <a:r>
              <a:rPr lang="en-US" altLang="zh-CN" dirty="0" smtClean="0">
                <a:latin typeface="Helvetica" charset="0"/>
                <a:ea typeface="ＭＳ Ｐゴシック" pitchFamily="34" charset="-128"/>
              </a:rPr>
              <a:t> </a:t>
            </a:r>
            <a:r>
              <a:rPr lang="en-US" altLang="zh-CN" dirty="0" smtClean="0">
                <a:latin typeface="Times-Roman" charset="0"/>
                <a:ea typeface="ＭＳ Ｐゴシック" pitchFamily="34" charset="-128"/>
              </a:rPr>
              <a:t>Key exchange: Two sides cooperate to exchange a session key. Several different approaches are possible, involving the private key(s) of one or both parties.</a:t>
            </a:r>
          </a:p>
          <a:p>
            <a:r>
              <a:rPr lang="en-US" altLang="zh-CN" dirty="0" smtClean="0">
                <a:latin typeface="Times-Roman" charset="0"/>
                <a:ea typeface="ＭＳ Ｐゴシック" pitchFamily="34" charset="-128"/>
              </a:rPr>
              <a:t>Some algorithms are suitable for all three applications, whereas others can be used only for one or two of these applications.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noFill/>
          <a:ln/>
        </p:spPr>
        <p:txBody>
          <a:bodyPr/>
          <a:lstStyle/>
          <a:p>
            <a:endParaRPr lang="zh-CN" altLang="en-US" smtClean="0">
              <a:ea typeface="ＭＳ Ｐゴシック" pitchFamily="34" charset="-128"/>
            </a:endParaRPr>
          </a:p>
        </p:txBody>
      </p:sp>
      <p:sp>
        <p:nvSpPr>
          <p:cNvPr id="48131" name="Slide Number Placeholder 3"/>
          <p:cNvSpPr>
            <a:spLocks noGrp="1"/>
          </p:cNvSpPr>
          <p:nvPr>
            <p:ph type="sldNum" sz="quarter" idx="5"/>
          </p:nvPr>
        </p:nvSpPr>
        <p:spPr>
          <a:noFill/>
        </p:spPr>
        <p:txBody>
          <a:bodyPr/>
          <a:lstStyle/>
          <a:p>
            <a:fld id="{6D3C1DB8-452D-4870-940A-35DF15AE1412}" type="slidenum">
              <a:rPr lang="en-US" altLang="zh-CN"/>
              <a:pPr/>
              <a:t>7</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75244BD-3E9A-904D-BC9E-2115FC5D8906}" type="slidenum">
              <a:rPr lang="en-AU">
                <a:latin typeface="Arial" pitchFamily="-84" charset="0"/>
              </a:rPr>
              <a:pPr/>
              <a:t>9</a:t>
            </a:fld>
            <a:endParaRPr lang="en-AU" dirty="0">
              <a:latin typeface="Arial" pitchFamily="-8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The cryptosystem illustrated in Figures 9.2 through 9.4 depends on a cryptographic algorithm based on two related keys. Diffie and Hellman postulated this system without demonstrating that such algorithms exist. However, they did lay out the conditions that such algorithms must fulfill:   </a:t>
            </a:r>
          </a:p>
          <a:p>
            <a:pPr eaLnBrk="1" hangingPunct="1">
              <a:buFontTx/>
              <a:buAutoNum type="arabicPeriod"/>
            </a:pPr>
            <a:r>
              <a:rPr lang="en-US" dirty="0" smtClean="0">
                <a:latin typeface="Arial" pitchFamily="-84" charset="0"/>
                <a:ea typeface="ＭＳ Ｐゴシック" pitchFamily="-84" charset="-128"/>
                <a:cs typeface="ＭＳ Ｐゴシック" pitchFamily="-84" charset="-128"/>
              </a:rPr>
              <a:t>It is computationally easy for a party B to generate a pair (public key </a:t>
            </a:r>
            <a:r>
              <a:rPr lang="en-US" i="1" dirty="0" smtClean="0">
                <a:latin typeface="Arial" pitchFamily="-84" charset="0"/>
                <a:ea typeface="ＭＳ Ｐゴシック" pitchFamily="-84" charset="-128"/>
                <a:cs typeface="ＭＳ Ｐゴシック" pitchFamily="-84" charset="-128"/>
              </a:rPr>
              <a:t>PU</a:t>
            </a:r>
            <a:r>
              <a:rPr lang="en-US" i="1" baseline="-25000" dirty="0" smtClean="0">
                <a:latin typeface="Arial" pitchFamily="-84" charset="0"/>
                <a:ea typeface="ＭＳ Ｐゴシック" pitchFamily="-84" charset="-128"/>
                <a:cs typeface="ＭＳ Ｐゴシック" pitchFamily="-84" charset="-128"/>
              </a:rPr>
              <a:t>b</a:t>
            </a:r>
            <a:r>
              <a:rPr lang="en-US" i="1" dirty="0" smtClean="0">
                <a:latin typeface="Arial" pitchFamily="-84" charset="0"/>
                <a:ea typeface="ＭＳ Ｐゴシック" pitchFamily="-84" charset="-128"/>
                <a:cs typeface="ＭＳ Ｐゴシック" pitchFamily="-84" charset="-128"/>
              </a:rPr>
              <a:t>, </a:t>
            </a:r>
            <a:r>
              <a:rPr lang="en-US" dirty="0" smtClean="0">
                <a:latin typeface="Arial" pitchFamily="-84" charset="0"/>
                <a:ea typeface="ＭＳ Ｐゴシック" pitchFamily="-84" charset="-128"/>
                <a:cs typeface="ＭＳ Ｐゴシック" pitchFamily="-84" charset="-128"/>
              </a:rPr>
              <a:t>private key PR</a:t>
            </a:r>
            <a:r>
              <a:rPr lang="en-US" sz="1300" i="1" baseline="-25000" dirty="0" smtClean="0">
                <a:latin typeface="Arial" pitchFamily="-84" charset="0"/>
                <a:ea typeface="ＭＳ Ｐゴシック" pitchFamily="-84" charset="-128"/>
                <a:cs typeface="ＭＳ Ｐゴシック" pitchFamily="-84" charset="-128"/>
              </a:rPr>
              <a:t>b</a:t>
            </a:r>
            <a:r>
              <a:rPr lang="en-US" i="1" dirty="0" smtClean="0">
                <a:latin typeface="Arial" pitchFamily="-84" charset="0"/>
                <a:ea typeface="ＭＳ Ｐゴシック" pitchFamily="-84" charset="-128"/>
                <a:cs typeface="ＭＳ Ｐゴシック" pitchFamily="-84" charset="-128"/>
              </a:rPr>
              <a:t>). </a:t>
            </a:r>
            <a:endParaRPr lang="en-US" dirty="0" smtClean="0">
              <a:latin typeface="Times-Roman" charset="0"/>
              <a:ea typeface="ＭＳ Ｐゴシック" pitchFamily="-84" charset="-128"/>
              <a:cs typeface="ＭＳ Ｐゴシック" pitchFamily="-84" charset="-128"/>
            </a:endParaRPr>
          </a:p>
          <a:p>
            <a:pPr eaLnBrk="1" hangingPunct="1">
              <a:buFontTx/>
              <a:buAutoNum type="arabicPeriod"/>
            </a:pPr>
            <a:r>
              <a:rPr lang="en-US" dirty="0" smtClean="0">
                <a:latin typeface="Arial" pitchFamily="-84" charset="0"/>
                <a:ea typeface="ＭＳ Ｐゴシック" pitchFamily="-84" charset="-128"/>
                <a:cs typeface="ＭＳ Ｐゴシック" pitchFamily="-84" charset="-128"/>
              </a:rPr>
              <a:t>It is computationally easy for a sender A, knowing the public key and the message to be encrypted, </a:t>
            </a:r>
            <a:r>
              <a:rPr lang="en-US" i="1" dirty="0" smtClean="0">
                <a:latin typeface="Arial" pitchFamily="-84" charset="0"/>
                <a:ea typeface="ＭＳ Ｐゴシック" pitchFamily="-84" charset="-128"/>
                <a:cs typeface="ＭＳ Ｐゴシック" pitchFamily="-84" charset="-128"/>
              </a:rPr>
              <a:t>M</a:t>
            </a:r>
            <a:r>
              <a:rPr lang="en-US" dirty="0" smtClean="0">
                <a:latin typeface="Arial" pitchFamily="-84" charset="0"/>
                <a:ea typeface="ＭＳ Ｐゴシック" pitchFamily="-84" charset="-128"/>
                <a:cs typeface="ＭＳ Ｐゴシック" pitchFamily="-84" charset="-128"/>
              </a:rPr>
              <a:t>, to generate the corresponding ciphertext:      </a:t>
            </a:r>
          </a:p>
          <a:p>
            <a:pPr eaLnBrk="1" hangingPunct="1">
              <a:buFontTx/>
              <a:buNone/>
            </a:pPr>
            <a:r>
              <a:rPr lang="en-US" dirty="0" smtClean="0">
                <a:latin typeface="Arial" pitchFamily="-84" charset="0"/>
                <a:ea typeface="ＭＳ Ｐゴシック" pitchFamily="-84" charset="-128"/>
                <a:cs typeface="ＭＳ Ｐゴシック" pitchFamily="-84" charset="-128"/>
              </a:rPr>
              <a:t>	C = E(PU</a:t>
            </a:r>
            <a:r>
              <a:rPr lang="en-US"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M)  </a:t>
            </a:r>
          </a:p>
          <a:p>
            <a:pPr eaLnBrk="1" hangingPunct="1">
              <a:buFontTx/>
              <a:buNone/>
            </a:pPr>
            <a:r>
              <a:rPr lang="en-US" dirty="0" smtClean="0">
                <a:latin typeface="Arial" pitchFamily="-84" charset="0"/>
                <a:ea typeface="ＭＳ Ｐゴシック" pitchFamily="-84" charset="-128"/>
                <a:cs typeface="ＭＳ Ｐゴシック" pitchFamily="-84" charset="-128"/>
              </a:rPr>
              <a:t>3. It is computationally easy for the receiver B to decrypt the resulting ciphertext using the private key to recover the original message:                                	M = D(PR</a:t>
            </a:r>
            <a:r>
              <a:rPr lang="en-US"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C) = D[PR</a:t>
            </a:r>
            <a:r>
              <a:rPr lang="en-US" sz="1300"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E(PU</a:t>
            </a:r>
            <a:r>
              <a:rPr lang="en-US" sz="1300"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M)</a:t>
            </a:r>
          </a:p>
          <a:p>
            <a:pPr eaLnBrk="1" hangingPunct="1">
              <a:buFontTx/>
              <a:buNone/>
            </a:pPr>
            <a:r>
              <a:rPr lang="en-US" dirty="0" smtClean="0">
                <a:latin typeface="Arial" pitchFamily="-84" charset="0"/>
                <a:ea typeface="ＭＳ Ｐゴシック" pitchFamily="-84" charset="-128"/>
                <a:cs typeface="ＭＳ Ｐゴシック" pitchFamily="-84" charset="-128"/>
              </a:rPr>
              <a:t>4. It is computationally infeasible for an adversary, knowing the public key, PU</a:t>
            </a:r>
            <a:r>
              <a:rPr lang="en-US" sz="1300"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to determine the private key, PR</a:t>
            </a:r>
            <a:r>
              <a:rPr lang="en-US" sz="1300" baseline="-25000" dirty="0" smtClean="0">
                <a:latin typeface="Arial" pitchFamily="-84" charset="0"/>
                <a:ea typeface="ＭＳ Ｐゴシック" pitchFamily="-84" charset="-128"/>
                <a:cs typeface="ＭＳ Ｐゴシック" pitchFamily="-84" charset="-128"/>
              </a:rPr>
              <a:t>b</a:t>
            </a:r>
          </a:p>
          <a:p>
            <a:pPr eaLnBrk="1" hangingPunct="1">
              <a:buFontTx/>
              <a:buNone/>
            </a:pPr>
            <a:r>
              <a:rPr lang="en-US" dirty="0" smtClean="0">
                <a:latin typeface="Arial" pitchFamily="-84" charset="0"/>
                <a:ea typeface="ＭＳ Ｐゴシック" pitchFamily="-84" charset="-128"/>
                <a:cs typeface="ＭＳ Ｐゴシック" pitchFamily="-84" charset="-128"/>
              </a:rPr>
              <a:t>5. It is computationally infeasible for an adversary, knowing the public key, PU</a:t>
            </a:r>
            <a:r>
              <a:rPr lang="en-US" sz="1300"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and a ciphertext, C, to recover the original message, M.</a:t>
            </a:r>
          </a:p>
          <a:p>
            <a:pPr eaLnBrk="1" hangingPunct="1">
              <a:buFontTx/>
              <a:buNone/>
            </a:pPr>
            <a:r>
              <a:rPr lang="en-US" dirty="0" smtClean="0">
                <a:latin typeface="Arial" pitchFamily="-84" charset="0"/>
                <a:ea typeface="ＭＳ Ｐゴシック" pitchFamily="-84" charset="-128"/>
                <a:cs typeface="ＭＳ Ｐゴシック" pitchFamily="-84" charset="-128"/>
              </a:rPr>
              <a:t>6. (optional) The two keys can be applied in either order:  </a:t>
            </a:r>
          </a:p>
          <a:p>
            <a:pPr eaLnBrk="1" hangingPunct="1"/>
            <a:r>
              <a:rPr lang="en-US" dirty="0" smtClean="0">
                <a:latin typeface="Arial" pitchFamily="-84" charset="0"/>
                <a:ea typeface="ＭＳ Ｐゴシック" pitchFamily="-84" charset="-128"/>
                <a:cs typeface="ＭＳ Ｐゴシック" pitchFamily="-84" charset="-128"/>
              </a:rPr>
              <a:t>	M = D[PU</a:t>
            </a:r>
            <a:r>
              <a:rPr lang="en-US" sz="1300"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 E(PR</a:t>
            </a:r>
            <a:r>
              <a:rPr lang="en-US" sz="1300"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M)] = D[PR</a:t>
            </a:r>
            <a:r>
              <a:rPr lang="en-US" sz="1300"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E(PU</a:t>
            </a:r>
            <a:r>
              <a:rPr lang="en-US" sz="1300" baseline="-25000" dirty="0" smtClean="0">
                <a:latin typeface="Arial" pitchFamily="-84" charset="0"/>
                <a:ea typeface="ＭＳ Ｐゴシック" pitchFamily="-84" charset="-128"/>
                <a:cs typeface="ＭＳ Ｐゴシック" pitchFamily="-84" charset="-128"/>
              </a:rPr>
              <a:t>b</a:t>
            </a:r>
            <a:r>
              <a:rPr lang="en-US" dirty="0" smtClean="0">
                <a:latin typeface="Arial" pitchFamily="-84" charset="0"/>
                <a:ea typeface="ＭＳ Ｐゴシック" pitchFamily="-84" charset="-128"/>
                <a:cs typeface="ＭＳ Ｐゴシック" pitchFamily="-84" charset="-128"/>
              </a:rPr>
              <a:t>, M)]</a:t>
            </a:r>
            <a:endParaRPr lang="en-US" dirty="0" smtClean="0">
              <a:latin typeface="Times-Roman" charset="0"/>
              <a:ea typeface="ＭＳ Ｐゴシック" pitchFamily="-84" charset="-128"/>
              <a:cs typeface="ＭＳ Ｐゴシック" pitchFamily="-84" charset="-128"/>
            </a:endParaRPr>
          </a:p>
          <a:p>
            <a:pPr eaLnBrk="1" hangingPunct="1"/>
            <a:endParaRPr lang="en-US" dirty="0" smtClean="0">
              <a:latin typeface="Arial" pitchFamily="-84" charset="0"/>
              <a:ea typeface="ＭＳ Ｐゴシック" pitchFamily="-84" charset="-128"/>
              <a:cs typeface="ＭＳ Ｐゴシック" pitchFamily="-84" charset="-128"/>
            </a:endParaRPr>
          </a:p>
          <a:p>
            <a:pPr eaLnBrk="1" hangingPunct="1"/>
            <a:r>
              <a:rPr lang="en-US" dirty="0" smtClean="0">
                <a:latin typeface="Arial" pitchFamily="-84" charset="0"/>
                <a:ea typeface="ＭＳ Ｐゴシック" pitchFamily="-84" charset="-128"/>
                <a:cs typeface="ＭＳ Ｐゴシック" pitchFamily="-84" charset="-128"/>
              </a:rPr>
              <a:t>These are formidable requirements, as evidenced by the fact that only a few algorithms (RSA, elliptic curve cryptography, Diffie-Hellman, DSS) have received widespread acceptance in the several decades since the concept of public-key cryptography was proposed.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2CBDA85-8DA4-7044-9A8A-5698E85F7EBD}" type="slidenum">
              <a:rPr lang="en-AU">
                <a:latin typeface="Arial" pitchFamily="-84" charset="0"/>
              </a:rPr>
              <a:pPr/>
              <a:t>10</a:t>
            </a:fld>
            <a:endParaRPr lang="en-AU" dirty="0">
              <a:latin typeface="Arial" pitchFamily="-8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sz="1300" dirty="0" smtClean="0">
                <a:latin typeface="Arial" charset="0"/>
                <a:ea typeface="ＭＳ Ｐゴシック" pitchFamily="-107" charset="-128"/>
                <a:cs typeface="ＭＳ Ｐゴシック" pitchFamily="-107" charset="-128"/>
              </a:rPr>
              <a:t> As with symmetric encryption, a public-key encryption scheme is vulnerable to a</a:t>
            </a:r>
          </a:p>
          <a:p>
            <a:r>
              <a:rPr lang="en-US" sz="1300" dirty="0" smtClean="0">
                <a:latin typeface="Arial" charset="0"/>
                <a:ea typeface="ＭＳ Ｐゴシック" pitchFamily="-107" charset="-128"/>
                <a:cs typeface="ＭＳ Ｐゴシック" pitchFamily="-107" charset="-128"/>
              </a:rPr>
              <a:t>brute-force attack. The countermeasure is the same: Use large keys. However, there</a:t>
            </a:r>
          </a:p>
          <a:p>
            <a:r>
              <a:rPr lang="en-US" sz="1300" dirty="0" smtClean="0">
                <a:latin typeface="Arial" charset="0"/>
                <a:ea typeface="ＭＳ Ｐゴシック" pitchFamily="-107" charset="-128"/>
                <a:cs typeface="ＭＳ Ｐゴシック" pitchFamily="-107" charset="-128"/>
              </a:rPr>
              <a:t>is a tradeoff to be considered. Public-key systems depend on the use of some sort of</a:t>
            </a:r>
          </a:p>
          <a:p>
            <a:r>
              <a:rPr lang="en-US" sz="1300" dirty="0" smtClean="0">
                <a:latin typeface="Arial" charset="0"/>
                <a:ea typeface="ＭＳ Ｐゴシック" pitchFamily="-107" charset="-128"/>
                <a:cs typeface="ＭＳ Ｐゴシック" pitchFamily="-107" charset="-128"/>
              </a:rPr>
              <a:t>invertible mathematical function. The complexity of calculating these functions may</a:t>
            </a:r>
          </a:p>
          <a:p>
            <a:r>
              <a:rPr lang="en-US" sz="1300" dirty="0" smtClean="0">
                <a:latin typeface="Arial" charset="0"/>
                <a:ea typeface="ＭＳ Ｐゴシック" pitchFamily="-107" charset="-128"/>
                <a:cs typeface="ＭＳ Ｐゴシック" pitchFamily="-107" charset="-128"/>
              </a:rPr>
              <a:t>not scale linearly with the number of bits in the key but grow more rapidly than that.</a:t>
            </a:r>
          </a:p>
          <a:p>
            <a:r>
              <a:rPr lang="en-US" sz="1300" dirty="0" smtClean="0">
                <a:latin typeface="Arial" charset="0"/>
                <a:ea typeface="ＭＳ Ｐゴシック" pitchFamily="-107" charset="-128"/>
                <a:cs typeface="ＭＳ Ｐゴシック" pitchFamily="-107" charset="-128"/>
              </a:rPr>
              <a:t>Thus, the key size must be large enough to make brute-force attack impractical but</a:t>
            </a:r>
          </a:p>
          <a:p>
            <a:r>
              <a:rPr lang="en-US" sz="1300" dirty="0" smtClean="0">
                <a:latin typeface="Arial" charset="0"/>
                <a:ea typeface="ＭＳ Ｐゴシック" pitchFamily="-107" charset="-128"/>
                <a:cs typeface="ＭＳ Ｐゴシック" pitchFamily="-107" charset="-128"/>
              </a:rPr>
              <a:t>small enough for practical encryption and decryption. In practice, the key sizes that</a:t>
            </a:r>
          </a:p>
          <a:p>
            <a:r>
              <a:rPr lang="en-US" sz="1300" dirty="0" smtClean="0">
                <a:latin typeface="Arial" charset="0"/>
                <a:ea typeface="ＭＳ Ｐゴシック" pitchFamily="-107" charset="-128"/>
                <a:cs typeface="ＭＳ Ｐゴシック" pitchFamily="-107" charset="-128"/>
              </a:rPr>
              <a:t>have been proposed do make brute-force attack impractical but result in encryption/</a:t>
            </a:r>
          </a:p>
          <a:p>
            <a:r>
              <a:rPr lang="en-US" sz="1300" dirty="0" smtClean="0">
                <a:latin typeface="Arial" charset="0"/>
                <a:ea typeface="ＭＳ Ｐゴシック" pitchFamily="-107" charset="-128"/>
                <a:cs typeface="ＭＳ Ｐゴシック" pitchFamily="-107" charset="-128"/>
              </a:rPr>
              <a:t>decryption speeds that are too slow for general-purpose use. Instead, as was mentioned</a:t>
            </a:r>
          </a:p>
          <a:p>
            <a:r>
              <a:rPr lang="en-US" sz="1300" dirty="0" smtClean="0">
                <a:latin typeface="Arial" charset="0"/>
                <a:ea typeface="ＭＳ Ｐゴシック" pitchFamily="-107" charset="-128"/>
                <a:cs typeface="ＭＳ Ｐゴシック" pitchFamily="-107" charset="-128"/>
              </a:rPr>
              <a:t>earlier, public-key encryption is currently confined to key management and</a:t>
            </a:r>
          </a:p>
          <a:p>
            <a:r>
              <a:rPr lang="en-US" sz="1300" dirty="0" smtClean="0">
                <a:latin typeface="Arial" charset="0"/>
                <a:ea typeface="ＭＳ Ｐゴシック" pitchFamily="-107" charset="-128"/>
                <a:cs typeface="ＭＳ Ｐゴシック" pitchFamily="-107" charset="-128"/>
              </a:rPr>
              <a:t>signature applications.</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Another form of attack is to find some way to compute the private key given</a:t>
            </a:r>
          </a:p>
          <a:p>
            <a:r>
              <a:rPr lang="en-US" sz="1300" dirty="0" smtClean="0">
                <a:latin typeface="Arial" charset="0"/>
                <a:ea typeface="ＭＳ Ｐゴシック" pitchFamily="-107" charset="-128"/>
                <a:cs typeface="ＭＳ Ｐゴシック" pitchFamily="-107" charset="-128"/>
              </a:rPr>
              <a:t>the public key. To date, it has not been mathematically proven that this form of attack</a:t>
            </a:r>
          </a:p>
          <a:p>
            <a:r>
              <a:rPr lang="en-US" sz="1300" dirty="0" smtClean="0">
                <a:latin typeface="Arial" charset="0"/>
                <a:ea typeface="ＭＳ Ｐゴシック" pitchFamily="-107" charset="-128"/>
                <a:cs typeface="ＭＳ Ｐゴシック" pitchFamily="-107" charset="-128"/>
              </a:rPr>
              <a:t>is infeasible for a particular public-key algorithm. Thus, any given algorithm,</a:t>
            </a:r>
          </a:p>
          <a:p>
            <a:r>
              <a:rPr lang="en-US" sz="1300" dirty="0" smtClean="0">
                <a:latin typeface="Arial" charset="0"/>
                <a:ea typeface="ＭＳ Ｐゴシック" pitchFamily="-107" charset="-128"/>
                <a:cs typeface="ＭＳ Ｐゴシック" pitchFamily="-107" charset="-128"/>
              </a:rPr>
              <a:t>including the widely used RSA algorithm, is suspect. The history of cryptanalysis</a:t>
            </a:r>
          </a:p>
          <a:p>
            <a:r>
              <a:rPr lang="en-US" sz="1300" dirty="0" smtClean="0">
                <a:latin typeface="Arial" charset="0"/>
                <a:ea typeface="ＭＳ Ｐゴシック" pitchFamily="-107" charset="-128"/>
                <a:cs typeface="ＭＳ Ｐゴシック" pitchFamily="-107" charset="-128"/>
              </a:rPr>
              <a:t>shows that a problem that seems insoluble from one perspective can be found to</a:t>
            </a:r>
          </a:p>
          <a:p>
            <a:r>
              <a:rPr lang="en-US" sz="1300" dirty="0" smtClean="0">
                <a:latin typeface="Arial" charset="0"/>
                <a:ea typeface="ＭＳ Ｐゴシック" pitchFamily="-107" charset="-128"/>
                <a:cs typeface="ＭＳ Ｐゴシック" pitchFamily="-107" charset="-128"/>
              </a:rPr>
              <a:t>have a solution if looked at in an entirely different way.</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Finally, there is a form of attack that is peculiar to public-key systems. This is,</a:t>
            </a:r>
          </a:p>
          <a:p>
            <a:r>
              <a:rPr lang="en-US" sz="1300" dirty="0" smtClean="0">
                <a:latin typeface="Arial" charset="0"/>
                <a:ea typeface="ＭＳ Ｐゴシック" pitchFamily="-107" charset="-128"/>
                <a:cs typeface="ＭＳ Ｐゴシック" pitchFamily="-107" charset="-128"/>
              </a:rPr>
              <a:t>in essence, a probable-message attack. Suppose, for example, that a message were to</a:t>
            </a:r>
          </a:p>
          <a:p>
            <a:r>
              <a:rPr lang="en-US" sz="1300" dirty="0" smtClean="0">
                <a:latin typeface="Arial" charset="0"/>
                <a:ea typeface="ＭＳ Ｐゴシック" pitchFamily="-107" charset="-128"/>
                <a:cs typeface="ＭＳ Ｐゴシック" pitchFamily="-107" charset="-128"/>
              </a:rPr>
              <a:t>be sent that consisted solely of a 56-bit DES key. An adversary could encrypt all possible</a:t>
            </a:r>
          </a:p>
          <a:p>
            <a:r>
              <a:rPr lang="en-US" sz="1300" dirty="0" smtClean="0">
                <a:latin typeface="Arial" charset="0"/>
                <a:ea typeface="ＭＳ Ｐゴシック" pitchFamily="-107" charset="-128"/>
                <a:cs typeface="ＭＳ Ｐゴシック" pitchFamily="-107" charset="-128"/>
              </a:rPr>
              <a:t>56-bit DES keys using the public key and could discover the encrypted key by</a:t>
            </a:r>
          </a:p>
          <a:p>
            <a:r>
              <a:rPr lang="en-US" sz="1300" dirty="0" smtClean="0">
                <a:latin typeface="Arial" charset="0"/>
                <a:ea typeface="ＭＳ Ｐゴシック" pitchFamily="-107" charset="-128"/>
                <a:cs typeface="ＭＳ Ｐゴシック" pitchFamily="-107" charset="-128"/>
              </a:rPr>
              <a:t>matching the transmitted ciphertext. Thus, no matter how large the key size of the</a:t>
            </a:r>
          </a:p>
          <a:p>
            <a:r>
              <a:rPr lang="en-US" sz="1300" dirty="0" smtClean="0">
                <a:latin typeface="Arial" charset="0"/>
                <a:ea typeface="ＭＳ Ｐゴシック" pitchFamily="-107" charset="-128"/>
                <a:cs typeface="ＭＳ Ｐゴシック" pitchFamily="-107" charset="-128"/>
              </a:rPr>
              <a:t>public-key scheme, the attack is reduced to a brute-force attack on a 56-bit key. This</a:t>
            </a:r>
          </a:p>
          <a:p>
            <a:r>
              <a:rPr lang="en-US" sz="1300" dirty="0" smtClean="0">
                <a:latin typeface="Arial" charset="0"/>
                <a:ea typeface="ＭＳ Ｐゴシック" pitchFamily="-107" charset="-128"/>
                <a:cs typeface="ＭＳ Ｐゴシック" pitchFamily="-107" charset="-128"/>
              </a:rPr>
              <a:t>attack can be thwarted by appending some random bits to such simple messages.</a:t>
            </a:r>
            <a:endParaRPr lang="en-AU"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3E84305-015B-2648-A04D-F6EDB374C6A8}" type="slidenum">
              <a:rPr lang="en-AU">
                <a:latin typeface="Arial" pitchFamily="-84" charset="0"/>
              </a:rPr>
              <a:pPr/>
              <a:t>11</a:t>
            </a:fld>
            <a:endParaRPr lang="en-AU" dirty="0">
              <a:latin typeface="Arial" pitchFamily="-8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sz="1300" dirty="0" smtClean="0">
                <a:latin typeface="Arial" charset="0"/>
                <a:ea typeface="ＭＳ Ｐゴシック" pitchFamily="-107" charset="-128"/>
                <a:cs typeface="ＭＳ Ｐゴシック" pitchFamily="-107" charset="-128"/>
              </a:rPr>
              <a:t> The pioneering paper by Diffie and Hellman [DIFF76b] introduced a new approach</a:t>
            </a:r>
          </a:p>
          <a:p>
            <a:r>
              <a:rPr lang="en-US" sz="1300" dirty="0" smtClean="0">
                <a:latin typeface="Arial" charset="0"/>
                <a:ea typeface="ＭＳ Ｐゴシック" pitchFamily="-107" charset="-128"/>
                <a:cs typeface="ＭＳ Ｐゴシック" pitchFamily="-107" charset="-128"/>
              </a:rPr>
              <a:t>to cryptography and, in effect, challenged cryptologists to come up with a cryptographic</a:t>
            </a:r>
          </a:p>
          <a:p>
            <a:r>
              <a:rPr lang="en-US" sz="1300" dirty="0" smtClean="0">
                <a:latin typeface="Arial" charset="0"/>
                <a:ea typeface="ＭＳ Ｐゴシック" pitchFamily="-107" charset="-128"/>
                <a:cs typeface="ＭＳ Ｐゴシック" pitchFamily="-107" charset="-128"/>
              </a:rPr>
              <a:t>algorithm that met the requirements for public-key systems. A number of</a:t>
            </a:r>
          </a:p>
          <a:p>
            <a:r>
              <a:rPr lang="en-US" sz="1300" dirty="0" smtClean="0">
                <a:latin typeface="Arial" charset="0"/>
                <a:ea typeface="ＭＳ Ｐゴシック" pitchFamily="-107" charset="-128"/>
                <a:cs typeface="ＭＳ Ｐゴシック" pitchFamily="-107" charset="-128"/>
              </a:rPr>
              <a:t>algorithms have been proposed for public-key cryptography. Some of these, though</a:t>
            </a:r>
          </a:p>
          <a:p>
            <a:r>
              <a:rPr lang="en-US" sz="1300" dirty="0" smtClean="0">
                <a:latin typeface="Arial" charset="0"/>
                <a:ea typeface="ＭＳ Ｐゴシック" pitchFamily="-107" charset="-128"/>
                <a:cs typeface="ＭＳ Ｐゴシック" pitchFamily="-107" charset="-128"/>
              </a:rPr>
              <a:t>initially promising, turned out to be breakable.</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One of the first successful responses to the challenge was developed in 1977</a:t>
            </a:r>
          </a:p>
          <a:p>
            <a:r>
              <a:rPr lang="en-US" sz="1300" dirty="0" smtClean="0">
                <a:latin typeface="Arial" charset="0"/>
                <a:ea typeface="ＭＳ Ｐゴシック" pitchFamily="-107" charset="-128"/>
                <a:cs typeface="ＭＳ Ｐゴシック" pitchFamily="-107" charset="-128"/>
              </a:rPr>
              <a:t>by Ron Rivest, Adi Shamir, and Len Adleman at MIT and first published in 1978</a:t>
            </a:r>
          </a:p>
          <a:p>
            <a:r>
              <a:rPr lang="en-US" sz="1300" dirty="0" smtClean="0">
                <a:latin typeface="Arial" charset="0"/>
                <a:ea typeface="ＭＳ Ｐゴシック" pitchFamily="-107" charset="-128"/>
                <a:cs typeface="ＭＳ Ｐゴシック" pitchFamily="-107" charset="-128"/>
              </a:rPr>
              <a:t>[RIVE78].  The Rivest-Shamir-Adleman (RSA) scheme has since that time reigned</a:t>
            </a:r>
          </a:p>
          <a:p>
            <a:r>
              <a:rPr lang="en-US" sz="1300" dirty="0" smtClean="0">
                <a:latin typeface="Arial" charset="0"/>
                <a:ea typeface="ＭＳ Ｐゴシック" pitchFamily="-107" charset="-128"/>
                <a:cs typeface="ＭＳ Ｐゴシック" pitchFamily="-107" charset="-128"/>
              </a:rPr>
              <a:t>supreme as the most widely accepted and implemented general-purpose approach</a:t>
            </a:r>
          </a:p>
          <a:p>
            <a:r>
              <a:rPr lang="en-US" sz="1300" dirty="0" smtClean="0">
                <a:latin typeface="Arial" charset="0"/>
                <a:ea typeface="ＭＳ Ｐゴシック" pitchFamily="-107" charset="-128"/>
                <a:cs typeface="ＭＳ Ｐゴシック" pitchFamily="-107" charset="-128"/>
              </a:rPr>
              <a:t>to public-key encryption.</a:t>
            </a:r>
          </a:p>
          <a:p>
            <a:endParaRPr lang="en-US" sz="1300" dirty="0" smtClean="0">
              <a:latin typeface="Arial" charset="0"/>
              <a:ea typeface="ＭＳ Ｐゴシック" pitchFamily="-107" charset="-128"/>
              <a:cs typeface="ＭＳ Ｐゴシック" pitchFamily="-107" charset="-128"/>
            </a:endParaRPr>
          </a:p>
          <a:p>
            <a:r>
              <a:rPr lang="en-US" sz="1300" dirty="0" smtClean="0">
                <a:latin typeface="Arial" charset="0"/>
                <a:ea typeface="ＭＳ Ｐゴシック" pitchFamily="-107" charset="-128"/>
                <a:cs typeface="ＭＳ Ｐゴシック" pitchFamily="-107" charset="-128"/>
              </a:rPr>
              <a:t> The RSA  scheme is a cipher in which the plaintext and ciphertext are integers</a:t>
            </a:r>
          </a:p>
          <a:p>
            <a:r>
              <a:rPr lang="en-US" sz="1300" dirty="0" smtClean="0">
                <a:latin typeface="Arial" charset="0"/>
                <a:ea typeface="ＭＳ Ｐゴシック" pitchFamily="-107" charset="-128"/>
                <a:cs typeface="ＭＳ Ｐゴシック" pitchFamily="-107" charset="-128"/>
              </a:rPr>
              <a:t>between 0 and n -  1 for some n . A typical size for n  is 1024 bits, or 309 decimal</a:t>
            </a:r>
          </a:p>
          <a:p>
            <a:r>
              <a:rPr lang="en-US" sz="1300" dirty="0" smtClean="0">
                <a:latin typeface="Arial" charset="0"/>
                <a:ea typeface="ＭＳ Ｐゴシック" pitchFamily="-107" charset="-128"/>
                <a:cs typeface="ＭＳ Ｐゴシック" pitchFamily="-107" charset="-128"/>
              </a:rPr>
              <a:t>digits. That is, n  is less than 2</a:t>
            </a:r>
            <a:r>
              <a:rPr lang="en-US" sz="1300" baseline="30000" dirty="0" smtClean="0">
                <a:latin typeface="Arial" charset="0"/>
                <a:ea typeface="ＭＳ Ｐゴシック" pitchFamily="-107" charset="-128"/>
                <a:cs typeface="ＭＳ Ｐゴシック" pitchFamily="-107" charset="-128"/>
              </a:rPr>
              <a:t>1024</a:t>
            </a:r>
            <a:r>
              <a:rPr lang="en-US" sz="1300" dirty="0" smtClean="0">
                <a:latin typeface="Arial" charset="0"/>
                <a:ea typeface="ＭＳ Ｐゴシック" pitchFamily="-107" charset="-128"/>
                <a:cs typeface="ＭＳ Ｐゴシック" pitchFamily="-107" charset="-128"/>
              </a:rPr>
              <a:t> . We examine RSA in this section in some detail,</a:t>
            </a:r>
          </a:p>
          <a:p>
            <a:r>
              <a:rPr lang="en-US" sz="1300" dirty="0" smtClean="0">
                <a:latin typeface="Arial" charset="0"/>
                <a:ea typeface="ＭＳ Ｐゴシック" pitchFamily="-107" charset="-128"/>
                <a:cs typeface="ＭＳ Ｐゴシック" pitchFamily="-107" charset="-128"/>
              </a:rPr>
              <a:t>beginning with an explanation of the algorithm. Then we examine some of the computational</a:t>
            </a:r>
          </a:p>
          <a:p>
            <a:r>
              <a:rPr lang="en-US" sz="1300" dirty="0" smtClean="0">
                <a:latin typeface="Arial" charset="0"/>
                <a:ea typeface="ＭＳ Ｐゴシック" pitchFamily="-107" charset="-128"/>
                <a:cs typeface="ＭＳ Ｐゴシック" pitchFamily="-107" charset="-128"/>
              </a:rPr>
              <a:t>and cryptanalytical implications of RSA.</a:t>
            </a:r>
            <a:endParaRPr lang="en-AU" dirty="0">
              <a:latin typeface="Arial"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495800" y="1600200"/>
            <a:ext cx="38100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5800" y="4000500"/>
            <a:ext cx="38100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33400" y="1600200"/>
            <a:ext cx="38100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33400" y="4000500"/>
            <a:ext cx="38100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u="none">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4648200" y="6477000"/>
            <a:ext cx="3862388" cy="311150"/>
          </a:xfrm>
          <a:prstGeom prst="rect">
            <a:avLst/>
          </a:prstGeom>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6002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315325" y="6477000"/>
            <a:ext cx="6762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r"/>
            <a:r>
              <a:rPr lang="en-US" sz="1200">
                <a:latin typeface="Arial" pitchFamily="34" charset="0"/>
                <a:cs typeface="Arial" pitchFamily="34" charset="0"/>
              </a:rPr>
              <a:t>8-</a:t>
            </a:r>
            <a:fld id="{9988607E-CB5C-4D39-9C53-DBA17C3A9DAF}" type="slidenum">
              <a:rPr lang="en-US" sz="1200">
                <a:latin typeface="Arial" pitchFamily="34" charset="0"/>
                <a:cs typeface="Arial" pitchFamily="34" charset="0"/>
              </a:rPr>
              <a:pPr algn="r"/>
              <a:t>‹#›</a:t>
            </a:fld>
            <a:endParaRPr lang="en-US" sz="120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p:txStyles>
    <p:titleStyle>
      <a:lvl1pPr algn="l" rtl="0" eaLnBrk="0" fontAlgn="base" hangingPunct="0">
        <a:spcBef>
          <a:spcPct val="0"/>
        </a:spcBef>
        <a:spcAft>
          <a:spcPct val="0"/>
        </a:spcAft>
        <a:defRPr sz="4400">
          <a:solidFill>
            <a:srgbClr val="000099"/>
          </a:solidFill>
          <a:latin typeface="Gill Sans MT" pitchFamily="34" charset="0"/>
          <a:ea typeface="MS PGothic" pitchFamily="34" charset="-128"/>
          <a:cs typeface="+mj-cs"/>
        </a:defRPr>
      </a:lvl1pPr>
      <a:lvl2pPr algn="l" rtl="0" eaLnBrk="0" fontAlgn="base" hangingPunct="0">
        <a:spcBef>
          <a:spcPct val="0"/>
        </a:spcBef>
        <a:spcAft>
          <a:spcPct val="0"/>
        </a:spcAft>
        <a:defRPr sz="4400">
          <a:solidFill>
            <a:srgbClr val="000099"/>
          </a:solidFill>
          <a:latin typeface="Gill Sans MT" pitchFamily="34" charset="0"/>
          <a:ea typeface="MS PGothic" pitchFamily="34" charset="-128"/>
        </a:defRPr>
      </a:lvl2pPr>
      <a:lvl3pPr algn="l" rtl="0" eaLnBrk="0" fontAlgn="base" hangingPunct="0">
        <a:spcBef>
          <a:spcPct val="0"/>
        </a:spcBef>
        <a:spcAft>
          <a:spcPct val="0"/>
        </a:spcAft>
        <a:defRPr sz="4400">
          <a:solidFill>
            <a:srgbClr val="000099"/>
          </a:solidFill>
          <a:latin typeface="Gill Sans MT" pitchFamily="34" charset="0"/>
          <a:ea typeface="MS PGothic" pitchFamily="34" charset="-128"/>
        </a:defRPr>
      </a:lvl3pPr>
      <a:lvl4pPr algn="l" rtl="0" eaLnBrk="0" fontAlgn="base" hangingPunct="0">
        <a:spcBef>
          <a:spcPct val="0"/>
        </a:spcBef>
        <a:spcAft>
          <a:spcPct val="0"/>
        </a:spcAft>
        <a:defRPr sz="4400">
          <a:solidFill>
            <a:srgbClr val="000099"/>
          </a:solidFill>
          <a:latin typeface="Gill Sans MT" pitchFamily="34" charset="0"/>
          <a:ea typeface="MS PGothic" pitchFamily="34" charset="-128"/>
        </a:defRPr>
      </a:lvl4pPr>
      <a:lvl5pPr algn="l" rtl="0" eaLnBrk="0" fontAlgn="base" hangingPunct="0">
        <a:spcBef>
          <a:spcPct val="0"/>
        </a:spcBef>
        <a:spcAft>
          <a:spcPct val="0"/>
        </a:spcAft>
        <a:defRPr sz="4400">
          <a:solidFill>
            <a:srgbClr val="000099"/>
          </a:solidFill>
          <a:latin typeface="Gill Sans MT" pitchFamily="34" charset="0"/>
          <a:ea typeface="MS PGothic" pitchFamily="34" charset="-128"/>
        </a:defRPr>
      </a:lvl5pPr>
      <a:lvl6pPr marL="457200" algn="l" rtl="0" eaLnBrk="0" fontAlgn="base" hangingPunct="0">
        <a:spcBef>
          <a:spcPct val="0"/>
        </a:spcBef>
        <a:spcAft>
          <a:spcPct val="0"/>
        </a:spcAft>
        <a:defRPr sz="4000" u="sng">
          <a:solidFill>
            <a:schemeClr val="accent2"/>
          </a:solidFill>
          <a:latin typeface="Comic Sans MS" pitchFamily="66" charset="0"/>
        </a:defRPr>
      </a:lvl6pPr>
      <a:lvl7pPr marL="914400" algn="l" rtl="0" eaLnBrk="0" fontAlgn="base" hangingPunct="0">
        <a:spcBef>
          <a:spcPct val="0"/>
        </a:spcBef>
        <a:spcAft>
          <a:spcPct val="0"/>
        </a:spcAft>
        <a:defRPr sz="4000" u="sng">
          <a:solidFill>
            <a:schemeClr val="accent2"/>
          </a:solidFill>
          <a:latin typeface="Comic Sans MS" pitchFamily="66" charset="0"/>
        </a:defRPr>
      </a:lvl7pPr>
      <a:lvl8pPr marL="1371600" algn="l" rtl="0" eaLnBrk="0" fontAlgn="base" hangingPunct="0">
        <a:spcBef>
          <a:spcPct val="0"/>
        </a:spcBef>
        <a:spcAft>
          <a:spcPct val="0"/>
        </a:spcAft>
        <a:defRPr sz="4000" u="sng">
          <a:solidFill>
            <a:schemeClr val="accent2"/>
          </a:solidFill>
          <a:latin typeface="Comic Sans MS" pitchFamily="66" charset="0"/>
        </a:defRPr>
      </a:lvl8pPr>
      <a:lvl9pPr marL="1828800" algn="l" rtl="0" eaLnBrk="0" fontAlgn="base" hangingPunct="0">
        <a:spcBef>
          <a:spcPct val="0"/>
        </a:spcBef>
        <a:spcAft>
          <a:spcPct val="0"/>
        </a:spcAft>
        <a:defRPr sz="4000" u="sng">
          <a:solidFill>
            <a:schemeClr val="accent2"/>
          </a:solidFill>
          <a:latin typeface="Comic Sans MS" pitchFamily="66" charset="0"/>
        </a:defRPr>
      </a:lvl9pPr>
    </p:titleStyle>
    <p:bodyStyle>
      <a:lvl1pPr marL="342900" indent="-342900" algn="l" rtl="0" eaLnBrk="0" fontAlgn="base" hangingPunct="0">
        <a:spcBef>
          <a:spcPct val="20000"/>
        </a:spcBef>
        <a:spcAft>
          <a:spcPct val="0"/>
        </a:spcAft>
        <a:buClr>
          <a:srgbClr val="000099"/>
        </a:buClr>
        <a:buSzPct val="70000"/>
        <a:buFont typeface="Wingdings" pitchFamily="2" charset="2"/>
        <a:buChar char="v"/>
        <a:defRPr sz="2800">
          <a:solidFill>
            <a:schemeClr val="tx1"/>
          </a:solidFill>
          <a:latin typeface="Gill Sans MT" pitchFamily="34" charset="0"/>
          <a:ea typeface="MS PGothic" pitchFamily="34" charset="-128"/>
          <a:cs typeface="+mn-cs"/>
        </a:defRPr>
      </a:lvl1pPr>
      <a:lvl2pPr marL="742950" indent="-285750" algn="l" rtl="0" eaLnBrk="0" fontAlgn="base" hangingPunct="0">
        <a:spcBef>
          <a:spcPct val="20000"/>
        </a:spcBef>
        <a:spcAft>
          <a:spcPct val="0"/>
        </a:spcAft>
        <a:buClr>
          <a:srgbClr val="000099"/>
        </a:buClr>
        <a:buFont typeface="Wingdings" pitchFamily="2" charset="2"/>
        <a:buChar char="§"/>
        <a:defRPr sz="2400">
          <a:solidFill>
            <a:schemeClr val="tx1"/>
          </a:solidFill>
          <a:latin typeface="Gill Sans MT" pitchFamily="34" charset="0"/>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1" Type="http://schemas.openxmlformats.org/officeDocument/2006/relationships/notesSlide" Target="../notesSlides/notesSlide2.xml"/><Relationship Id="rId12" Type="http://schemas.openxmlformats.org/officeDocument/2006/relationships/image" Target="../media/image1.tiff"/><Relationship Id="rId13" Type="http://schemas.openxmlformats.org/officeDocument/2006/relationships/image" Target="../media/image2.tiff"/><Relationship Id="rId14" Type="http://schemas.openxmlformats.org/officeDocument/2006/relationships/image" Target="../media/image3.wmf"/><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9" Type="http://schemas.openxmlformats.org/officeDocument/2006/relationships/tags" Target="../tags/tag9.xml"/><Relationship Id="rId10"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sh.com/products/x509/performance.cf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6.wmf"/><Relationship Id="rId5" Type="http://schemas.openxmlformats.org/officeDocument/2006/relationships/oleObject" Target="../embeddings/oleObject2.bin"/><Relationship Id="rId6"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5800" y="2130425"/>
            <a:ext cx="7811086" cy="2540049"/>
          </a:xfrm>
        </p:spPr>
        <p:txBody>
          <a:bodyPr/>
          <a:lstStyle/>
          <a:p>
            <a:pPr algn="ctr"/>
            <a:r>
              <a:rPr lang="en-US" u="none" dirty="0" smtClean="0"/>
              <a:t>CSE 4095</a:t>
            </a:r>
            <a:br>
              <a:rPr lang="en-US" u="none" dirty="0" smtClean="0"/>
            </a:br>
            <a:r>
              <a:rPr lang="en-US" u="none" dirty="0" smtClean="0"/>
              <a:t/>
            </a:r>
            <a:br>
              <a:rPr lang="en-US" u="none" dirty="0" smtClean="0"/>
            </a:br>
            <a:r>
              <a:rPr lang="en-US" u="none" dirty="0" err="1" smtClean="0"/>
              <a:t>Assymmetric</a:t>
            </a:r>
            <a:r>
              <a:rPr lang="en-US" u="none" dirty="0" smtClean="0"/>
              <a:t> Cryptography</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3400" y="158260"/>
            <a:ext cx="7772400" cy="1143000"/>
          </a:xfrm>
        </p:spPr>
        <p:txBody>
          <a:bodyPr/>
          <a:lstStyle/>
          <a:p>
            <a:r>
              <a:rPr lang="en-AU" dirty="0" smtClean="0"/>
              <a:t>Public-Key Cryptanalysis</a:t>
            </a:r>
            <a:endParaRPr lang="en-AU" dirty="0"/>
          </a:p>
        </p:txBody>
      </p:sp>
      <p:sp>
        <p:nvSpPr>
          <p:cNvPr id="60419" name="Rectangle 3"/>
          <p:cNvSpPr>
            <a:spLocks noGrp="1" noChangeArrowheads="1"/>
          </p:cNvSpPr>
          <p:nvPr>
            <p:ph idx="1"/>
          </p:nvPr>
        </p:nvSpPr>
        <p:spPr>
          <a:xfrm>
            <a:off x="351692" y="1097276"/>
            <a:ext cx="8328075" cy="5458266"/>
          </a:xfrm>
        </p:spPr>
        <p:txBody>
          <a:bodyPr>
            <a:noAutofit/>
          </a:bodyPr>
          <a:lstStyle/>
          <a:p>
            <a:pPr>
              <a:spcBef>
                <a:spcPts val="0"/>
              </a:spcBef>
            </a:pPr>
            <a:r>
              <a:rPr lang="en-AU" dirty="0" smtClean="0"/>
              <a:t>Brute-force attack</a:t>
            </a:r>
          </a:p>
          <a:p>
            <a:pPr lvl="1">
              <a:spcBef>
                <a:spcPts val="0"/>
              </a:spcBef>
            </a:pPr>
            <a:r>
              <a:rPr lang="en-AU" sz="2800" dirty="0" smtClean="0"/>
              <a:t>Countermeasure: use large keys</a:t>
            </a:r>
          </a:p>
          <a:p>
            <a:pPr lvl="1">
              <a:spcBef>
                <a:spcPts val="0"/>
              </a:spcBef>
            </a:pPr>
            <a:r>
              <a:rPr lang="en-AU" sz="2800" dirty="0" smtClean="0"/>
              <a:t>Key size must be small enough to be practical</a:t>
            </a:r>
          </a:p>
          <a:p>
            <a:pPr lvl="1">
              <a:spcBef>
                <a:spcPts val="0"/>
              </a:spcBef>
            </a:pPr>
            <a:r>
              <a:rPr lang="en-AU" sz="2800" dirty="0" smtClean="0"/>
              <a:t>Public-key encryption is usually used to setup symmetric keys between parties</a:t>
            </a:r>
          </a:p>
          <a:p>
            <a:pPr>
              <a:spcBef>
                <a:spcPts val="0"/>
              </a:spcBef>
            </a:pPr>
            <a:endParaRPr lang="en-AU" dirty="0">
              <a:cs typeface="ＭＳ Ｐゴシック" pitchFamily="-84" charset="-128"/>
            </a:endParaRPr>
          </a:p>
          <a:p>
            <a:pPr>
              <a:spcBef>
                <a:spcPts val="0"/>
              </a:spcBef>
            </a:pPr>
            <a:r>
              <a:rPr lang="en-AU" dirty="0" smtClean="0">
                <a:cs typeface="ＭＳ Ｐゴシック" pitchFamily="-84" charset="-128"/>
              </a:rPr>
              <a:t>Compute the private key given the public key</a:t>
            </a:r>
          </a:p>
          <a:p>
            <a:pPr lvl="1">
              <a:spcBef>
                <a:spcPts val="0"/>
              </a:spcBef>
            </a:pPr>
            <a:r>
              <a:rPr lang="en-AU" sz="2800" dirty="0" smtClean="0"/>
              <a:t>To date not mathematically proven that this form of attack is infeasible for a particular public-key algorithm (relies on math problems believed to be hard)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81354" y="228600"/>
            <a:ext cx="8496886" cy="1143000"/>
          </a:xfrm>
        </p:spPr>
        <p:txBody>
          <a:bodyPr/>
          <a:lstStyle/>
          <a:p>
            <a:r>
              <a:rPr lang="en-US" sz="4000" dirty="0" smtClean="0"/>
              <a:t>Rivest-Shamir-Adleman (RSA) Scheme</a:t>
            </a:r>
            <a:endParaRPr lang="en-AU" sz="4000" dirty="0"/>
          </a:p>
        </p:txBody>
      </p:sp>
      <p:sp>
        <p:nvSpPr>
          <p:cNvPr id="61443" name="Rectangle 3"/>
          <p:cNvSpPr>
            <a:spLocks noGrp="1" noChangeArrowheads="1"/>
          </p:cNvSpPr>
          <p:nvPr>
            <p:ph idx="1"/>
          </p:nvPr>
        </p:nvSpPr>
        <p:spPr>
          <a:xfrm>
            <a:off x="492369" y="1677717"/>
            <a:ext cx="8215529" cy="4714875"/>
          </a:xfrm>
        </p:spPr>
        <p:txBody>
          <a:bodyPr/>
          <a:lstStyle/>
          <a:p>
            <a:r>
              <a:rPr lang="en-AU" dirty="0" smtClean="0"/>
              <a:t>Developed in 1977 at MIT by Ron Rivest, Adi Shamir &amp; Leonard </a:t>
            </a:r>
            <a:r>
              <a:rPr lang="en-AU" dirty="0" err="1" smtClean="0"/>
              <a:t>Adleman</a:t>
            </a:r>
            <a:endParaRPr lang="en-AU" dirty="0" smtClean="0"/>
          </a:p>
          <a:p>
            <a:pPr lvl="1"/>
            <a:r>
              <a:rPr lang="en-US" dirty="0" smtClean="0"/>
              <a:t>“A Method for Obtaining Digital Signatures and Public-Key Cryptosystems,” Communications of the ACM, Feb. 1978</a:t>
            </a:r>
            <a:endParaRPr lang="en-AU" dirty="0" smtClean="0"/>
          </a:p>
          <a:p>
            <a:r>
              <a:rPr lang="en-AU" dirty="0" smtClean="0"/>
              <a:t>Most widely used public-key encryption</a:t>
            </a:r>
          </a:p>
          <a:p>
            <a:endParaRPr lang="en-AU" dirty="0" smtClean="0"/>
          </a:p>
          <a:p>
            <a:r>
              <a:rPr lang="en-AU" dirty="0" smtClean="0"/>
              <a:t>plaintext and ciphertext are integers between 0 and </a:t>
            </a:r>
            <a:r>
              <a:rPr lang="en-AU" i="1" dirty="0" smtClean="0"/>
              <a:t>n – </a:t>
            </a:r>
            <a:r>
              <a:rPr lang="en-AU" dirty="0" smtClean="0"/>
              <a:t>1 for some </a:t>
            </a:r>
            <a:r>
              <a:rPr lang="en-AU" i="1" dirty="0" smtClean="0"/>
              <a:t>n</a:t>
            </a:r>
          </a:p>
          <a:p>
            <a:pPr lvl="1"/>
            <a:r>
              <a:rPr lang="en-AU" dirty="0" smtClean="0"/>
              <a:t>typical size for </a:t>
            </a:r>
            <a:r>
              <a:rPr lang="en-AU" i="1" dirty="0" smtClean="0"/>
              <a:t>n:</a:t>
            </a:r>
            <a:r>
              <a:rPr lang="en-AU" dirty="0" smtClean="0"/>
              <a:t> 2048 bits, or 618 decimal digits</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03225" y="141288"/>
            <a:ext cx="7772400" cy="1143000"/>
          </a:xfrm>
        </p:spPr>
        <p:txBody>
          <a:bodyPr/>
          <a:lstStyle/>
          <a:p>
            <a:r>
              <a:rPr lang="en-US" smtClean="0"/>
              <a:t>Prerequisite: modular arithmetic</a:t>
            </a:r>
          </a:p>
        </p:txBody>
      </p:sp>
      <p:sp>
        <p:nvSpPr>
          <p:cNvPr id="48131" name="Rectangle 3"/>
          <p:cNvSpPr>
            <a:spLocks noGrp="1" noChangeArrowheads="1"/>
          </p:cNvSpPr>
          <p:nvPr>
            <p:ph type="body" idx="1"/>
          </p:nvPr>
        </p:nvSpPr>
        <p:spPr>
          <a:xfrm>
            <a:off x="533400" y="1195754"/>
            <a:ext cx="7924800" cy="5052646"/>
          </a:xfrm>
        </p:spPr>
        <p:txBody>
          <a:bodyPr/>
          <a:lstStyle/>
          <a:p>
            <a:pPr marL="533400" indent="-533400">
              <a:lnSpc>
                <a:spcPct val="90000"/>
              </a:lnSpc>
            </a:pPr>
            <a:r>
              <a:rPr lang="en-US" sz="3200" dirty="0" smtClean="0"/>
              <a:t>x mod n = remainder of x when divide by n</a:t>
            </a:r>
          </a:p>
          <a:p>
            <a:pPr marL="533400" indent="-533400">
              <a:lnSpc>
                <a:spcPct val="90000"/>
              </a:lnSpc>
            </a:pPr>
            <a:r>
              <a:rPr lang="en-US" sz="3200" dirty="0" smtClean="0"/>
              <a:t>facts:</a:t>
            </a:r>
          </a:p>
          <a:p>
            <a:pPr marL="914400" lvl="1" indent="-457200">
              <a:lnSpc>
                <a:spcPct val="90000"/>
              </a:lnSpc>
              <a:buFont typeface="Wingdings" pitchFamily="2" charset="2"/>
              <a:buNone/>
            </a:pPr>
            <a:r>
              <a:rPr lang="en-US" sz="2800" dirty="0" smtClean="0">
                <a:solidFill>
                  <a:srgbClr val="000099"/>
                </a:solidFill>
              </a:rPr>
              <a:t>[(a mod n) + (b mod n)] mod n = (</a:t>
            </a:r>
            <a:r>
              <a:rPr lang="en-US" sz="2800" dirty="0" err="1" smtClean="0">
                <a:solidFill>
                  <a:srgbClr val="000099"/>
                </a:solidFill>
              </a:rPr>
              <a:t>a+b</a:t>
            </a:r>
            <a:r>
              <a:rPr lang="en-US" sz="2800" dirty="0" smtClean="0">
                <a:solidFill>
                  <a:srgbClr val="000099"/>
                </a:solidFill>
              </a:rPr>
              <a:t>) mod n</a:t>
            </a:r>
          </a:p>
          <a:p>
            <a:pPr marL="914400" lvl="1" indent="-457200">
              <a:lnSpc>
                <a:spcPct val="90000"/>
              </a:lnSpc>
              <a:buFont typeface="Wingdings" pitchFamily="2" charset="2"/>
              <a:buNone/>
            </a:pPr>
            <a:r>
              <a:rPr lang="en-US" sz="2800" dirty="0" smtClean="0">
                <a:solidFill>
                  <a:srgbClr val="000099"/>
                </a:solidFill>
              </a:rPr>
              <a:t>[(a mod n) - (b mod n)] mod n = (a-b) mod n</a:t>
            </a:r>
          </a:p>
          <a:p>
            <a:pPr marL="914400" lvl="1" indent="-457200">
              <a:lnSpc>
                <a:spcPct val="90000"/>
              </a:lnSpc>
              <a:buFont typeface="Wingdings" pitchFamily="2" charset="2"/>
              <a:buNone/>
            </a:pPr>
            <a:r>
              <a:rPr lang="en-US" sz="2800" dirty="0" smtClean="0">
                <a:solidFill>
                  <a:srgbClr val="000099"/>
                </a:solidFill>
              </a:rPr>
              <a:t>[(a mod n) * (b mod n)] mod n = (a*b) mod n</a:t>
            </a:r>
          </a:p>
          <a:p>
            <a:pPr marL="533400" indent="-533400">
              <a:lnSpc>
                <a:spcPct val="90000"/>
              </a:lnSpc>
            </a:pPr>
            <a:r>
              <a:rPr lang="en-US" sz="3200" dirty="0" smtClean="0"/>
              <a:t>thus</a:t>
            </a:r>
          </a:p>
          <a:p>
            <a:pPr marL="533400" indent="-533400">
              <a:lnSpc>
                <a:spcPct val="90000"/>
              </a:lnSpc>
              <a:buFont typeface="Wingdings" pitchFamily="2" charset="2"/>
              <a:buNone/>
            </a:pPr>
            <a:r>
              <a:rPr lang="en-US" sz="3200" dirty="0" smtClean="0"/>
              <a:t>      </a:t>
            </a:r>
            <a:r>
              <a:rPr lang="en-US" sz="3200" dirty="0" smtClean="0">
                <a:solidFill>
                  <a:srgbClr val="000099"/>
                </a:solidFill>
              </a:rPr>
              <a:t>(a mod n)</a:t>
            </a:r>
            <a:r>
              <a:rPr lang="en-US" sz="3200" baseline="30000" dirty="0" smtClean="0">
                <a:solidFill>
                  <a:srgbClr val="000099"/>
                </a:solidFill>
              </a:rPr>
              <a:t>d</a:t>
            </a:r>
            <a:r>
              <a:rPr lang="en-US" sz="3200" dirty="0" smtClean="0">
                <a:solidFill>
                  <a:srgbClr val="000099"/>
                </a:solidFill>
              </a:rPr>
              <a:t> mod n = a</a:t>
            </a:r>
            <a:r>
              <a:rPr lang="en-US" sz="3200" baseline="30000" dirty="0" smtClean="0">
                <a:solidFill>
                  <a:srgbClr val="000099"/>
                </a:solidFill>
              </a:rPr>
              <a:t>d</a:t>
            </a:r>
            <a:r>
              <a:rPr lang="en-US" sz="3200" dirty="0" smtClean="0">
                <a:solidFill>
                  <a:srgbClr val="000099"/>
                </a:solidFill>
              </a:rPr>
              <a:t> mod 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228600"/>
            <a:ext cx="8239898" cy="1143000"/>
          </a:xfrm>
        </p:spPr>
        <p:txBody>
          <a:bodyPr/>
          <a:lstStyle/>
          <a:p>
            <a:r>
              <a:rPr lang="en-US" smtClean="0"/>
              <a:t>Mod Arithmetic (consider mod 11)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42385493"/>
              </p:ext>
            </p:extLst>
          </p:nvPr>
        </p:nvGraphicFramePr>
        <p:xfrm>
          <a:off x="1524000" y="1397000"/>
          <a:ext cx="6096000" cy="40792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x</a:t>
                      </a:r>
                      <a:endParaRPr lang="en-US" dirty="0"/>
                    </a:p>
                  </a:txBody>
                  <a:tcPr/>
                </a:tc>
                <a:tc>
                  <a:txBody>
                    <a:bodyPr/>
                    <a:lstStyle/>
                    <a:p>
                      <a:r>
                        <a:rPr lang="en-US" dirty="0" smtClean="0"/>
                        <a:t>3x</a:t>
                      </a:r>
                      <a:endParaRPr lang="en-US" dirty="0"/>
                    </a:p>
                  </a:txBody>
                  <a:tcPr/>
                </a:tc>
                <a:tc>
                  <a:txBody>
                    <a:bodyPr/>
                    <a:lstStyle/>
                    <a:p>
                      <a:r>
                        <a:rPr lang="en-US" dirty="0" smtClean="0"/>
                        <a:t>x</a:t>
                      </a:r>
                      <a:r>
                        <a:rPr lang="en-US" baseline="30000" dirty="0" smtClean="0"/>
                        <a:t>3</a:t>
                      </a:r>
                      <a:endParaRPr lang="en-US" baseline="30000" dirty="0"/>
                    </a:p>
                  </a:txBody>
                  <a:tcPr/>
                </a:tc>
              </a:tr>
              <a:tr h="370840">
                <a:tc>
                  <a:txBody>
                    <a:bodyPr/>
                    <a:lstStyle/>
                    <a:p>
                      <a:r>
                        <a:rPr lang="en-US" dirty="0" smtClean="0"/>
                        <a:t>1</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3</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4</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5</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6</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7</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8</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9</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10</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22609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228600"/>
            <a:ext cx="8239898" cy="1143000"/>
          </a:xfrm>
        </p:spPr>
        <p:txBody>
          <a:bodyPr/>
          <a:lstStyle/>
          <a:p>
            <a:r>
              <a:rPr lang="en-US" smtClean="0"/>
              <a:t>Mod Arithmetic (consider mod 11)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6614486"/>
              </p:ext>
            </p:extLst>
          </p:nvPr>
        </p:nvGraphicFramePr>
        <p:xfrm>
          <a:off x="1524000" y="1397000"/>
          <a:ext cx="6096000" cy="40792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x</a:t>
                      </a:r>
                      <a:endParaRPr lang="en-US" dirty="0"/>
                    </a:p>
                  </a:txBody>
                  <a:tcPr/>
                </a:tc>
                <a:tc>
                  <a:txBody>
                    <a:bodyPr/>
                    <a:lstStyle/>
                    <a:p>
                      <a:r>
                        <a:rPr lang="en-US" dirty="0" smtClean="0"/>
                        <a:t>3x</a:t>
                      </a:r>
                      <a:endParaRPr lang="en-US" dirty="0"/>
                    </a:p>
                  </a:txBody>
                  <a:tcPr/>
                </a:tc>
                <a:tc>
                  <a:txBody>
                    <a:bodyPr/>
                    <a:lstStyle/>
                    <a:p>
                      <a:r>
                        <a:rPr lang="en-US" dirty="0" smtClean="0"/>
                        <a:t>x</a:t>
                      </a:r>
                      <a:r>
                        <a:rPr lang="en-US" baseline="30000" dirty="0" smtClean="0"/>
                        <a:t>3</a:t>
                      </a:r>
                      <a:endParaRPr lang="en-US" baseline="30000" dirty="0"/>
                    </a:p>
                  </a:txBody>
                  <a:tcPr/>
                </a:tc>
              </a:tr>
              <a:tr h="370840">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r>
              <a:tr h="370840">
                <a:tc>
                  <a:txBody>
                    <a:bodyPr/>
                    <a:lstStyle/>
                    <a:p>
                      <a:r>
                        <a:rPr lang="en-US" dirty="0" smtClean="0"/>
                        <a:t>2</a:t>
                      </a:r>
                      <a:endParaRPr lang="en-US" dirty="0"/>
                    </a:p>
                  </a:txBody>
                  <a:tcPr/>
                </a:tc>
                <a:tc>
                  <a:txBody>
                    <a:bodyPr/>
                    <a:lstStyle/>
                    <a:p>
                      <a:r>
                        <a:rPr lang="en-US" dirty="0" smtClean="0"/>
                        <a:t>6</a:t>
                      </a:r>
                      <a:endParaRPr lang="en-US" dirty="0"/>
                    </a:p>
                  </a:txBody>
                  <a:tcPr/>
                </a:tc>
                <a:tc>
                  <a:txBody>
                    <a:bodyPr/>
                    <a:lstStyle/>
                    <a:p>
                      <a:r>
                        <a:rPr lang="en-US" dirty="0" smtClean="0"/>
                        <a:t>8</a:t>
                      </a:r>
                      <a:endParaRPr lang="en-US" dirty="0"/>
                    </a:p>
                  </a:txBody>
                  <a:tcPr/>
                </a:tc>
              </a:tr>
              <a:tr h="370840">
                <a:tc>
                  <a:txBody>
                    <a:bodyPr/>
                    <a:lstStyle/>
                    <a:p>
                      <a:r>
                        <a:rPr lang="en-US" dirty="0" smtClean="0"/>
                        <a:t>3</a:t>
                      </a:r>
                      <a:endParaRPr lang="en-US" dirty="0"/>
                    </a:p>
                  </a:txBody>
                  <a:tcPr/>
                </a:tc>
                <a:tc>
                  <a:txBody>
                    <a:bodyPr/>
                    <a:lstStyle/>
                    <a:p>
                      <a:r>
                        <a:rPr lang="en-US" dirty="0" smtClean="0"/>
                        <a:t>9</a:t>
                      </a:r>
                      <a:endParaRPr lang="en-US" dirty="0"/>
                    </a:p>
                  </a:txBody>
                  <a:tcPr/>
                </a:tc>
                <a:tc>
                  <a:txBody>
                    <a:bodyPr/>
                    <a:lstStyle/>
                    <a:p>
                      <a:r>
                        <a:rPr lang="en-US" dirty="0" smtClean="0"/>
                        <a:t>5</a:t>
                      </a:r>
                      <a:endParaRPr lang="en-US" dirty="0"/>
                    </a:p>
                  </a:txBody>
                  <a:tcPr/>
                </a:tc>
              </a:tr>
              <a:tr h="370840">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9</a:t>
                      </a:r>
                      <a:endParaRPr lang="en-US" dirty="0"/>
                    </a:p>
                  </a:txBody>
                  <a:tcPr/>
                </a:tc>
              </a:tr>
              <a:tr h="370840">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r>
              <a:tr h="370840">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7</a:t>
                      </a:r>
                      <a:endParaRPr lang="en-US" dirty="0"/>
                    </a:p>
                  </a:txBody>
                  <a:tcPr/>
                </a:tc>
              </a:tr>
              <a:tr h="370840">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r>
              <a:tr h="370840">
                <a:tc>
                  <a:txBody>
                    <a:bodyPr/>
                    <a:lstStyle/>
                    <a:p>
                      <a:r>
                        <a:rPr lang="en-US" dirty="0" smtClean="0"/>
                        <a:t>8</a:t>
                      </a:r>
                      <a:endParaRPr lang="en-US" dirty="0"/>
                    </a:p>
                  </a:txBody>
                  <a:tcPr/>
                </a:tc>
                <a:tc>
                  <a:txBody>
                    <a:bodyPr/>
                    <a:lstStyle/>
                    <a:p>
                      <a:r>
                        <a:rPr lang="en-US" dirty="0" smtClean="0"/>
                        <a:t>2</a:t>
                      </a:r>
                      <a:endParaRPr lang="en-US" dirty="0"/>
                    </a:p>
                  </a:txBody>
                  <a:tcPr/>
                </a:tc>
                <a:tc>
                  <a:txBody>
                    <a:bodyPr/>
                    <a:lstStyle/>
                    <a:p>
                      <a:r>
                        <a:rPr lang="en-US" dirty="0" smtClean="0"/>
                        <a:t>6</a:t>
                      </a:r>
                      <a:endParaRPr lang="en-US" dirty="0"/>
                    </a:p>
                  </a:txBody>
                  <a:tcPr/>
                </a:tc>
              </a:tr>
              <a:tr h="370840">
                <a:tc>
                  <a:txBody>
                    <a:bodyPr/>
                    <a:lstStyle/>
                    <a:p>
                      <a:r>
                        <a:rPr lang="en-US" smtClean="0"/>
                        <a:t>9</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r>
              <a:tr h="370840">
                <a:tc>
                  <a:txBody>
                    <a:bodyPr/>
                    <a:lstStyle/>
                    <a:p>
                      <a:r>
                        <a:rPr lang="en-US" smtClean="0"/>
                        <a:t>10</a:t>
                      </a:r>
                      <a:endParaRPr lang="en-US"/>
                    </a:p>
                  </a:txBody>
                  <a:tcPr/>
                </a:tc>
                <a:tc>
                  <a:txBody>
                    <a:bodyPr/>
                    <a:lstStyle/>
                    <a:p>
                      <a:r>
                        <a:rPr lang="en-US" dirty="0" smtClean="0"/>
                        <a:t>8</a:t>
                      </a:r>
                      <a:endParaRPr lang="en-US" dirty="0"/>
                    </a:p>
                  </a:txBody>
                  <a:tcPr/>
                </a:tc>
                <a:tc>
                  <a:txBody>
                    <a:bodyPr/>
                    <a:lstStyle/>
                    <a:p>
                      <a:r>
                        <a:rPr lang="en-US" dirty="0" smtClean="0"/>
                        <a:t>10</a:t>
                      </a:r>
                      <a:endParaRPr lang="en-US" dirty="0"/>
                    </a:p>
                  </a:txBody>
                  <a:tcPr/>
                </a:tc>
              </a:tr>
            </a:tbl>
          </a:graphicData>
        </a:graphic>
      </p:graphicFrame>
    </p:spTree>
    <p:extLst>
      <p:ext uri="{BB962C8B-B14F-4D97-AF65-F5344CB8AC3E}">
        <p14:creationId xmlns:p14="http://schemas.microsoft.com/office/powerpoint/2010/main" val="1760779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228600"/>
            <a:ext cx="8239898" cy="1143000"/>
          </a:xfrm>
        </p:spPr>
        <p:txBody>
          <a:bodyPr/>
          <a:lstStyle/>
          <a:p>
            <a:r>
              <a:rPr lang="en-US" dirty="0" smtClean="0"/>
              <a:t>Mod Arithmetic (consider mod 20)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61867690"/>
              </p:ext>
            </p:extLst>
          </p:nvPr>
        </p:nvGraphicFramePr>
        <p:xfrm>
          <a:off x="1524000" y="1397000"/>
          <a:ext cx="6096000" cy="51917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x</a:t>
                      </a:r>
                      <a:endParaRPr lang="en-US" dirty="0"/>
                    </a:p>
                  </a:txBody>
                  <a:tcPr/>
                </a:tc>
                <a:tc>
                  <a:txBody>
                    <a:bodyPr/>
                    <a:lstStyle/>
                    <a:p>
                      <a:r>
                        <a:rPr lang="en-US" dirty="0" smtClean="0"/>
                        <a:t>3x</a:t>
                      </a:r>
                      <a:endParaRPr lang="en-US" dirty="0"/>
                    </a:p>
                  </a:txBody>
                  <a:tcPr/>
                </a:tc>
                <a:tc>
                  <a:txBody>
                    <a:bodyPr/>
                    <a:lstStyle/>
                    <a:p>
                      <a:r>
                        <a:rPr lang="en-US" dirty="0" smtClean="0"/>
                        <a:t>x</a:t>
                      </a:r>
                      <a:r>
                        <a:rPr lang="en-US" baseline="30000" dirty="0" smtClean="0"/>
                        <a:t>3</a:t>
                      </a:r>
                      <a:endParaRPr lang="en-US" baseline="30000" dirty="0"/>
                    </a:p>
                  </a:txBody>
                  <a:tcPr/>
                </a:tc>
              </a:tr>
              <a:tr h="370840">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r>
              <a:tr h="370840">
                <a:tc>
                  <a:txBody>
                    <a:bodyPr/>
                    <a:lstStyle/>
                    <a:p>
                      <a:r>
                        <a:rPr lang="en-US" dirty="0" smtClean="0"/>
                        <a:t>2</a:t>
                      </a:r>
                      <a:endParaRPr lang="en-US" dirty="0"/>
                    </a:p>
                  </a:txBody>
                  <a:tcPr/>
                </a:tc>
                <a:tc>
                  <a:txBody>
                    <a:bodyPr/>
                    <a:lstStyle/>
                    <a:p>
                      <a:r>
                        <a:rPr lang="en-US" dirty="0" smtClean="0"/>
                        <a:t>6</a:t>
                      </a:r>
                      <a:endParaRPr lang="en-US" dirty="0"/>
                    </a:p>
                  </a:txBody>
                  <a:tcPr/>
                </a:tc>
                <a:tc>
                  <a:txBody>
                    <a:bodyPr/>
                    <a:lstStyle/>
                    <a:p>
                      <a:r>
                        <a:rPr lang="en-US" dirty="0" smtClean="0"/>
                        <a:t>8</a:t>
                      </a:r>
                      <a:endParaRPr lang="en-US" dirty="0"/>
                    </a:p>
                  </a:txBody>
                  <a:tcPr/>
                </a:tc>
              </a:tr>
              <a:tr h="370840">
                <a:tc>
                  <a:txBody>
                    <a:bodyPr/>
                    <a:lstStyle/>
                    <a:p>
                      <a:r>
                        <a:rPr lang="en-US" dirty="0" smtClean="0"/>
                        <a:t>3</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r>
              <a:tr h="370840">
                <a:tc>
                  <a:txBody>
                    <a:bodyPr/>
                    <a:lstStyle/>
                    <a:p>
                      <a:r>
                        <a:rPr lang="en-US" dirty="0" smtClean="0"/>
                        <a:t>4</a:t>
                      </a:r>
                      <a:endParaRPr lang="en-US" dirty="0"/>
                    </a:p>
                  </a:txBody>
                  <a:tcPr/>
                </a:tc>
                <a:tc>
                  <a:txBody>
                    <a:bodyPr/>
                    <a:lstStyle/>
                    <a:p>
                      <a:r>
                        <a:rPr lang="en-US" dirty="0" smtClean="0"/>
                        <a:t>12</a:t>
                      </a:r>
                      <a:endParaRPr lang="en-US" dirty="0"/>
                    </a:p>
                  </a:txBody>
                  <a:tcPr/>
                </a:tc>
                <a:tc>
                  <a:txBody>
                    <a:bodyPr/>
                    <a:lstStyle/>
                    <a:p>
                      <a:r>
                        <a:rPr lang="en-US" dirty="0" smtClean="0"/>
                        <a:t>4</a:t>
                      </a:r>
                      <a:endParaRPr lang="en-US" dirty="0"/>
                    </a:p>
                  </a:txBody>
                  <a:tcPr/>
                </a:tc>
              </a:tr>
              <a:tr h="370840">
                <a:tc>
                  <a:txBody>
                    <a:bodyPr/>
                    <a:lstStyle/>
                    <a:p>
                      <a:r>
                        <a:rPr lang="en-US" dirty="0" smtClean="0"/>
                        <a:t>5</a:t>
                      </a:r>
                      <a:endParaRPr lang="en-US" dirty="0"/>
                    </a:p>
                  </a:txBody>
                  <a:tcPr/>
                </a:tc>
                <a:tc>
                  <a:txBody>
                    <a:bodyPr/>
                    <a:lstStyle/>
                    <a:p>
                      <a:r>
                        <a:rPr lang="en-US" dirty="0" smtClean="0"/>
                        <a:t>15</a:t>
                      </a:r>
                      <a:endParaRPr lang="en-US" dirty="0"/>
                    </a:p>
                  </a:txBody>
                  <a:tcPr/>
                </a:tc>
                <a:tc>
                  <a:txBody>
                    <a:bodyPr/>
                    <a:lstStyle/>
                    <a:p>
                      <a:r>
                        <a:rPr lang="en-US" dirty="0" smtClean="0"/>
                        <a:t>5</a:t>
                      </a:r>
                      <a:endParaRPr lang="en-US" dirty="0"/>
                    </a:p>
                  </a:txBody>
                  <a:tcPr/>
                </a:tc>
              </a:tr>
              <a:tr h="370840">
                <a:tc>
                  <a:txBody>
                    <a:bodyPr/>
                    <a:lstStyle/>
                    <a:p>
                      <a:r>
                        <a:rPr lang="en-US" dirty="0" smtClean="0"/>
                        <a:t>6</a:t>
                      </a:r>
                      <a:endParaRPr lang="en-US" dirty="0"/>
                    </a:p>
                  </a:txBody>
                  <a:tcPr/>
                </a:tc>
                <a:tc>
                  <a:txBody>
                    <a:bodyPr/>
                    <a:lstStyle/>
                    <a:p>
                      <a:r>
                        <a:rPr lang="en-US" dirty="0" smtClean="0"/>
                        <a:t>18</a:t>
                      </a:r>
                      <a:endParaRPr lang="en-US" dirty="0"/>
                    </a:p>
                  </a:txBody>
                  <a:tcPr/>
                </a:tc>
                <a:tc>
                  <a:txBody>
                    <a:bodyPr/>
                    <a:lstStyle/>
                    <a:p>
                      <a:r>
                        <a:rPr lang="en-US" dirty="0" smtClean="0"/>
                        <a:t>16</a:t>
                      </a:r>
                      <a:endParaRPr lang="en-US" dirty="0"/>
                    </a:p>
                  </a:txBody>
                  <a:tcPr/>
                </a:tc>
              </a:tr>
              <a:tr h="370840">
                <a:tc>
                  <a:txBody>
                    <a:bodyPr/>
                    <a:lstStyle/>
                    <a:p>
                      <a:r>
                        <a:rPr lang="en-US" dirty="0" smtClean="0"/>
                        <a:t>7</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r>
              <a:tr h="370840">
                <a:tc>
                  <a:txBody>
                    <a:bodyPr/>
                    <a:lstStyle/>
                    <a:p>
                      <a:r>
                        <a:rPr lang="en-US" dirty="0" smtClean="0"/>
                        <a:t>8</a:t>
                      </a:r>
                      <a:endParaRPr lang="en-US" dirty="0"/>
                    </a:p>
                  </a:txBody>
                  <a:tcPr/>
                </a:tc>
                <a:tc>
                  <a:txBody>
                    <a:bodyPr/>
                    <a:lstStyle/>
                    <a:p>
                      <a:r>
                        <a:rPr lang="en-US" dirty="0" smtClean="0"/>
                        <a:t>4</a:t>
                      </a:r>
                      <a:endParaRPr lang="en-US" dirty="0"/>
                    </a:p>
                  </a:txBody>
                  <a:tcPr/>
                </a:tc>
                <a:tc>
                  <a:txBody>
                    <a:bodyPr/>
                    <a:lstStyle/>
                    <a:p>
                      <a:r>
                        <a:rPr lang="en-US" dirty="0" smtClean="0"/>
                        <a:t>12</a:t>
                      </a:r>
                      <a:endParaRPr lang="en-US" dirty="0"/>
                    </a:p>
                  </a:txBody>
                  <a:tcPr/>
                </a:tc>
              </a:tr>
              <a:tr h="370840">
                <a:tc>
                  <a:txBody>
                    <a:bodyPr/>
                    <a:lstStyle/>
                    <a:p>
                      <a:r>
                        <a:rPr lang="en-US" dirty="0" smtClean="0"/>
                        <a:t>9</a:t>
                      </a:r>
                      <a:endParaRPr lang="en-US" dirty="0"/>
                    </a:p>
                  </a:txBody>
                  <a:tcPr/>
                </a:tc>
                <a:tc>
                  <a:txBody>
                    <a:bodyPr/>
                    <a:lstStyle/>
                    <a:p>
                      <a:r>
                        <a:rPr lang="en-US" dirty="0" smtClean="0"/>
                        <a:t>7</a:t>
                      </a:r>
                      <a:endParaRPr lang="en-US" dirty="0"/>
                    </a:p>
                  </a:txBody>
                  <a:tcPr/>
                </a:tc>
                <a:tc>
                  <a:txBody>
                    <a:bodyPr/>
                    <a:lstStyle/>
                    <a:p>
                      <a:r>
                        <a:rPr lang="en-US" dirty="0" smtClean="0"/>
                        <a:t>9</a:t>
                      </a:r>
                      <a:endParaRPr lang="en-US" dirty="0"/>
                    </a:p>
                  </a:txBody>
                  <a:tcPr/>
                </a:tc>
              </a:tr>
              <a:tr h="370840">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0</a:t>
                      </a:r>
                      <a:endParaRPr lang="en-US" dirty="0"/>
                    </a:p>
                  </a:txBody>
                  <a:tcPr/>
                </a:tc>
              </a:tr>
              <a:tr h="370840">
                <a:tc>
                  <a:txBody>
                    <a:bodyPr/>
                    <a:lstStyle/>
                    <a:p>
                      <a:r>
                        <a:rPr lang="en-US" dirty="0" smtClean="0"/>
                        <a:t>11</a:t>
                      </a:r>
                      <a:endParaRPr lang="en-US" dirty="0"/>
                    </a:p>
                  </a:txBody>
                  <a:tcPr/>
                </a:tc>
                <a:tc>
                  <a:txBody>
                    <a:bodyPr/>
                    <a:lstStyle/>
                    <a:p>
                      <a:r>
                        <a:rPr lang="en-US" dirty="0" smtClean="0"/>
                        <a:t>13</a:t>
                      </a:r>
                      <a:endParaRPr lang="en-US" dirty="0"/>
                    </a:p>
                  </a:txBody>
                  <a:tcPr/>
                </a:tc>
                <a:tc>
                  <a:txBody>
                    <a:bodyPr/>
                    <a:lstStyle/>
                    <a:p>
                      <a:r>
                        <a:rPr lang="en-US" dirty="0" smtClean="0"/>
                        <a:t>1</a:t>
                      </a:r>
                      <a:endParaRPr lang="en-US" dirty="0"/>
                    </a:p>
                  </a:txBody>
                  <a:tcPr/>
                </a:tc>
              </a:tr>
              <a:tr h="370840">
                <a:tc>
                  <a:txBody>
                    <a:bodyPr/>
                    <a:lstStyle/>
                    <a:p>
                      <a:r>
                        <a:rPr lang="en-US" dirty="0" smtClean="0"/>
                        <a:t>12</a:t>
                      </a:r>
                      <a:endParaRPr lang="en-US" dirty="0"/>
                    </a:p>
                  </a:txBody>
                  <a:tcPr/>
                </a:tc>
                <a:tc>
                  <a:txBody>
                    <a:bodyPr/>
                    <a:lstStyle/>
                    <a:p>
                      <a:r>
                        <a:rPr lang="en-US" dirty="0" smtClean="0"/>
                        <a:t>16</a:t>
                      </a:r>
                      <a:endParaRPr lang="en-US" dirty="0"/>
                    </a:p>
                  </a:txBody>
                  <a:tcPr/>
                </a:tc>
                <a:tc>
                  <a:txBody>
                    <a:bodyPr/>
                    <a:lstStyle/>
                    <a:p>
                      <a:r>
                        <a:rPr lang="en-US" dirty="0" smtClean="0"/>
                        <a:t>4</a:t>
                      </a:r>
                      <a:endParaRPr lang="en-US" dirty="0"/>
                    </a:p>
                  </a:txBody>
                  <a:tcPr/>
                </a:tc>
              </a:tr>
              <a:tr h="370840">
                <a:tc>
                  <a:txBody>
                    <a:bodyPr/>
                    <a:lstStyle/>
                    <a:p>
                      <a:r>
                        <a:rPr lang="mr-IN" dirty="0" smtClean="0"/>
                        <a:t>…</a:t>
                      </a:r>
                      <a:r>
                        <a:rPr lang="en-US" dirty="0" smtClean="0"/>
                        <a:t>.</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50686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RSA: getting ready</a:t>
            </a:r>
          </a:p>
        </p:txBody>
      </p:sp>
      <p:sp>
        <p:nvSpPr>
          <p:cNvPr id="49155" name="Rectangle 3"/>
          <p:cNvSpPr>
            <a:spLocks noGrp="1" noChangeArrowheads="1"/>
          </p:cNvSpPr>
          <p:nvPr>
            <p:ph type="body" idx="1"/>
          </p:nvPr>
        </p:nvSpPr>
        <p:spPr>
          <a:xfrm>
            <a:off x="533400" y="1375112"/>
            <a:ext cx="8160434" cy="4702132"/>
          </a:xfrm>
        </p:spPr>
        <p:txBody>
          <a:bodyPr/>
          <a:lstStyle/>
          <a:p>
            <a:r>
              <a:rPr lang="en-US" dirty="0" smtClean="0"/>
              <a:t>message: just a bit pattern</a:t>
            </a:r>
          </a:p>
          <a:p>
            <a:r>
              <a:rPr lang="en-US" dirty="0" smtClean="0"/>
              <a:t>bit pattern can be uniquely represented by an integer number </a:t>
            </a:r>
          </a:p>
          <a:p>
            <a:r>
              <a:rPr lang="en-US" dirty="0" smtClean="0"/>
              <a:t>encrypting a message is encrypting a number.</a:t>
            </a:r>
          </a:p>
          <a:p>
            <a:endParaRPr lang="en-US" dirty="0" smtClean="0"/>
          </a:p>
          <a:p>
            <a:pPr>
              <a:buFont typeface="Wingdings" pitchFamily="2" charset="2"/>
              <a:buNone/>
            </a:pPr>
            <a:r>
              <a:rPr lang="en-US" sz="3200" i="1" dirty="0" smtClean="0">
                <a:solidFill>
                  <a:srgbClr val="C00000"/>
                </a:solidFill>
              </a:rPr>
              <a:t>example:</a:t>
            </a:r>
          </a:p>
          <a:p>
            <a:r>
              <a:rPr lang="en-US" dirty="0" smtClean="0"/>
              <a:t>m= 10010001 . This message is uniquely represented by the decimal number 145. </a:t>
            </a:r>
          </a:p>
          <a:p>
            <a:r>
              <a:rPr lang="en-US" dirty="0" smtClean="0"/>
              <a:t>to encrypt m, we encrypt the corresponding number, which gives a new number (i.e., </a:t>
            </a:r>
            <a:r>
              <a:rPr lang="en-US" dirty="0" err="1" smtClean="0"/>
              <a:t>ciphertext</a:t>
            </a:r>
            <a:r>
              <a:rPr lang="en-US"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14338" y="98425"/>
            <a:ext cx="7772400" cy="1143000"/>
          </a:xfrm>
        </p:spPr>
        <p:txBody>
          <a:bodyPr/>
          <a:lstStyle/>
          <a:p>
            <a:r>
              <a:rPr lang="en-US" sz="3600" smtClean="0"/>
              <a:t>RSA: Creating public/private key pair</a:t>
            </a:r>
          </a:p>
        </p:txBody>
      </p:sp>
      <p:sp>
        <p:nvSpPr>
          <p:cNvPr id="50179" name="Text Box 3"/>
          <p:cNvSpPr txBox="1">
            <a:spLocks noChangeArrowheads="1"/>
          </p:cNvSpPr>
          <p:nvPr/>
        </p:nvSpPr>
        <p:spPr bwMode="auto">
          <a:xfrm>
            <a:off x="625475" y="1400175"/>
            <a:ext cx="6080125" cy="954088"/>
          </a:xfrm>
          <a:prstGeom prst="rect">
            <a:avLst/>
          </a:prstGeom>
          <a:noFill/>
          <a:ln w="9525">
            <a:noFill/>
            <a:miter lim="800000"/>
            <a:headEnd/>
            <a:tailEnd/>
          </a:ln>
        </p:spPr>
        <p:txBody>
          <a:bodyPr wrap="none">
            <a:spAutoFit/>
          </a:bodyPr>
          <a:lstStyle/>
          <a:p>
            <a:r>
              <a:rPr lang="en-US" sz="2800">
                <a:solidFill>
                  <a:srgbClr val="000099"/>
                </a:solidFill>
                <a:latin typeface="Gill Sans MT" pitchFamily="34" charset="0"/>
              </a:rPr>
              <a:t>1.</a:t>
            </a:r>
            <a:r>
              <a:rPr lang="en-US" sz="2800">
                <a:latin typeface="Gill Sans MT" pitchFamily="34" charset="0"/>
              </a:rPr>
              <a:t> choose two large prime numbers </a:t>
            </a:r>
            <a:r>
              <a:rPr lang="en-US" sz="2800" i="1">
                <a:latin typeface="Gill Sans MT" pitchFamily="34" charset="0"/>
              </a:rPr>
              <a:t>p, q.</a:t>
            </a:r>
            <a:r>
              <a:rPr lang="en-US" sz="2800">
                <a:latin typeface="Gill Sans MT" pitchFamily="34" charset="0"/>
              </a:rPr>
              <a:t> </a:t>
            </a:r>
          </a:p>
          <a:p>
            <a:r>
              <a:rPr lang="en-US" sz="2800">
                <a:latin typeface="Gill Sans MT" pitchFamily="34" charset="0"/>
              </a:rPr>
              <a:t>   (e.g., 1024 bits each)</a:t>
            </a:r>
          </a:p>
        </p:txBody>
      </p:sp>
      <p:sp>
        <p:nvSpPr>
          <p:cNvPr id="50180" name="Text Box 4"/>
          <p:cNvSpPr txBox="1">
            <a:spLocks noChangeArrowheads="1"/>
          </p:cNvSpPr>
          <p:nvPr/>
        </p:nvSpPr>
        <p:spPr bwMode="auto">
          <a:xfrm>
            <a:off x="611188" y="2386013"/>
            <a:ext cx="4945062" cy="523875"/>
          </a:xfrm>
          <a:prstGeom prst="rect">
            <a:avLst/>
          </a:prstGeom>
          <a:noFill/>
          <a:ln w="9525">
            <a:noFill/>
            <a:miter lim="800000"/>
            <a:headEnd/>
            <a:tailEnd/>
          </a:ln>
        </p:spPr>
        <p:txBody>
          <a:bodyPr wrap="none">
            <a:spAutoFit/>
          </a:bodyPr>
          <a:lstStyle/>
          <a:p>
            <a:r>
              <a:rPr lang="en-US" sz="2800">
                <a:solidFill>
                  <a:srgbClr val="000099"/>
                </a:solidFill>
                <a:latin typeface="Gill Sans MT" pitchFamily="34" charset="0"/>
              </a:rPr>
              <a:t>2.</a:t>
            </a:r>
            <a:r>
              <a:rPr lang="en-US" sz="2800">
                <a:latin typeface="Gill Sans MT" pitchFamily="34" charset="0"/>
              </a:rPr>
              <a:t> compute </a:t>
            </a:r>
            <a:r>
              <a:rPr lang="en-US" sz="2800" i="1">
                <a:solidFill>
                  <a:srgbClr val="C00000"/>
                </a:solidFill>
                <a:latin typeface="Gill Sans MT" pitchFamily="34" charset="0"/>
              </a:rPr>
              <a:t>n </a:t>
            </a:r>
            <a:r>
              <a:rPr lang="en-US" sz="2800" i="1">
                <a:latin typeface="Gill Sans MT" pitchFamily="34" charset="0"/>
              </a:rPr>
              <a:t>= pq,  z = (p-1)(q-1</a:t>
            </a:r>
            <a:r>
              <a:rPr lang="en-US" sz="2800">
                <a:latin typeface="Gill Sans MT" pitchFamily="34" charset="0"/>
              </a:rPr>
              <a:t>)</a:t>
            </a:r>
          </a:p>
        </p:txBody>
      </p:sp>
      <p:sp>
        <p:nvSpPr>
          <p:cNvPr id="50181" name="Text Box 5"/>
          <p:cNvSpPr txBox="1">
            <a:spLocks noChangeArrowheads="1"/>
          </p:cNvSpPr>
          <p:nvPr/>
        </p:nvSpPr>
        <p:spPr bwMode="auto">
          <a:xfrm>
            <a:off x="609600" y="3055938"/>
            <a:ext cx="7693025" cy="954087"/>
          </a:xfrm>
          <a:prstGeom prst="rect">
            <a:avLst/>
          </a:prstGeom>
          <a:noFill/>
          <a:ln w="9525">
            <a:noFill/>
            <a:miter lim="800000"/>
            <a:headEnd/>
            <a:tailEnd/>
          </a:ln>
        </p:spPr>
        <p:txBody>
          <a:bodyPr wrap="none">
            <a:spAutoFit/>
          </a:bodyPr>
          <a:lstStyle/>
          <a:p>
            <a:r>
              <a:rPr lang="en-US" sz="2800">
                <a:solidFill>
                  <a:srgbClr val="000099"/>
                </a:solidFill>
                <a:latin typeface="Gill Sans MT" pitchFamily="34" charset="0"/>
              </a:rPr>
              <a:t>3.</a:t>
            </a:r>
            <a:r>
              <a:rPr lang="en-US" sz="2800">
                <a:latin typeface="Gill Sans MT" pitchFamily="34" charset="0"/>
              </a:rPr>
              <a:t> choose </a:t>
            </a:r>
            <a:r>
              <a:rPr lang="en-US" sz="2800" i="1">
                <a:solidFill>
                  <a:srgbClr val="C00000"/>
                </a:solidFill>
                <a:latin typeface="Gill Sans MT" pitchFamily="34" charset="0"/>
              </a:rPr>
              <a:t>e</a:t>
            </a:r>
            <a:r>
              <a:rPr lang="en-US" sz="2800" i="1">
                <a:latin typeface="Gill Sans MT" pitchFamily="34" charset="0"/>
              </a:rPr>
              <a:t> (</a:t>
            </a:r>
            <a:r>
              <a:rPr lang="en-US" sz="2800">
                <a:latin typeface="Gill Sans MT" pitchFamily="34" charset="0"/>
              </a:rPr>
              <a:t>with</a:t>
            </a:r>
            <a:r>
              <a:rPr lang="en-US" sz="2800" i="1">
                <a:latin typeface="Gill Sans MT" pitchFamily="34" charset="0"/>
              </a:rPr>
              <a:t> e&lt;n)</a:t>
            </a:r>
            <a:r>
              <a:rPr lang="en-US" sz="2800">
                <a:latin typeface="Gill Sans MT" pitchFamily="34" charset="0"/>
              </a:rPr>
              <a:t> that has no common factors</a:t>
            </a:r>
          </a:p>
          <a:p>
            <a:r>
              <a:rPr lang="en-US" sz="2800">
                <a:latin typeface="Gill Sans MT" pitchFamily="34" charset="0"/>
              </a:rPr>
              <a:t>    with z (</a:t>
            </a:r>
            <a:r>
              <a:rPr lang="en-US" sz="2800" i="1">
                <a:latin typeface="Gill Sans MT" pitchFamily="34" charset="0"/>
              </a:rPr>
              <a:t>e, z</a:t>
            </a:r>
            <a:r>
              <a:rPr lang="en-US" sz="2800">
                <a:latin typeface="Gill Sans MT" pitchFamily="34" charset="0"/>
              </a:rPr>
              <a:t> are </a:t>
            </a:r>
            <a:r>
              <a:rPr lang="ja-JP" altLang="en-US" sz="2800">
                <a:latin typeface="Gill Sans MT" pitchFamily="34" charset="0"/>
              </a:rPr>
              <a:t>“</a:t>
            </a:r>
            <a:r>
              <a:rPr lang="en-US" altLang="ja-JP" sz="2800">
                <a:latin typeface="Gill Sans MT" pitchFamily="34" charset="0"/>
              </a:rPr>
              <a:t>relatively prime</a:t>
            </a:r>
            <a:r>
              <a:rPr lang="ja-JP" altLang="en-US" sz="2800">
                <a:latin typeface="Gill Sans MT" pitchFamily="34" charset="0"/>
              </a:rPr>
              <a:t>”</a:t>
            </a:r>
            <a:r>
              <a:rPr lang="en-US" altLang="ja-JP" sz="2800">
                <a:latin typeface="Gill Sans MT" pitchFamily="34" charset="0"/>
              </a:rPr>
              <a:t>).</a:t>
            </a:r>
            <a:endParaRPr lang="en-US" sz="2800">
              <a:latin typeface="Gill Sans MT" pitchFamily="34" charset="0"/>
            </a:endParaRPr>
          </a:p>
        </p:txBody>
      </p:sp>
      <p:sp>
        <p:nvSpPr>
          <p:cNvPr id="50182" name="Text Box 6"/>
          <p:cNvSpPr txBox="1">
            <a:spLocks noChangeArrowheads="1"/>
          </p:cNvSpPr>
          <p:nvPr/>
        </p:nvSpPr>
        <p:spPr bwMode="auto">
          <a:xfrm>
            <a:off x="625475" y="4044950"/>
            <a:ext cx="7591425" cy="954088"/>
          </a:xfrm>
          <a:prstGeom prst="rect">
            <a:avLst/>
          </a:prstGeom>
          <a:noFill/>
          <a:ln w="9525">
            <a:noFill/>
            <a:miter lim="800000"/>
            <a:headEnd/>
            <a:tailEnd/>
          </a:ln>
        </p:spPr>
        <p:txBody>
          <a:bodyPr wrap="none">
            <a:spAutoFit/>
          </a:bodyPr>
          <a:lstStyle/>
          <a:p>
            <a:r>
              <a:rPr lang="en-US" sz="2800">
                <a:solidFill>
                  <a:srgbClr val="000099"/>
                </a:solidFill>
                <a:latin typeface="Gill Sans MT" pitchFamily="34" charset="0"/>
              </a:rPr>
              <a:t>4.</a:t>
            </a:r>
            <a:r>
              <a:rPr lang="en-US" sz="2800">
                <a:latin typeface="Gill Sans MT" pitchFamily="34" charset="0"/>
              </a:rPr>
              <a:t> choose </a:t>
            </a:r>
            <a:r>
              <a:rPr lang="en-US" sz="2800" i="1">
                <a:solidFill>
                  <a:srgbClr val="C00000"/>
                </a:solidFill>
                <a:latin typeface="Gill Sans MT" pitchFamily="34" charset="0"/>
              </a:rPr>
              <a:t>d</a:t>
            </a:r>
            <a:r>
              <a:rPr lang="en-US" sz="2800">
                <a:latin typeface="Gill Sans MT" pitchFamily="34" charset="0"/>
              </a:rPr>
              <a:t> such that </a:t>
            </a:r>
            <a:r>
              <a:rPr lang="en-US" sz="2800" i="1">
                <a:latin typeface="Gill Sans MT" pitchFamily="34" charset="0"/>
              </a:rPr>
              <a:t>ed-1</a:t>
            </a:r>
            <a:r>
              <a:rPr lang="en-US" sz="2800">
                <a:latin typeface="Gill Sans MT" pitchFamily="34" charset="0"/>
              </a:rPr>
              <a:t> is  exactly divisible by </a:t>
            </a:r>
            <a:r>
              <a:rPr lang="en-US" sz="2800" i="1">
                <a:latin typeface="Gill Sans MT" pitchFamily="34" charset="0"/>
              </a:rPr>
              <a:t>z</a:t>
            </a:r>
            <a:r>
              <a:rPr lang="en-US" sz="2800">
                <a:latin typeface="Gill Sans MT" pitchFamily="34" charset="0"/>
              </a:rPr>
              <a:t>.</a:t>
            </a:r>
          </a:p>
          <a:p>
            <a:r>
              <a:rPr lang="en-US" sz="2800">
                <a:latin typeface="Gill Sans MT" pitchFamily="34" charset="0"/>
              </a:rPr>
              <a:t>    (in other words: </a:t>
            </a:r>
            <a:r>
              <a:rPr lang="en-US" sz="2800" i="1">
                <a:latin typeface="Gill Sans MT" pitchFamily="34" charset="0"/>
              </a:rPr>
              <a:t>ed</a:t>
            </a:r>
            <a:r>
              <a:rPr lang="en-US" sz="2800">
                <a:latin typeface="Gill Sans MT" pitchFamily="34" charset="0"/>
              </a:rPr>
              <a:t> mod </a:t>
            </a:r>
            <a:r>
              <a:rPr lang="en-US" sz="2800" i="1">
                <a:latin typeface="Gill Sans MT" pitchFamily="34" charset="0"/>
              </a:rPr>
              <a:t>z  = 1 </a:t>
            </a:r>
            <a:r>
              <a:rPr lang="en-US" sz="2800">
                <a:latin typeface="Gill Sans MT" pitchFamily="34" charset="0"/>
              </a:rPr>
              <a:t>).</a:t>
            </a:r>
          </a:p>
        </p:txBody>
      </p:sp>
      <p:sp>
        <p:nvSpPr>
          <p:cNvPr id="50183" name="Text Box 7"/>
          <p:cNvSpPr txBox="1">
            <a:spLocks noChangeArrowheads="1"/>
          </p:cNvSpPr>
          <p:nvPr/>
        </p:nvSpPr>
        <p:spPr bwMode="auto">
          <a:xfrm>
            <a:off x="636588" y="5156200"/>
            <a:ext cx="5740400" cy="523875"/>
          </a:xfrm>
          <a:prstGeom prst="rect">
            <a:avLst/>
          </a:prstGeom>
          <a:noFill/>
          <a:ln w="9525">
            <a:noFill/>
            <a:miter lim="800000"/>
            <a:headEnd/>
            <a:tailEnd/>
          </a:ln>
        </p:spPr>
        <p:txBody>
          <a:bodyPr wrap="none">
            <a:spAutoFit/>
          </a:bodyPr>
          <a:lstStyle/>
          <a:p>
            <a:r>
              <a:rPr lang="en-US" sz="2800">
                <a:solidFill>
                  <a:srgbClr val="000099"/>
                </a:solidFill>
                <a:latin typeface="Gill Sans MT" pitchFamily="34" charset="0"/>
              </a:rPr>
              <a:t>5.</a:t>
            </a:r>
            <a:r>
              <a:rPr lang="en-US" sz="2800">
                <a:latin typeface="Gill Sans MT" pitchFamily="34" charset="0"/>
              </a:rPr>
              <a:t> </a:t>
            </a:r>
            <a:r>
              <a:rPr lang="en-US" sz="2800" i="1">
                <a:latin typeface="Gill Sans MT" pitchFamily="34" charset="0"/>
              </a:rPr>
              <a:t>public</a:t>
            </a:r>
            <a:r>
              <a:rPr lang="en-US" sz="2800">
                <a:latin typeface="Gill Sans MT" pitchFamily="34" charset="0"/>
              </a:rPr>
              <a:t> key is </a:t>
            </a:r>
            <a:r>
              <a:rPr lang="en-US" sz="2800" i="1">
                <a:latin typeface="Gill Sans MT" pitchFamily="34" charset="0"/>
              </a:rPr>
              <a:t>(</a:t>
            </a:r>
            <a:r>
              <a:rPr lang="en-US" sz="2800" i="1">
                <a:solidFill>
                  <a:srgbClr val="C00000"/>
                </a:solidFill>
                <a:latin typeface="Gill Sans MT" pitchFamily="34" charset="0"/>
              </a:rPr>
              <a:t>n,e</a:t>
            </a:r>
            <a:r>
              <a:rPr lang="en-US" sz="2800" i="1">
                <a:latin typeface="Gill Sans MT" pitchFamily="34" charset="0"/>
              </a:rPr>
              <a:t>).</a:t>
            </a:r>
            <a:r>
              <a:rPr lang="en-US" sz="2800">
                <a:latin typeface="Gill Sans MT" pitchFamily="34" charset="0"/>
              </a:rPr>
              <a:t>  </a:t>
            </a:r>
            <a:r>
              <a:rPr lang="en-US" sz="2800" i="1">
                <a:latin typeface="Gill Sans MT" pitchFamily="34" charset="0"/>
              </a:rPr>
              <a:t>private</a:t>
            </a:r>
            <a:r>
              <a:rPr lang="en-US" sz="2800">
                <a:latin typeface="Gill Sans MT" pitchFamily="34" charset="0"/>
              </a:rPr>
              <a:t> key is </a:t>
            </a:r>
            <a:r>
              <a:rPr lang="en-US" sz="2800" i="1">
                <a:latin typeface="Gill Sans MT" pitchFamily="34" charset="0"/>
              </a:rPr>
              <a:t>(</a:t>
            </a:r>
            <a:r>
              <a:rPr lang="en-US" sz="2800" i="1">
                <a:solidFill>
                  <a:srgbClr val="C00000"/>
                </a:solidFill>
                <a:latin typeface="Gill Sans MT" pitchFamily="34" charset="0"/>
              </a:rPr>
              <a:t>n,d</a:t>
            </a:r>
            <a:r>
              <a:rPr lang="en-US" sz="2800" i="1">
                <a:latin typeface="Gill Sans MT" pitchFamily="34"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RSA: encryption, decryption</a:t>
            </a:r>
          </a:p>
        </p:txBody>
      </p:sp>
      <p:sp>
        <p:nvSpPr>
          <p:cNvPr id="51203" name="Text Box 3"/>
          <p:cNvSpPr txBox="1">
            <a:spLocks noChangeArrowheads="1"/>
          </p:cNvSpPr>
          <p:nvPr/>
        </p:nvSpPr>
        <p:spPr bwMode="auto">
          <a:xfrm>
            <a:off x="612775" y="1500188"/>
            <a:ext cx="6324600" cy="523875"/>
          </a:xfrm>
          <a:prstGeom prst="rect">
            <a:avLst/>
          </a:prstGeom>
          <a:noFill/>
          <a:ln w="9525">
            <a:noFill/>
            <a:miter lim="800000"/>
            <a:headEnd/>
            <a:tailEnd/>
          </a:ln>
        </p:spPr>
        <p:txBody>
          <a:bodyPr wrap="none">
            <a:spAutoFit/>
          </a:bodyPr>
          <a:lstStyle/>
          <a:p>
            <a:r>
              <a:rPr lang="en-US" sz="2800">
                <a:solidFill>
                  <a:srgbClr val="000099"/>
                </a:solidFill>
                <a:latin typeface="Gill Sans MT" pitchFamily="34" charset="0"/>
              </a:rPr>
              <a:t>0.</a:t>
            </a:r>
            <a:r>
              <a:rPr lang="en-US" sz="2800">
                <a:latin typeface="Gill Sans MT" pitchFamily="34" charset="0"/>
              </a:rPr>
              <a:t>  given (</a:t>
            </a:r>
            <a:r>
              <a:rPr lang="en-US" sz="2800" i="1">
                <a:solidFill>
                  <a:srgbClr val="C00000"/>
                </a:solidFill>
                <a:latin typeface="Gill Sans MT" pitchFamily="34" charset="0"/>
              </a:rPr>
              <a:t>n,e</a:t>
            </a:r>
            <a:r>
              <a:rPr lang="en-US" sz="2800">
                <a:latin typeface="Gill Sans MT" pitchFamily="34" charset="0"/>
              </a:rPr>
              <a:t>) and (</a:t>
            </a:r>
            <a:r>
              <a:rPr lang="en-US" sz="2800" i="1">
                <a:solidFill>
                  <a:srgbClr val="C00000"/>
                </a:solidFill>
                <a:latin typeface="Gill Sans MT" pitchFamily="34" charset="0"/>
              </a:rPr>
              <a:t>n,d</a:t>
            </a:r>
            <a:r>
              <a:rPr lang="en-US" sz="2800">
                <a:latin typeface="Gill Sans MT" pitchFamily="34" charset="0"/>
              </a:rPr>
              <a:t>) as computed above</a:t>
            </a:r>
          </a:p>
        </p:txBody>
      </p:sp>
      <p:grpSp>
        <p:nvGrpSpPr>
          <p:cNvPr id="2" name="Group 4"/>
          <p:cNvGrpSpPr>
            <a:grpSpLocks/>
          </p:cNvGrpSpPr>
          <p:nvPr/>
        </p:nvGrpSpPr>
        <p:grpSpPr bwMode="auto">
          <a:xfrm>
            <a:off x="669925" y="2179638"/>
            <a:ext cx="6024563" cy="1031875"/>
            <a:chOff x="407" y="1521"/>
            <a:chExt cx="3795" cy="650"/>
          </a:xfrm>
        </p:grpSpPr>
        <p:sp>
          <p:nvSpPr>
            <p:cNvPr id="51219" name="Text Box 5"/>
            <p:cNvSpPr txBox="1">
              <a:spLocks noChangeArrowheads="1"/>
            </p:cNvSpPr>
            <p:nvPr/>
          </p:nvSpPr>
          <p:spPr bwMode="auto">
            <a:xfrm>
              <a:off x="407" y="1521"/>
              <a:ext cx="3667" cy="330"/>
            </a:xfrm>
            <a:prstGeom prst="rect">
              <a:avLst/>
            </a:prstGeom>
            <a:noFill/>
            <a:ln w="9525">
              <a:noFill/>
              <a:miter lim="800000"/>
              <a:headEnd/>
              <a:tailEnd/>
            </a:ln>
          </p:spPr>
          <p:txBody>
            <a:bodyPr wrap="none">
              <a:spAutoFit/>
            </a:bodyPr>
            <a:lstStyle/>
            <a:p>
              <a:r>
                <a:rPr lang="en-US" sz="2800">
                  <a:solidFill>
                    <a:srgbClr val="000099"/>
                  </a:solidFill>
                  <a:latin typeface="Gill Sans MT" pitchFamily="34" charset="0"/>
                </a:rPr>
                <a:t>1.</a:t>
              </a:r>
              <a:r>
                <a:rPr lang="en-US" sz="2800">
                  <a:latin typeface="Gill Sans MT" pitchFamily="34" charset="0"/>
                </a:rPr>
                <a:t> to encrypt message </a:t>
              </a:r>
              <a:r>
                <a:rPr lang="en-US" sz="2800" i="1">
                  <a:latin typeface="Gill Sans MT" pitchFamily="34" charset="0"/>
                </a:rPr>
                <a:t>m (&lt;n)</a:t>
              </a:r>
              <a:r>
                <a:rPr lang="en-US" sz="2800">
                  <a:latin typeface="Gill Sans MT" pitchFamily="34" charset="0"/>
                </a:rPr>
                <a:t>, compute</a:t>
              </a:r>
            </a:p>
          </p:txBody>
        </p:sp>
        <p:grpSp>
          <p:nvGrpSpPr>
            <p:cNvPr id="3" name="Group 6"/>
            <p:cNvGrpSpPr>
              <a:grpSpLocks/>
            </p:cNvGrpSpPr>
            <p:nvPr/>
          </p:nvGrpSpPr>
          <p:grpSpPr bwMode="auto">
            <a:xfrm>
              <a:off x="563" y="1768"/>
              <a:ext cx="1451" cy="403"/>
              <a:chOff x="1688" y="1812"/>
              <a:chExt cx="1451" cy="403"/>
            </a:xfrm>
          </p:grpSpPr>
          <p:sp>
            <p:nvSpPr>
              <p:cNvPr id="51224" name="Text Box 7"/>
              <p:cNvSpPr txBox="1">
                <a:spLocks noChangeArrowheads="1"/>
              </p:cNvSpPr>
              <p:nvPr/>
            </p:nvSpPr>
            <p:spPr bwMode="auto">
              <a:xfrm>
                <a:off x="1688" y="1885"/>
                <a:ext cx="1451" cy="330"/>
              </a:xfrm>
              <a:prstGeom prst="rect">
                <a:avLst/>
              </a:prstGeom>
              <a:noFill/>
              <a:ln w="9525">
                <a:noFill/>
                <a:miter lim="800000"/>
                <a:headEnd/>
                <a:tailEnd/>
              </a:ln>
            </p:spPr>
            <p:txBody>
              <a:bodyPr>
                <a:spAutoFit/>
              </a:bodyPr>
              <a:lstStyle/>
              <a:p>
                <a:pPr algn="ctr"/>
                <a:r>
                  <a:rPr lang="en-US" sz="2800" i="1">
                    <a:solidFill>
                      <a:srgbClr val="C00000"/>
                    </a:solidFill>
                    <a:latin typeface="Gill Sans MT" pitchFamily="34" charset="0"/>
                  </a:rPr>
                  <a:t>c = m   </a:t>
                </a:r>
                <a:r>
                  <a:rPr lang="en-US" sz="2800">
                    <a:solidFill>
                      <a:srgbClr val="C00000"/>
                    </a:solidFill>
                    <a:latin typeface="Gill Sans MT" pitchFamily="34" charset="0"/>
                  </a:rPr>
                  <a:t>mod</a:t>
                </a:r>
                <a:r>
                  <a:rPr lang="en-US" sz="2800" i="1">
                    <a:solidFill>
                      <a:srgbClr val="C00000"/>
                    </a:solidFill>
                    <a:latin typeface="Gill Sans MT" pitchFamily="34" charset="0"/>
                  </a:rPr>
                  <a:t>  n</a:t>
                </a:r>
              </a:p>
            </p:txBody>
          </p:sp>
          <p:sp>
            <p:nvSpPr>
              <p:cNvPr id="51225" name="Text Box 8"/>
              <p:cNvSpPr txBox="1">
                <a:spLocks noChangeArrowheads="1"/>
              </p:cNvSpPr>
              <p:nvPr/>
            </p:nvSpPr>
            <p:spPr bwMode="auto">
              <a:xfrm>
                <a:off x="2227" y="1812"/>
                <a:ext cx="215" cy="330"/>
              </a:xfrm>
              <a:prstGeom prst="rect">
                <a:avLst/>
              </a:prstGeom>
              <a:noFill/>
              <a:ln w="9525">
                <a:noFill/>
                <a:miter lim="800000"/>
                <a:headEnd/>
                <a:tailEnd/>
              </a:ln>
            </p:spPr>
            <p:txBody>
              <a:bodyPr wrap="none">
                <a:spAutoFit/>
              </a:bodyPr>
              <a:lstStyle/>
              <a:p>
                <a:pPr algn="ctr"/>
                <a:r>
                  <a:rPr lang="en-US" sz="2800" i="1">
                    <a:solidFill>
                      <a:srgbClr val="C00000"/>
                    </a:solidFill>
                    <a:latin typeface="Gill Sans MT" pitchFamily="34" charset="0"/>
                  </a:rPr>
                  <a:t>e</a:t>
                </a:r>
              </a:p>
            </p:txBody>
          </p:sp>
        </p:grpSp>
        <p:grpSp>
          <p:nvGrpSpPr>
            <p:cNvPr id="4" name="Group 9"/>
            <p:cNvGrpSpPr>
              <a:grpSpLocks/>
            </p:cNvGrpSpPr>
            <p:nvPr/>
          </p:nvGrpSpPr>
          <p:grpSpPr bwMode="auto">
            <a:xfrm>
              <a:off x="1966" y="1724"/>
              <a:ext cx="2236" cy="439"/>
              <a:chOff x="777" y="2538"/>
              <a:chExt cx="2236" cy="439"/>
            </a:xfrm>
          </p:grpSpPr>
          <p:sp>
            <p:nvSpPr>
              <p:cNvPr id="51222" name="Text Box 10"/>
              <p:cNvSpPr txBox="1">
                <a:spLocks noChangeArrowheads="1"/>
              </p:cNvSpPr>
              <p:nvPr/>
            </p:nvSpPr>
            <p:spPr bwMode="auto">
              <a:xfrm>
                <a:off x="777" y="2647"/>
                <a:ext cx="116" cy="330"/>
              </a:xfrm>
              <a:prstGeom prst="rect">
                <a:avLst/>
              </a:prstGeom>
              <a:noFill/>
              <a:ln w="9525">
                <a:noFill/>
                <a:miter lim="800000"/>
                <a:headEnd/>
                <a:tailEnd/>
              </a:ln>
            </p:spPr>
            <p:txBody>
              <a:bodyPr wrap="none">
                <a:spAutoFit/>
              </a:bodyPr>
              <a:lstStyle/>
              <a:p>
                <a:endParaRPr lang="en-US" sz="2800">
                  <a:latin typeface="Gill Sans MT" pitchFamily="34" charset="0"/>
                </a:endParaRPr>
              </a:p>
            </p:txBody>
          </p:sp>
          <p:sp>
            <p:nvSpPr>
              <p:cNvPr id="51223" name="Text Box 11"/>
              <p:cNvSpPr txBox="1">
                <a:spLocks noChangeArrowheads="1"/>
              </p:cNvSpPr>
              <p:nvPr/>
            </p:nvSpPr>
            <p:spPr bwMode="auto">
              <a:xfrm>
                <a:off x="2897" y="2538"/>
                <a:ext cx="116" cy="330"/>
              </a:xfrm>
              <a:prstGeom prst="rect">
                <a:avLst/>
              </a:prstGeom>
              <a:noFill/>
              <a:ln w="9525">
                <a:noFill/>
                <a:miter lim="800000"/>
                <a:headEnd/>
                <a:tailEnd/>
              </a:ln>
            </p:spPr>
            <p:txBody>
              <a:bodyPr wrap="none">
                <a:spAutoFit/>
              </a:bodyPr>
              <a:lstStyle/>
              <a:p>
                <a:pPr algn="ctr"/>
                <a:endParaRPr lang="en-US" sz="2800" i="1">
                  <a:solidFill>
                    <a:srgbClr val="FF0000"/>
                  </a:solidFill>
                  <a:latin typeface="Gill Sans MT" pitchFamily="34" charset="0"/>
                </a:endParaRPr>
              </a:p>
            </p:txBody>
          </p:sp>
        </p:grpSp>
      </p:grpSp>
      <p:sp>
        <p:nvSpPr>
          <p:cNvPr id="51205" name="Text Box 12"/>
          <p:cNvSpPr txBox="1">
            <a:spLocks noChangeArrowheads="1"/>
          </p:cNvSpPr>
          <p:nvPr/>
        </p:nvSpPr>
        <p:spPr bwMode="auto">
          <a:xfrm>
            <a:off x="669925" y="3449638"/>
            <a:ext cx="6711950" cy="523875"/>
          </a:xfrm>
          <a:prstGeom prst="rect">
            <a:avLst/>
          </a:prstGeom>
          <a:noFill/>
          <a:ln w="9525">
            <a:noFill/>
            <a:miter lim="800000"/>
            <a:headEnd/>
            <a:tailEnd/>
          </a:ln>
        </p:spPr>
        <p:txBody>
          <a:bodyPr wrap="none">
            <a:spAutoFit/>
          </a:bodyPr>
          <a:lstStyle/>
          <a:p>
            <a:r>
              <a:rPr lang="en-US" sz="2800">
                <a:solidFill>
                  <a:srgbClr val="000099"/>
                </a:solidFill>
                <a:latin typeface="Gill Sans MT" pitchFamily="34" charset="0"/>
              </a:rPr>
              <a:t>2.</a:t>
            </a:r>
            <a:r>
              <a:rPr lang="en-US" sz="2800">
                <a:latin typeface="Gill Sans MT" pitchFamily="34" charset="0"/>
              </a:rPr>
              <a:t> to decrypt received bit pattern, </a:t>
            </a:r>
            <a:r>
              <a:rPr lang="en-US" sz="2800" i="1">
                <a:latin typeface="Gill Sans MT" pitchFamily="34" charset="0"/>
              </a:rPr>
              <a:t>c</a:t>
            </a:r>
            <a:r>
              <a:rPr lang="en-US" sz="2800">
                <a:latin typeface="Gill Sans MT" pitchFamily="34" charset="0"/>
              </a:rPr>
              <a:t>, compute</a:t>
            </a:r>
          </a:p>
        </p:txBody>
      </p:sp>
      <p:grpSp>
        <p:nvGrpSpPr>
          <p:cNvPr id="5" name="Group 13"/>
          <p:cNvGrpSpPr>
            <a:grpSpLocks/>
          </p:cNvGrpSpPr>
          <p:nvPr/>
        </p:nvGrpSpPr>
        <p:grpSpPr bwMode="auto">
          <a:xfrm>
            <a:off x="917575" y="3841750"/>
            <a:ext cx="2303463" cy="639763"/>
            <a:chOff x="1688" y="1812"/>
            <a:chExt cx="1451" cy="403"/>
          </a:xfrm>
        </p:grpSpPr>
        <p:sp>
          <p:nvSpPr>
            <p:cNvPr id="51217" name="Text Box 14"/>
            <p:cNvSpPr txBox="1">
              <a:spLocks noChangeArrowheads="1"/>
            </p:cNvSpPr>
            <p:nvPr/>
          </p:nvSpPr>
          <p:spPr bwMode="auto">
            <a:xfrm>
              <a:off x="1688" y="1885"/>
              <a:ext cx="1451" cy="330"/>
            </a:xfrm>
            <a:prstGeom prst="rect">
              <a:avLst/>
            </a:prstGeom>
            <a:noFill/>
            <a:ln w="9525">
              <a:noFill/>
              <a:miter lim="800000"/>
              <a:headEnd/>
              <a:tailEnd/>
            </a:ln>
          </p:spPr>
          <p:txBody>
            <a:bodyPr>
              <a:spAutoFit/>
            </a:bodyPr>
            <a:lstStyle/>
            <a:p>
              <a:pPr algn="ctr"/>
              <a:r>
                <a:rPr lang="en-US" sz="2800" i="1">
                  <a:solidFill>
                    <a:srgbClr val="C00000"/>
                  </a:solidFill>
                  <a:latin typeface="Gill Sans MT" pitchFamily="34" charset="0"/>
                </a:rPr>
                <a:t>m = c   </a:t>
              </a:r>
              <a:r>
                <a:rPr lang="en-US" sz="2800">
                  <a:solidFill>
                    <a:srgbClr val="C00000"/>
                  </a:solidFill>
                  <a:latin typeface="Gill Sans MT" pitchFamily="34" charset="0"/>
                </a:rPr>
                <a:t>mod</a:t>
              </a:r>
              <a:r>
                <a:rPr lang="en-US" sz="2800" i="1">
                  <a:solidFill>
                    <a:srgbClr val="C00000"/>
                  </a:solidFill>
                  <a:latin typeface="Gill Sans MT" pitchFamily="34" charset="0"/>
                </a:rPr>
                <a:t>  n</a:t>
              </a:r>
            </a:p>
          </p:txBody>
        </p:sp>
        <p:sp>
          <p:nvSpPr>
            <p:cNvPr id="51218" name="Text Box 15"/>
            <p:cNvSpPr txBox="1">
              <a:spLocks noChangeArrowheads="1"/>
            </p:cNvSpPr>
            <p:nvPr/>
          </p:nvSpPr>
          <p:spPr bwMode="auto">
            <a:xfrm>
              <a:off x="2223" y="1812"/>
              <a:ext cx="222" cy="330"/>
            </a:xfrm>
            <a:prstGeom prst="rect">
              <a:avLst/>
            </a:prstGeom>
            <a:noFill/>
            <a:ln w="9525">
              <a:noFill/>
              <a:miter lim="800000"/>
              <a:headEnd/>
              <a:tailEnd/>
            </a:ln>
          </p:spPr>
          <p:txBody>
            <a:bodyPr wrap="none">
              <a:spAutoFit/>
            </a:bodyPr>
            <a:lstStyle/>
            <a:p>
              <a:pPr algn="ctr"/>
              <a:r>
                <a:rPr lang="en-US" sz="2800" i="1">
                  <a:solidFill>
                    <a:srgbClr val="C00000"/>
                  </a:solidFill>
                  <a:latin typeface="Gill Sans MT" pitchFamily="34" charset="0"/>
                </a:rPr>
                <a:t>d</a:t>
              </a:r>
            </a:p>
          </p:txBody>
        </p:sp>
      </p:grpSp>
      <p:grpSp>
        <p:nvGrpSpPr>
          <p:cNvPr id="6" name="Group 16"/>
          <p:cNvGrpSpPr>
            <a:grpSpLocks/>
          </p:cNvGrpSpPr>
          <p:nvPr/>
        </p:nvGrpSpPr>
        <p:grpSpPr bwMode="auto">
          <a:xfrm>
            <a:off x="2965450" y="4922838"/>
            <a:ext cx="3935413" cy="619125"/>
            <a:chOff x="868" y="3287"/>
            <a:chExt cx="2479" cy="390"/>
          </a:xfrm>
        </p:grpSpPr>
        <p:sp>
          <p:nvSpPr>
            <p:cNvPr id="51213" name="Text Box 17"/>
            <p:cNvSpPr txBox="1">
              <a:spLocks noChangeArrowheads="1"/>
            </p:cNvSpPr>
            <p:nvPr/>
          </p:nvSpPr>
          <p:spPr bwMode="auto">
            <a:xfrm>
              <a:off x="868" y="3388"/>
              <a:ext cx="1710" cy="288"/>
            </a:xfrm>
            <a:prstGeom prst="rect">
              <a:avLst/>
            </a:prstGeom>
            <a:noFill/>
            <a:ln w="9525">
              <a:noFill/>
              <a:miter lim="800000"/>
              <a:headEnd/>
              <a:tailEnd/>
            </a:ln>
          </p:spPr>
          <p:txBody>
            <a:bodyPr>
              <a:spAutoFit/>
            </a:bodyPr>
            <a:lstStyle/>
            <a:p>
              <a:pPr algn="ctr"/>
              <a:r>
                <a:rPr lang="en-US" sz="2400" i="1">
                  <a:latin typeface="Arial" pitchFamily="34" charset="0"/>
                  <a:cs typeface="Arial" pitchFamily="34" charset="0"/>
                </a:rPr>
                <a:t>m  =  (m   </a:t>
              </a:r>
              <a:r>
                <a:rPr lang="en-US" sz="2400">
                  <a:latin typeface="Arial" pitchFamily="34" charset="0"/>
                  <a:cs typeface="Arial" pitchFamily="34" charset="0"/>
                </a:rPr>
                <a:t>mod</a:t>
              </a:r>
              <a:r>
                <a:rPr lang="en-US" sz="2400" i="1">
                  <a:latin typeface="Arial" pitchFamily="34" charset="0"/>
                  <a:cs typeface="Arial" pitchFamily="34" charset="0"/>
                </a:rPr>
                <a:t>  n)</a:t>
              </a:r>
            </a:p>
          </p:txBody>
        </p:sp>
        <p:sp>
          <p:nvSpPr>
            <p:cNvPr id="51214" name="Text Box 18"/>
            <p:cNvSpPr txBox="1">
              <a:spLocks noChangeArrowheads="1"/>
            </p:cNvSpPr>
            <p:nvPr/>
          </p:nvSpPr>
          <p:spPr bwMode="auto">
            <a:xfrm>
              <a:off x="1615" y="3308"/>
              <a:ext cx="224" cy="291"/>
            </a:xfrm>
            <a:prstGeom prst="rect">
              <a:avLst/>
            </a:prstGeom>
            <a:noFill/>
            <a:ln w="9525">
              <a:noFill/>
              <a:miter lim="800000"/>
              <a:headEnd/>
              <a:tailEnd/>
            </a:ln>
          </p:spPr>
          <p:txBody>
            <a:bodyPr wrap="none">
              <a:spAutoFit/>
            </a:bodyPr>
            <a:lstStyle/>
            <a:p>
              <a:pPr algn="ctr"/>
              <a:r>
                <a:rPr lang="en-US" sz="2400" i="1">
                  <a:latin typeface="Arial" pitchFamily="34" charset="0"/>
                  <a:cs typeface="Arial" pitchFamily="34" charset="0"/>
                </a:rPr>
                <a:t>e</a:t>
              </a:r>
            </a:p>
          </p:txBody>
        </p:sp>
        <p:sp>
          <p:nvSpPr>
            <p:cNvPr id="51215" name="Text Box 19"/>
            <p:cNvSpPr txBox="1">
              <a:spLocks noChangeArrowheads="1"/>
            </p:cNvSpPr>
            <p:nvPr/>
          </p:nvSpPr>
          <p:spPr bwMode="auto">
            <a:xfrm>
              <a:off x="2533" y="3389"/>
              <a:ext cx="814" cy="288"/>
            </a:xfrm>
            <a:prstGeom prst="rect">
              <a:avLst/>
            </a:prstGeom>
            <a:noFill/>
            <a:ln w="9525">
              <a:noFill/>
              <a:miter lim="800000"/>
              <a:headEnd/>
              <a:tailEnd/>
            </a:ln>
          </p:spPr>
          <p:txBody>
            <a:bodyPr>
              <a:spAutoFit/>
            </a:bodyPr>
            <a:lstStyle/>
            <a:p>
              <a:pPr algn="ctr"/>
              <a:r>
                <a:rPr lang="en-US" sz="2400" i="1">
                  <a:latin typeface="Arial" pitchFamily="34" charset="0"/>
                  <a:cs typeface="Arial" pitchFamily="34" charset="0"/>
                </a:rPr>
                <a:t> </a:t>
              </a:r>
              <a:r>
                <a:rPr lang="en-US" sz="2400">
                  <a:latin typeface="Arial" pitchFamily="34" charset="0"/>
                  <a:cs typeface="Arial" pitchFamily="34" charset="0"/>
                </a:rPr>
                <a:t>mod</a:t>
              </a:r>
              <a:r>
                <a:rPr lang="en-US" sz="2400" i="1">
                  <a:latin typeface="Arial" pitchFamily="34" charset="0"/>
                  <a:cs typeface="Arial" pitchFamily="34" charset="0"/>
                </a:rPr>
                <a:t>  n</a:t>
              </a:r>
            </a:p>
          </p:txBody>
        </p:sp>
        <p:sp>
          <p:nvSpPr>
            <p:cNvPr id="51216" name="Text Box 20"/>
            <p:cNvSpPr txBox="1">
              <a:spLocks noChangeArrowheads="1"/>
            </p:cNvSpPr>
            <p:nvPr/>
          </p:nvSpPr>
          <p:spPr bwMode="auto">
            <a:xfrm>
              <a:off x="2450" y="3287"/>
              <a:ext cx="229" cy="288"/>
            </a:xfrm>
            <a:prstGeom prst="rect">
              <a:avLst/>
            </a:prstGeom>
            <a:noFill/>
            <a:ln w="9525">
              <a:noFill/>
              <a:miter lim="800000"/>
              <a:headEnd/>
              <a:tailEnd/>
            </a:ln>
          </p:spPr>
          <p:txBody>
            <a:bodyPr wrap="none">
              <a:spAutoFit/>
            </a:bodyPr>
            <a:lstStyle/>
            <a:p>
              <a:pPr algn="ctr"/>
              <a:r>
                <a:rPr lang="en-US" sz="2400" i="1">
                  <a:latin typeface="Arial" pitchFamily="34" charset="0"/>
                  <a:cs typeface="Arial" pitchFamily="34" charset="0"/>
                </a:rPr>
                <a:t>d</a:t>
              </a:r>
            </a:p>
          </p:txBody>
        </p:sp>
      </p:grpSp>
      <p:sp>
        <p:nvSpPr>
          <p:cNvPr id="51208" name="Text Box 21"/>
          <p:cNvSpPr txBox="1">
            <a:spLocks noChangeArrowheads="1"/>
          </p:cNvSpPr>
          <p:nvPr/>
        </p:nvSpPr>
        <p:spPr bwMode="auto">
          <a:xfrm>
            <a:off x="1466850" y="4910138"/>
            <a:ext cx="1460500" cy="954087"/>
          </a:xfrm>
          <a:prstGeom prst="rect">
            <a:avLst/>
          </a:prstGeom>
          <a:noFill/>
          <a:ln w="9525">
            <a:noFill/>
            <a:miter lim="800000"/>
            <a:headEnd/>
            <a:tailEnd/>
          </a:ln>
        </p:spPr>
        <p:txBody>
          <a:bodyPr wrap="none">
            <a:spAutoFit/>
          </a:bodyPr>
          <a:lstStyle/>
          <a:p>
            <a:pPr algn="r"/>
            <a:r>
              <a:rPr lang="en-US" sz="2800" i="1">
                <a:solidFill>
                  <a:srgbClr val="C00000"/>
                </a:solidFill>
                <a:latin typeface="Gill Sans MT" pitchFamily="34" charset="0"/>
              </a:rPr>
              <a:t>magic</a:t>
            </a:r>
          </a:p>
          <a:p>
            <a:pPr algn="r"/>
            <a:r>
              <a:rPr lang="en-US" sz="2800" i="1">
                <a:solidFill>
                  <a:srgbClr val="C00000"/>
                </a:solidFill>
                <a:latin typeface="Gill Sans MT" pitchFamily="34" charset="0"/>
              </a:rPr>
              <a:t>happens!</a:t>
            </a:r>
          </a:p>
        </p:txBody>
      </p:sp>
      <p:sp>
        <p:nvSpPr>
          <p:cNvPr id="51209" name="Rectangle 22"/>
          <p:cNvSpPr>
            <a:spLocks noChangeArrowheads="1"/>
          </p:cNvSpPr>
          <p:nvPr/>
        </p:nvSpPr>
        <p:spPr bwMode="auto">
          <a:xfrm>
            <a:off x="1198563" y="4786313"/>
            <a:ext cx="6256337" cy="1268412"/>
          </a:xfrm>
          <a:prstGeom prst="rect">
            <a:avLst/>
          </a:prstGeom>
          <a:noFill/>
          <a:ln w="19050">
            <a:solidFill>
              <a:srgbClr val="C00000"/>
            </a:solidFill>
            <a:miter lim="800000"/>
            <a:headEnd/>
            <a:tailEnd/>
          </a:ln>
        </p:spPr>
        <p:txBody>
          <a:bodyPr wrap="none" anchor="ctr"/>
          <a:lstStyle/>
          <a:p>
            <a:endParaRPr lang="en-US"/>
          </a:p>
        </p:txBody>
      </p:sp>
      <p:sp>
        <p:nvSpPr>
          <p:cNvPr id="51210" name="AutoShape 23"/>
          <p:cNvSpPr>
            <a:spLocks/>
          </p:cNvSpPr>
          <p:nvPr/>
        </p:nvSpPr>
        <p:spPr bwMode="auto">
          <a:xfrm rot="-5400000">
            <a:off x="4688682" y="4985543"/>
            <a:ext cx="139700" cy="1223963"/>
          </a:xfrm>
          <a:prstGeom prst="leftBrace">
            <a:avLst>
              <a:gd name="adj1" fmla="val 73011"/>
              <a:gd name="adj2" fmla="val 52954"/>
            </a:avLst>
          </a:prstGeom>
          <a:no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211" name="Text Box 24"/>
          <p:cNvSpPr txBox="1">
            <a:spLocks noChangeArrowheads="1"/>
          </p:cNvSpPr>
          <p:nvPr/>
        </p:nvSpPr>
        <p:spPr bwMode="auto">
          <a:xfrm>
            <a:off x="4656138" y="5584825"/>
            <a:ext cx="436562" cy="457200"/>
          </a:xfrm>
          <a:prstGeom prst="rect">
            <a:avLst/>
          </a:prstGeom>
          <a:noFill/>
          <a:ln w="9525">
            <a:noFill/>
            <a:miter lim="800000"/>
            <a:headEnd/>
            <a:tailEnd/>
          </a:ln>
        </p:spPr>
        <p:txBody>
          <a:bodyPr>
            <a:spAutoFit/>
          </a:bodyPr>
          <a:lstStyle/>
          <a:p>
            <a:pPr algn="ctr">
              <a:spcBef>
                <a:spcPct val="50000"/>
              </a:spcBef>
            </a:pPr>
            <a:r>
              <a:rPr lang="en-US" sz="2400">
                <a:latin typeface="Arial" pitchFamily="34" charset="0"/>
                <a:cs typeface="Arial" pitchFamily="34" charset="0"/>
              </a:rPr>
              <a:t>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38138" y="152400"/>
            <a:ext cx="7772400" cy="1143000"/>
          </a:xfrm>
        </p:spPr>
        <p:txBody>
          <a:bodyPr/>
          <a:lstStyle/>
          <a:p>
            <a:r>
              <a:rPr lang="en-US" dirty="0" smtClean="0"/>
              <a:t>RSA example:</a:t>
            </a:r>
          </a:p>
        </p:txBody>
      </p:sp>
      <p:sp>
        <p:nvSpPr>
          <p:cNvPr id="52227" name="Text Box 3"/>
          <p:cNvSpPr txBox="1">
            <a:spLocks noChangeArrowheads="1"/>
          </p:cNvSpPr>
          <p:nvPr/>
        </p:nvSpPr>
        <p:spPr bwMode="auto">
          <a:xfrm>
            <a:off x="533400" y="1300163"/>
            <a:ext cx="5881688" cy="457200"/>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Bob chooses </a:t>
            </a:r>
            <a:r>
              <a:rPr lang="en-US" sz="2400" i="1">
                <a:latin typeface="Arial" pitchFamily="34" charset="0"/>
                <a:cs typeface="Arial" pitchFamily="34" charset="0"/>
              </a:rPr>
              <a:t>p=5, q=7</a:t>
            </a:r>
            <a:r>
              <a:rPr lang="en-US" sz="2400">
                <a:latin typeface="Arial" pitchFamily="34" charset="0"/>
                <a:cs typeface="Arial" pitchFamily="34" charset="0"/>
              </a:rPr>
              <a:t>.  Then </a:t>
            </a:r>
            <a:r>
              <a:rPr lang="en-US" sz="2400" i="1">
                <a:latin typeface="Arial" pitchFamily="34" charset="0"/>
                <a:cs typeface="Arial" pitchFamily="34" charset="0"/>
              </a:rPr>
              <a:t>n=35, z=24</a:t>
            </a:r>
            <a:r>
              <a:rPr lang="en-US" sz="2400">
                <a:latin typeface="Arial" pitchFamily="34" charset="0"/>
                <a:cs typeface="Arial" pitchFamily="34" charset="0"/>
              </a:rPr>
              <a:t>.</a:t>
            </a:r>
          </a:p>
        </p:txBody>
      </p:sp>
      <p:sp>
        <p:nvSpPr>
          <p:cNvPr id="52228" name="Text Box 4"/>
          <p:cNvSpPr txBox="1">
            <a:spLocks noChangeArrowheads="1"/>
          </p:cNvSpPr>
          <p:nvPr/>
        </p:nvSpPr>
        <p:spPr bwMode="auto">
          <a:xfrm>
            <a:off x="2312988" y="1724025"/>
            <a:ext cx="5157787" cy="1200150"/>
          </a:xfrm>
          <a:prstGeom prst="rect">
            <a:avLst/>
          </a:prstGeom>
          <a:noFill/>
          <a:ln w="9525">
            <a:noFill/>
            <a:miter lim="800000"/>
            <a:headEnd/>
            <a:tailEnd/>
          </a:ln>
        </p:spPr>
        <p:txBody>
          <a:bodyPr wrap="none">
            <a:spAutoFit/>
          </a:bodyPr>
          <a:lstStyle/>
          <a:p>
            <a:r>
              <a:rPr lang="en-US" sz="2400" i="1">
                <a:latin typeface="Arial" pitchFamily="34" charset="0"/>
                <a:cs typeface="Arial" pitchFamily="34" charset="0"/>
              </a:rPr>
              <a:t>e=5</a:t>
            </a:r>
            <a:r>
              <a:rPr lang="en-US" sz="2400">
                <a:latin typeface="Arial" pitchFamily="34" charset="0"/>
                <a:cs typeface="Arial" pitchFamily="34" charset="0"/>
              </a:rPr>
              <a:t>  (so </a:t>
            </a:r>
            <a:r>
              <a:rPr lang="en-US" sz="2400" i="1">
                <a:latin typeface="Arial" pitchFamily="34" charset="0"/>
                <a:cs typeface="Arial" pitchFamily="34" charset="0"/>
              </a:rPr>
              <a:t>e, z</a:t>
            </a:r>
            <a:r>
              <a:rPr lang="en-US" sz="2400">
                <a:latin typeface="Arial" pitchFamily="34" charset="0"/>
                <a:cs typeface="Arial" pitchFamily="34" charset="0"/>
              </a:rPr>
              <a:t>  relatively prime).</a:t>
            </a:r>
          </a:p>
          <a:p>
            <a:r>
              <a:rPr lang="en-US" sz="2400" i="1">
                <a:latin typeface="Arial" pitchFamily="34" charset="0"/>
                <a:cs typeface="Arial" pitchFamily="34" charset="0"/>
              </a:rPr>
              <a:t>d=29</a:t>
            </a:r>
            <a:r>
              <a:rPr lang="en-US" sz="2400">
                <a:latin typeface="Arial" pitchFamily="34" charset="0"/>
                <a:cs typeface="Arial" pitchFamily="34" charset="0"/>
              </a:rPr>
              <a:t> (so </a:t>
            </a:r>
            <a:r>
              <a:rPr lang="en-US" sz="2400" i="1">
                <a:latin typeface="Arial" pitchFamily="34" charset="0"/>
                <a:cs typeface="Arial" pitchFamily="34" charset="0"/>
              </a:rPr>
              <a:t>ed-1</a:t>
            </a:r>
            <a:r>
              <a:rPr lang="en-US" sz="2400">
                <a:latin typeface="Arial" pitchFamily="34" charset="0"/>
                <a:cs typeface="Arial" pitchFamily="34" charset="0"/>
              </a:rPr>
              <a:t> exactly divisible by z).</a:t>
            </a:r>
          </a:p>
          <a:p>
            <a:r>
              <a:rPr lang="en-US" sz="2400">
                <a:latin typeface="Arial" pitchFamily="34" charset="0"/>
                <a:cs typeface="Arial" pitchFamily="34" charset="0"/>
              </a:rPr>
              <a:t> </a:t>
            </a:r>
          </a:p>
        </p:txBody>
      </p:sp>
      <p:sp>
        <p:nvSpPr>
          <p:cNvPr id="52229" name="Text Box 5"/>
          <p:cNvSpPr txBox="1">
            <a:spLocks noChangeArrowheads="1"/>
          </p:cNvSpPr>
          <p:nvPr/>
        </p:nvSpPr>
        <p:spPr bwMode="auto">
          <a:xfrm>
            <a:off x="1954213" y="3465513"/>
            <a:ext cx="1554162" cy="461962"/>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bit pattern</a:t>
            </a:r>
          </a:p>
        </p:txBody>
      </p:sp>
      <p:sp>
        <p:nvSpPr>
          <p:cNvPr id="52230" name="Text Box 6"/>
          <p:cNvSpPr txBox="1">
            <a:spLocks noChangeArrowheads="1"/>
          </p:cNvSpPr>
          <p:nvPr/>
        </p:nvSpPr>
        <p:spPr bwMode="auto">
          <a:xfrm>
            <a:off x="3810000" y="3441700"/>
            <a:ext cx="441325" cy="461963"/>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m</a:t>
            </a:r>
          </a:p>
        </p:txBody>
      </p:sp>
      <p:sp>
        <p:nvSpPr>
          <p:cNvPr id="52231" name="Text Box 7"/>
          <p:cNvSpPr txBox="1">
            <a:spLocks noChangeArrowheads="1"/>
          </p:cNvSpPr>
          <p:nvPr/>
        </p:nvSpPr>
        <p:spPr bwMode="auto">
          <a:xfrm>
            <a:off x="5078413" y="3462338"/>
            <a:ext cx="439737" cy="461962"/>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m</a:t>
            </a:r>
          </a:p>
        </p:txBody>
      </p:sp>
      <p:sp>
        <p:nvSpPr>
          <p:cNvPr id="52232" name="Text Box 8"/>
          <p:cNvSpPr txBox="1">
            <a:spLocks noChangeArrowheads="1"/>
          </p:cNvSpPr>
          <p:nvPr/>
        </p:nvSpPr>
        <p:spPr bwMode="auto">
          <a:xfrm>
            <a:off x="5307013" y="3309938"/>
            <a:ext cx="357187" cy="461962"/>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e</a:t>
            </a:r>
          </a:p>
        </p:txBody>
      </p:sp>
      <p:grpSp>
        <p:nvGrpSpPr>
          <p:cNvPr id="2" name="Group 9"/>
          <p:cNvGrpSpPr>
            <a:grpSpLocks/>
          </p:cNvGrpSpPr>
          <p:nvPr/>
        </p:nvGrpSpPr>
        <p:grpSpPr bwMode="auto">
          <a:xfrm>
            <a:off x="6704013" y="3343275"/>
            <a:ext cx="2055812" cy="590550"/>
            <a:chOff x="2708" y="1773"/>
            <a:chExt cx="1295" cy="372"/>
          </a:xfrm>
        </p:grpSpPr>
        <p:sp>
          <p:nvSpPr>
            <p:cNvPr id="52261" name="Text Box 10"/>
            <p:cNvSpPr txBox="1">
              <a:spLocks noChangeArrowheads="1"/>
            </p:cNvSpPr>
            <p:nvPr/>
          </p:nvSpPr>
          <p:spPr bwMode="auto">
            <a:xfrm>
              <a:off x="2708" y="1854"/>
              <a:ext cx="1295" cy="291"/>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c = m  mod  n</a:t>
              </a:r>
            </a:p>
          </p:txBody>
        </p:sp>
        <p:sp>
          <p:nvSpPr>
            <p:cNvPr id="52262" name="Text Box 11"/>
            <p:cNvSpPr txBox="1">
              <a:spLocks noChangeArrowheads="1"/>
            </p:cNvSpPr>
            <p:nvPr/>
          </p:nvSpPr>
          <p:spPr bwMode="auto">
            <a:xfrm>
              <a:off x="3168" y="1773"/>
              <a:ext cx="224" cy="291"/>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e</a:t>
              </a:r>
            </a:p>
          </p:txBody>
        </p:sp>
      </p:grpSp>
      <p:sp>
        <p:nvSpPr>
          <p:cNvPr id="52234" name="Text Box 12"/>
          <p:cNvSpPr txBox="1">
            <a:spLocks noChangeArrowheads="1"/>
          </p:cNvSpPr>
          <p:nvPr/>
        </p:nvSpPr>
        <p:spPr bwMode="auto">
          <a:xfrm>
            <a:off x="2051499" y="4005263"/>
            <a:ext cx="1351652" cy="461665"/>
          </a:xfrm>
          <a:prstGeom prst="rect">
            <a:avLst/>
          </a:prstGeom>
          <a:noFill/>
          <a:ln w="9525">
            <a:noFill/>
            <a:miter lim="800000"/>
            <a:headEnd/>
            <a:tailEnd/>
          </a:ln>
        </p:spPr>
        <p:txBody>
          <a:bodyPr wrap="none">
            <a:spAutoFit/>
          </a:bodyPr>
          <a:lstStyle/>
          <a:p>
            <a:pPr algn="ctr"/>
            <a:r>
              <a:rPr lang="en-US" sz="2400" dirty="0" smtClean="0">
                <a:solidFill>
                  <a:srgbClr val="C00000"/>
                </a:solidFill>
                <a:latin typeface="Arial" pitchFamily="34" charset="0"/>
              </a:rPr>
              <a:t>0000ll00</a:t>
            </a:r>
            <a:endParaRPr lang="en-US" sz="2400" dirty="0">
              <a:solidFill>
                <a:srgbClr val="C00000"/>
              </a:solidFill>
              <a:latin typeface="Times New Roman" pitchFamily="18" charset="0"/>
            </a:endParaRPr>
          </a:p>
        </p:txBody>
      </p:sp>
      <p:sp>
        <p:nvSpPr>
          <p:cNvPr id="52235" name="Text Box 13"/>
          <p:cNvSpPr txBox="1">
            <a:spLocks noChangeArrowheads="1"/>
          </p:cNvSpPr>
          <p:nvPr/>
        </p:nvSpPr>
        <p:spPr bwMode="auto">
          <a:xfrm>
            <a:off x="3741738" y="3995738"/>
            <a:ext cx="523875" cy="457200"/>
          </a:xfrm>
          <a:prstGeom prst="rect">
            <a:avLst/>
          </a:prstGeom>
          <a:noFill/>
          <a:ln w="9525">
            <a:noFill/>
            <a:miter lim="800000"/>
            <a:headEnd/>
            <a:tailEnd/>
          </a:ln>
        </p:spPr>
        <p:txBody>
          <a:bodyPr wrap="none">
            <a:spAutoFit/>
          </a:bodyPr>
          <a:lstStyle/>
          <a:p>
            <a:pPr algn="ctr"/>
            <a:r>
              <a:rPr lang="en-US" sz="2400">
                <a:solidFill>
                  <a:srgbClr val="C00000"/>
                </a:solidFill>
                <a:latin typeface="Arial" pitchFamily="34" charset="0"/>
              </a:rPr>
              <a:t>12</a:t>
            </a:r>
            <a:endParaRPr lang="en-US" sz="2400">
              <a:solidFill>
                <a:srgbClr val="C00000"/>
              </a:solidFill>
              <a:latin typeface="Times New Roman" pitchFamily="18" charset="0"/>
            </a:endParaRPr>
          </a:p>
        </p:txBody>
      </p:sp>
      <p:sp>
        <p:nvSpPr>
          <p:cNvPr id="52236" name="Text Box 14"/>
          <p:cNvSpPr txBox="1">
            <a:spLocks noChangeArrowheads="1"/>
          </p:cNvSpPr>
          <p:nvPr/>
        </p:nvSpPr>
        <p:spPr bwMode="auto">
          <a:xfrm>
            <a:off x="4783138" y="3987800"/>
            <a:ext cx="1033462" cy="457200"/>
          </a:xfrm>
          <a:prstGeom prst="rect">
            <a:avLst/>
          </a:prstGeom>
          <a:noFill/>
          <a:ln w="9525">
            <a:noFill/>
            <a:miter lim="800000"/>
            <a:headEnd/>
            <a:tailEnd/>
          </a:ln>
        </p:spPr>
        <p:txBody>
          <a:bodyPr wrap="none">
            <a:spAutoFit/>
          </a:bodyPr>
          <a:lstStyle/>
          <a:p>
            <a:pPr algn="ctr"/>
            <a:r>
              <a:rPr lang="en-US" sz="2400">
                <a:solidFill>
                  <a:srgbClr val="C00000"/>
                </a:solidFill>
                <a:latin typeface="Arial" pitchFamily="34" charset="0"/>
              </a:rPr>
              <a:t>24832</a:t>
            </a:r>
            <a:endParaRPr lang="en-US" sz="2400">
              <a:solidFill>
                <a:srgbClr val="C00000"/>
              </a:solidFill>
              <a:latin typeface="Times New Roman" pitchFamily="18" charset="0"/>
            </a:endParaRPr>
          </a:p>
        </p:txBody>
      </p:sp>
      <p:sp>
        <p:nvSpPr>
          <p:cNvPr id="52237" name="Text Box 15"/>
          <p:cNvSpPr txBox="1">
            <a:spLocks noChangeArrowheads="1"/>
          </p:cNvSpPr>
          <p:nvPr/>
        </p:nvSpPr>
        <p:spPr bwMode="auto">
          <a:xfrm>
            <a:off x="7637463" y="3986213"/>
            <a:ext cx="523875" cy="457200"/>
          </a:xfrm>
          <a:prstGeom prst="rect">
            <a:avLst/>
          </a:prstGeom>
          <a:noFill/>
          <a:ln w="9525">
            <a:noFill/>
            <a:miter lim="800000"/>
            <a:headEnd/>
            <a:tailEnd/>
          </a:ln>
        </p:spPr>
        <p:txBody>
          <a:bodyPr wrap="none">
            <a:spAutoFit/>
          </a:bodyPr>
          <a:lstStyle/>
          <a:p>
            <a:pPr algn="ctr"/>
            <a:r>
              <a:rPr lang="en-US" sz="2400">
                <a:solidFill>
                  <a:srgbClr val="C00000"/>
                </a:solidFill>
                <a:latin typeface="Arial" pitchFamily="34" charset="0"/>
              </a:rPr>
              <a:t>17</a:t>
            </a:r>
            <a:endParaRPr lang="en-US" sz="2400">
              <a:solidFill>
                <a:srgbClr val="C00000"/>
              </a:solidFill>
              <a:latin typeface="Times New Roman" pitchFamily="18" charset="0"/>
            </a:endParaRPr>
          </a:p>
        </p:txBody>
      </p:sp>
      <p:sp>
        <p:nvSpPr>
          <p:cNvPr id="52238" name="Text Box 28"/>
          <p:cNvSpPr txBox="1">
            <a:spLocks noChangeArrowheads="1"/>
          </p:cNvSpPr>
          <p:nvPr/>
        </p:nvSpPr>
        <p:spPr bwMode="auto">
          <a:xfrm>
            <a:off x="487363" y="3767138"/>
            <a:ext cx="1279525" cy="461962"/>
          </a:xfrm>
          <a:prstGeom prst="rect">
            <a:avLst/>
          </a:prstGeom>
          <a:noFill/>
          <a:ln w="9525">
            <a:noFill/>
            <a:miter lim="800000"/>
            <a:headEnd/>
            <a:tailEnd/>
          </a:ln>
        </p:spPr>
        <p:txBody>
          <a:bodyPr wrap="none">
            <a:spAutoFit/>
          </a:bodyPr>
          <a:lstStyle/>
          <a:p>
            <a:pPr algn="ctr"/>
            <a:r>
              <a:rPr lang="en-US" sz="2400">
                <a:solidFill>
                  <a:srgbClr val="000099"/>
                </a:solidFill>
                <a:latin typeface="Arial" pitchFamily="34" charset="0"/>
                <a:cs typeface="Arial" pitchFamily="34" charset="0"/>
              </a:rPr>
              <a:t>encrypt:</a:t>
            </a:r>
          </a:p>
        </p:txBody>
      </p:sp>
      <p:sp>
        <p:nvSpPr>
          <p:cNvPr id="52239" name="Text Box 31"/>
          <p:cNvSpPr txBox="1">
            <a:spLocks noChangeArrowheads="1"/>
          </p:cNvSpPr>
          <p:nvPr/>
        </p:nvSpPr>
        <p:spPr bwMode="auto">
          <a:xfrm>
            <a:off x="503238" y="2667000"/>
            <a:ext cx="3865562" cy="461963"/>
          </a:xfrm>
          <a:prstGeom prst="rect">
            <a:avLst/>
          </a:prstGeom>
          <a:noFill/>
          <a:ln w="9525">
            <a:noFill/>
            <a:miter lim="800000"/>
            <a:headEnd/>
            <a:tailEnd/>
          </a:ln>
        </p:spPr>
        <p:txBody>
          <a:bodyPr wrap="none">
            <a:spAutoFit/>
          </a:bodyPr>
          <a:lstStyle/>
          <a:p>
            <a:r>
              <a:rPr lang="en-US" sz="2400">
                <a:latin typeface="Arial" pitchFamily="34" charset="0"/>
                <a:cs typeface="Arial" pitchFamily="34" charset="0"/>
              </a:rPr>
              <a:t>encrypting 8-bit messages.</a:t>
            </a:r>
          </a:p>
        </p:txBody>
      </p:sp>
      <p:sp>
        <p:nvSpPr>
          <p:cNvPr id="52241" name="Right Brace 1"/>
          <p:cNvSpPr>
            <a:spLocks/>
          </p:cNvSpPr>
          <p:nvPr/>
        </p:nvSpPr>
        <p:spPr bwMode="auto">
          <a:xfrm rot="5400000">
            <a:off x="2625725" y="3203576"/>
            <a:ext cx="180975" cy="1403350"/>
          </a:xfrm>
          <a:prstGeom prst="rightBrace">
            <a:avLst>
              <a:gd name="adj1" fmla="val 8257"/>
              <a:gd name="adj2" fmla="val 50000"/>
            </a:avLst>
          </a:prstGeom>
          <a:noFill/>
          <a:ln w="9525">
            <a:solidFill>
              <a:schemeClr val="tx1"/>
            </a:solidFill>
            <a:round/>
            <a:headEnd/>
            <a:tailEnd/>
          </a:ln>
        </p:spPr>
        <p:txBody>
          <a:bodyPr/>
          <a:lstStyle/>
          <a:p>
            <a:endParaRPr lang="en-US"/>
          </a:p>
        </p:txBody>
      </p:sp>
      <p:sp>
        <p:nvSpPr>
          <p:cNvPr id="52242" name="Right Brace 31"/>
          <p:cNvSpPr>
            <a:spLocks/>
          </p:cNvSpPr>
          <p:nvPr/>
        </p:nvSpPr>
        <p:spPr bwMode="auto">
          <a:xfrm rot="5400000">
            <a:off x="3948112" y="3676651"/>
            <a:ext cx="169863" cy="468312"/>
          </a:xfrm>
          <a:prstGeom prst="rightBrace">
            <a:avLst>
              <a:gd name="adj1" fmla="val 8284"/>
              <a:gd name="adj2" fmla="val 50000"/>
            </a:avLst>
          </a:prstGeom>
          <a:noFill/>
          <a:ln w="9525">
            <a:solidFill>
              <a:schemeClr val="tx1"/>
            </a:solidFill>
            <a:round/>
            <a:headEnd/>
            <a:tailEnd/>
          </a:ln>
        </p:spPr>
        <p:txBody>
          <a:bodyPr/>
          <a:lstStyle/>
          <a:p>
            <a:endParaRPr lang="en-US"/>
          </a:p>
        </p:txBody>
      </p:sp>
      <p:sp>
        <p:nvSpPr>
          <p:cNvPr id="52243" name="Right Brace 32"/>
          <p:cNvSpPr>
            <a:spLocks/>
          </p:cNvSpPr>
          <p:nvPr/>
        </p:nvSpPr>
        <p:spPr bwMode="auto">
          <a:xfrm rot="5400000">
            <a:off x="5195094" y="3682206"/>
            <a:ext cx="168275" cy="468313"/>
          </a:xfrm>
          <a:prstGeom prst="rightBrace">
            <a:avLst>
              <a:gd name="adj1" fmla="val 8362"/>
              <a:gd name="adj2" fmla="val 50000"/>
            </a:avLst>
          </a:prstGeom>
          <a:noFill/>
          <a:ln w="9525">
            <a:solidFill>
              <a:schemeClr val="tx1"/>
            </a:solidFill>
            <a:round/>
            <a:headEnd/>
            <a:tailEnd/>
          </a:ln>
        </p:spPr>
        <p:txBody>
          <a:bodyPr/>
          <a:lstStyle/>
          <a:p>
            <a:endParaRPr lang="en-US"/>
          </a:p>
        </p:txBody>
      </p:sp>
      <p:sp>
        <p:nvSpPr>
          <p:cNvPr id="52244" name="Right Brace 33"/>
          <p:cNvSpPr>
            <a:spLocks/>
          </p:cNvSpPr>
          <p:nvPr/>
        </p:nvSpPr>
        <p:spPr bwMode="auto">
          <a:xfrm rot="5400000">
            <a:off x="7737475" y="2892425"/>
            <a:ext cx="179388" cy="2046288"/>
          </a:xfrm>
          <a:prstGeom prst="rightBrace">
            <a:avLst>
              <a:gd name="adj1" fmla="val 8344"/>
              <a:gd name="adj2" fmla="val 50000"/>
            </a:avLst>
          </a:prstGeom>
          <a:noFill/>
          <a:ln w="9525">
            <a:solidFill>
              <a:schemeClr val="tx1"/>
            </a:solidFill>
            <a:round/>
            <a:headEnd/>
            <a:tailEnd/>
          </a:ln>
        </p:spPr>
        <p:txBody>
          <a:bodyPr/>
          <a:lstStyle/>
          <a:p>
            <a:endParaRPr lang="en-US"/>
          </a:p>
        </p:txBody>
      </p:sp>
      <p:grpSp>
        <p:nvGrpSpPr>
          <p:cNvPr id="3" name="Group 4"/>
          <p:cNvGrpSpPr>
            <a:grpSpLocks/>
          </p:cNvGrpSpPr>
          <p:nvPr/>
        </p:nvGrpSpPr>
        <p:grpSpPr bwMode="auto">
          <a:xfrm>
            <a:off x="544513" y="4729163"/>
            <a:ext cx="7564437" cy="1150937"/>
            <a:chOff x="543729" y="4729393"/>
            <a:chExt cx="7565229" cy="1150260"/>
          </a:xfrm>
        </p:grpSpPr>
        <p:sp>
          <p:nvSpPr>
            <p:cNvPr id="52247" name="Text Box 16"/>
            <p:cNvSpPr txBox="1">
              <a:spLocks noChangeArrowheads="1"/>
            </p:cNvSpPr>
            <p:nvPr/>
          </p:nvSpPr>
          <p:spPr bwMode="auto">
            <a:xfrm>
              <a:off x="2359031" y="4873856"/>
              <a:ext cx="341313" cy="457200"/>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c</a:t>
              </a:r>
            </a:p>
          </p:txBody>
        </p:sp>
        <p:grpSp>
          <p:nvGrpSpPr>
            <p:cNvPr id="4" name="Group 17"/>
            <p:cNvGrpSpPr>
              <a:grpSpLocks/>
            </p:cNvGrpSpPr>
            <p:nvPr/>
          </p:nvGrpSpPr>
          <p:grpSpPr bwMode="auto">
            <a:xfrm>
              <a:off x="6053145" y="4766587"/>
              <a:ext cx="2055813" cy="590551"/>
              <a:chOff x="2708" y="1773"/>
              <a:chExt cx="1295" cy="372"/>
            </a:xfrm>
          </p:grpSpPr>
          <p:sp>
            <p:nvSpPr>
              <p:cNvPr id="52259" name="Text Box 18"/>
              <p:cNvSpPr txBox="1">
                <a:spLocks noChangeArrowheads="1"/>
              </p:cNvSpPr>
              <p:nvPr/>
            </p:nvSpPr>
            <p:spPr bwMode="auto">
              <a:xfrm>
                <a:off x="2708" y="1854"/>
                <a:ext cx="1295" cy="291"/>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m = c  mod  n</a:t>
                </a:r>
              </a:p>
            </p:txBody>
          </p:sp>
          <p:sp>
            <p:nvSpPr>
              <p:cNvPr id="52260" name="Text Box 19"/>
              <p:cNvSpPr txBox="1">
                <a:spLocks noChangeArrowheads="1"/>
              </p:cNvSpPr>
              <p:nvPr/>
            </p:nvSpPr>
            <p:spPr bwMode="auto">
              <a:xfrm>
                <a:off x="3166" y="1773"/>
                <a:ext cx="229" cy="288"/>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d</a:t>
                </a:r>
              </a:p>
            </p:txBody>
          </p:sp>
        </p:grpSp>
        <p:sp>
          <p:nvSpPr>
            <p:cNvPr id="52249" name="Text Box 20"/>
            <p:cNvSpPr txBox="1">
              <a:spLocks noChangeArrowheads="1"/>
            </p:cNvSpPr>
            <p:nvPr/>
          </p:nvSpPr>
          <p:spPr bwMode="auto">
            <a:xfrm>
              <a:off x="2208219" y="5409753"/>
              <a:ext cx="523875" cy="457200"/>
            </a:xfrm>
            <a:prstGeom prst="rect">
              <a:avLst/>
            </a:prstGeom>
            <a:noFill/>
            <a:ln w="9525">
              <a:noFill/>
              <a:miter lim="800000"/>
              <a:headEnd/>
              <a:tailEnd/>
            </a:ln>
          </p:spPr>
          <p:txBody>
            <a:bodyPr wrap="none">
              <a:spAutoFit/>
            </a:bodyPr>
            <a:lstStyle/>
            <a:p>
              <a:pPr algn="ctr"/>
              <a:r>
                <a:rPr lang="en-US" sz="2400">
                  <a:solidFill>
                    <a:srgbClr val="C00000"/>
                  </a:solidFill>
                  <a:latin typeface="Arial" pitchFamily="34" charset="0"/>
                  <a:cs typeface="Arial" pitchFamily="34" charset="0"/>
                </a:rPr>
                <a:t>17</a:t>
              </a:r>
            </a:p>
          </p:txBody>
        </p:sp>
        <p:sp>
          <p:nvSpPr>
            <p:cNvPr id="52250" name="Text Box 21"/>
            <p:cNvSpPr txBox="1">
              <a:spLocks noChangeArrowheads="1"/>
            </p:cNvSpPr>
            <p:nvPr/>
          </p:nvSpPr>
          <p:spPr bwMode="auto">
            <a:xfrm>
              <a:off x="2869299" y="5541062"/>
              <a:ext cx="3213100" cy="274637"/>
            </a:xfrm>
            <a:prstGeom prst="rect">
              <a:avLst/>
            </a:prstGeom>
            <a:noFill/>
            <a:ln w="9525">
              <a:noFill/>
              <a:miter lim="800000"/>
              <a:headEnd/>
              <a:tailEnd/>
            </a:ln>
          </p:spPr>
          <p:txBody>
            <a:bodyPr wrap="none">
              <a:spAutoFit/>
            </a:bodyPr>
            <a:lstStyle/>
            <a:p>
              <a:pPr algn="ctr"/>
              <a:r>
                <a:rPr lang="en-US" sz="1200">
                  <a:solidFill>
                    <a:srgbClr val="C00000"/>
                  </a:solidFill>
                  <a:latin typeface="Arial" pitchFamily="34" charset="0"/>
                  <a:cs typeface="Arial" pitchFamily="34" charset="0"/>
                </a:rPr>
                <a:t>481968572106750915091411825223071697</a:t>
              </a:r>
            </a:p>
          </p:txBody>
        </p:sp>
        <p:sp>
          <p:nvSpPr>
            <p:cNvPr id="52251" name="Text Box 22"/>
            <p:cNvSpPr txBox="1">
              <a:spLocks noChangeArrowheads="1"/>
            </p:cNvSpPr>
            <p:nvPr/>
          </p:nvSpPr>
          <p:spPr bwMode="auto">
            <a:xfrm>
              <a:off x="6808794" y="5422453"/>
              <a:ext cx="523875" cy="457200"/>
            </a:xfrm>
            <a:prstGeom prst="rect">
              <a:avLst/>
            </a:prstGeom>
            <a:noFill/>
            <a:ln w="9525">
              <a:noFill/>
              <a:miter lim="800000"/>
              <a:headEnd/>
              <a:tailEnd/>
            </a:ln>
          </p:spPr>
          <p:txBody>
            <a:bodyPr wrap="none">
              <a:spAutoFit/>
            </a:bodyPr>
            <a:lstStyle/>
            <a:p>
              <a:pPr algn="ctr"/>
              <a:r>
                <a:rPr lang="en-US" sz="2400">
                  <a:solidFill>
                    <a:srgbClr val="C00000"/>
                  </a:solidFill>
                  <a:latin typeface="Arial" pitchFamily="34" charset="0"/>
                  <a:cs typeface="Arial" pitchFamily="34" charset="0"/>
                </a:rPr>
                <a:t>12</a:t>
              </a:r>
            </a:p>
          </p:txBody>
        </p:sp>
        <p:grpSp>
          <p:nvGrpSpPr>
            <p:cNvPr id="5" name="Group 23"/>
            <p:cNvGrpSpPr>
              <a:grpSpLocks/>
            </p:cNvGrpSpPr>
            <p:nvPr/>
          </p:nvGrpSpPr>
          <p:grpSpPr bwMode="auto">
            <a:xfrm>
              <a:off x="3489331" y="4729393"/>
              <a:ext cx="514350" cy="611188"/>
              <a:chOff x="3034" y="2876"/>
              <a:chExt cx="324" cy="385"/>
            </a:xfrm>
          </p:grpSpPr>
          <p:sp>
            <p:nvSpPr>
              <p:cNvPr id="52257" name="Text Box 24"/>
              <p:cNvSpPr txBox="1">
                <a:spLocks noChangeArrowheads="1"/>
              </p:cNvSpPr>
              <p:nvPr/>
            </p:nvSpPr>
            <p:spPr bwMode="auto">
              <a:xfrm>
                <a:off x="3034" y="2973"/>
                <a:ext cx="215" cy="288"/>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c</a:t>
                </a:r>
              </a:p>
            </p:txBody>
          </p:sp>
          <p:sp>
            <p:nvSpPr>
              <p:cNvPr id="52258" name="Text Box 25"/>
              <p:cNvSpPr txBox="1">
                <a:spLocks noChangeArrowheads="1"/>
              </p:cNvSpPr>
              <p:nvPr/>
            </p:nvSpPr>
            <p:spPr bwMode="auto">
              <a:xfrm>
                <a:off x="3129" y="2876"/>
                <a:ext cx="229" cy="288"/>
              </a:xfrm>
              <a:prstGeom prst="rect">
                <a:avLst/>
              </a:prstGeom>
              <a:noFill/>
              <a:ln w="9525">
                <a:noFill/>
                <a:miter lim="800000"/>
                <a:headEnd/>
                <a:tailEnd/>
              </a:ln>
            </p:spPr>
            <p:txBody>
              <a:bodyPr wrap="none">
                <a:spAutoFit/>
              </a:bodyPr>
              <a:lstStyle/>
              <a:p>
                <a:pPr algn="ctr"/>
                <a:r>
                  <a:rPr lang="en-US" sz="2400">
                    <a:latin typeface="Arial" pitchFamily="34" charset="0"/>
                    <a:cs typeface="Arial" pitchFamily="34" charset="0"/>
                  </a:rPr>
                  <a:t>d</a:t>
                </a:r>
              </a:p>
            </p:txBody>
          </p:sp>
        </p:grpSp>
        <p:sp>
          <p:nvSpPr>
            <p:cNvPr id="52253" name="Text Box 29"/>
            <p:cNvSpPr txBox="1">
              <a:spLocks noChangeArrowheads="1"/>
            </p:cNvSpPr>
            <p:nvPr/>
          </p:nvSpPr>
          <p:spPr bwMode="auto">
            <a:xfrm>
              <a:off x="543729" y="5059140"/>
              <a:ext cx="1279517" cy="461665"/>
            </a:xfrm>
            <a:prstGeom prst="rect">
              <a:avLst/>
            </a:prstGeom>
            <a:noFill/>
            <a:ln w="9525">
              <a:noFill/>
              <a:miter lim="800000"/>
              <a:headEnd/>
              <a:tailEnd/>
            </a:ln>
          </p:spPr>
          <p:txBody>
            <a:bodyPr wrap="none">
              <a:spAutoFit/>
            </a:bodyPr>
            <a:lstStyle/>
            <a:p>
              <a:pPr algn="ctr"/>
              <a:r>
                <a:rPr lang="en-US" sz="2400">
                  <a:solidFill>
                    <a:srgbClr val="000099"/>
                  </a:solidFill>
                  <a:latin typeface="Arial" pitchFamily="34" charset="0"/>
                  <a:cs typeface="Arial" pitchFamily="34" charset="0"/>
                </a:rPr>
                <a:t>decrypt:</a:t>
              </a:r>
            </a:p>
          </p:txBody>
        </p:sp>
        <p:sp>
          <p:nvSpPr>
            <p:cNvPr id="52254" name="Right Brace 36"/>
            <p:cNvSpPr>
              <a:spLocks/>
            </p:cNvSpPr>
            <p:nvPr/>
          </p:nvSpPr>
          <p:spPr bwMode="auto">
            <a:xfrm rot="5400000">
              <a:off x="2446575" y="5102686"/>
              <a:ext cx="168727" cy="468086"/>
            </a:xfrm>
            <a:prstGeom prst="rightBrace">
              <a:avLst>
                <a:gd name="adj1" fmla="val 8336"/>
                <a:gd name="adj2" fmla="val 50000"/>
              </a:avLst>
            </a:prstGeom>
            <a:noFill/>
            <a:ln w="9525">
              <a:solidFill>
                <a:schemeClr val="tx1"/>
              </a:solidFill>
              <a:round/>
              <a:headEnd/>
              <a:tailEnd/>
            </a:ln>
          </p:spPr>
          <p:txBody>
            <a:bodyPr/>
            <a:lstStyle/>
            <a:p>
              <a:endParaRPr lang="en-US"/>
            </a:p>
          </p:txBody>
        </p:sp>
        <p:sp>
          <p:nvSpPr>
            <p:cNvPr id="52255" name="Right Brace 37"/>
            <p:cNvSpPr>
              <a:spLocks/>
            </p:cNvSpPr>
            <p:nvPr/>
          </p:nvSpPr>
          <p:spPr bwMode="auto">
            <a:xfrm rot="5400000">
              <a:off x="3605907" y="5108131"/>
              <a:ext cx="168727" cy="468086"/>
            </a:xfrm>
            <a:prstGeom prst="rightBrace">
              <a:avLst>
                <a:gd name="adj1" fmla="val 8336"/>
                <a:gd name="adj2" fmla="val 50000"/>
              </a:avLst>
            </a:prstGeom>
            <a:noFill/>
            <a:ln w="9525">
              <a:solidFill>
                <a:schemeClr val="tx1"/>
              </a:solidFill>
              <a:round/>
              <a:headEnd/>
              <a:tailEnd/>
            </a:ln>
          </p:spPr>
          <p:txBody>
            <a:bodyPr/>
            <a:lstStyle/>
            <a:p>
              <a:endParaRPr lang="en-US"/>
            </a:p>
          </p:txBody>
        </p:sp>
        <p:sp>
          <p:nvSpPr>
            <p:cNvPr id="52256" name="Right Brace 38"/>
            <p:cNvSpPr>
              <a:spLocks/>
            </p:cNvSpPr>
            <p:nvPr/>
          </p:nvSpPr>
          <p:spPr bwMode="auto">
            <a:xfrm rot="5400000">
              <a:off x="6964140" y="4340683"/>
              <a:ext cx="179612" cy="2046514"/>
            </a:xfrm>
            <a:prstGeom prst="rightBrace">
              <a:avLst>
                <a:gd name="adj1" fmla="val 8335"/>
                <a:gd name="adj2" fmla="val 50000"/>
              </a:avLst>
            </a:prstGeom>
            <a:noFill/>
            <a:ln w="9525">
              <a:solidFill>
                <a:schemeClr val="tx1"/>
              </a:solidFill>
              <a:round/>
              <a:headEnd/>
              <a:tailEnd/>
            </a:ln>
          </p:spPr>
          <p:txBody>
            <a:bodyPr/>
            <a:lstStyle/>
            <a:p>
              <a:endParaRPr lang="en-US"/>
            </a:p>
          </p:txBody>
        </p:sp>
      </p:grpSp>
      <p:sp>
        <p:nvSpPr>
          <p:cNvPr id="6" name="Left-Right Arrow 5"/>
          <p:cNvSpPr>
            <a:spLocks noChangeArrowheads="1"/>
          </p:cNvSpPr>
          <p:nvPr/>
        </p:nvSpPr>
        <p:spPr bwMode="auto">
          <a:xfrm rot="1604466">
            <a:off x="4113213" y="4827588"/>
            <a:ext cx="2944812" cy="246062"/>
          </a:xfrm>
          <a:prstGeom prst="leftRightArrow">
            <a:avLst>
              <a:gd name="adj1" fmla="val 50000"/>
              <a:gd name="adj2" fmla="val 50032"/>
            </a:avLst>
          </a:prstGeom>
          <a:solidFill>
            <a:schemeClr val="accent2"/>
          </a:solidFill>
          <a:ln w="9525">
            <a:solidFill>
              <a:schemeClr val="bg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400050" y="201613"/>
            <a:ext cx="7772400" cy="892175"/>
          </a:xfrm>
        </p:spPr>
        <p:txBody>
          <a:bodyPr/>
          <a:lstStyle/>
          <a:p>
            <a:r>
              <a:rPr lang="en-US" dirty="0" smtClean="0">
                <a:ea typeface="ＭＳ Ｐゴシック" pitchFamily="34" charset="-128"/>
              </a:rPr>
              <a:t>Recall symmetric encryption</a:t>
            </a:r>
          </a:p>
        </p:txBody>
      </p:sp>
      <p:sp>
        <p:nvSpPr>
          <p:cNvPr id="35845" name="Rectangle 3"/>
          <p:cNvSpPr>
            <a:spLocks noGrp="1" noChangeArrowheads="1"/>
          </p:cNvSpPr>
          <p:nvPr>
            <p:ph type="body" idx="1"/>
          </p:nvPr>
        </p:nvSpPr>
        <p:spPr>
          <a:xfrm>
            <a:off x="533400" y="1093788"/>
            <a:ext cx="7772400" cy="4648200"/>
          </a:xfrm>
        </p:spPr>
        <p:txBody>
          <a:bodyPr/>
          <a:lstStyle/>
          <a:p>
            <a:r>
              <a:rPr lang="en-US" dirty="0" smtClean="0">
                <a:solidFill>
                  <a:srgbClr val="CC0000"/>
                </a:solidFill>
                <a:ea typeface="ＭＳ Ｐゴシック" pitchFamily="34" charset="-128"/>
              </a:rPr>
              <a:t>Challenge: how do two parties agree on a secrete key?</a:t>
            </a:r>
          </a:p>
        </p:txBody>
      </p:sp>
      <p:sp>
        <p:nvSpPr>
          <p:cNvPr id="12" name="Text Box 5"/>
          <p:cNvSpPr txBox="1">
            <a:spLocks noChangeArrowheads="1"/>
          </p:cNvSpPr>
          <p:nvPr>
            <p:custDataLst>
              <p:tags r:id="rId1"/>
            </p:custDataLst>
          </p:nvPr>
        </p:nvSpPr>
        <p:spPr bwMode="auto">
          <a:xfrm>
            <a:off x="3124200" y="2160761"/>
            <a:ext cx="3733714" cy="400110"/>
          </a:xfrm>
          <a:prstGeom prst="rect">
            <a:avLst/>
          </a:prstGeom>
          <a:noFill/>
          <a:ln w="9525">
            <a:noFill/>
            <a:miter lim="800000"/>
            <a:headEnd/>
            <a:tailEnd/>
          </a:ln>
          <a:effectLst/>
        </p:spPr>
        <p:txBody>
          <a:bodyPr wrap="none">
            <a:spAutoFit/>
          </a:bodyPr>
          <a:lstStyle/>
          <a:p>
            <a:pPr eaLnBrk="0" hangingPunct="0"/>
            <a:r>
              <a:rPr lang="en-US" dirty="0" smtClean="0"/>
              <a:t>Key distribution center (KDC)</a:t>
            </a:r>
            <a:endParaRPr lang="en-US" dirty="0"/>
          </a:p>
        </p:txBody>
      </p:sp>
      <p:sp>
        <p:nvSpPr>
          <p:cNvPr id="13" name="Line 6"/>
          <p:cNvSpPr>
            <a:spLocks noChangeShapeType="1"/>
          </p:cNvSpPr>
          <p:nvPr>
            <p:custDataLst>
              <p:tags r:id="rId2"/>
            </p:custDataLst>
          </p:nvPr>
        </p:nvSpPr>
        <p:spPr bwMode="auto">
          <a:xfrm>
            <a:off x="2682875" y="4816158"/>
            <a:ext cx="3429000" cy="0"/>
          </a:xfrm>
          <a:prstGeom prst="line">
            <a:avLst/>
          </a:prstGeom>
          <a:noFill/>
          <a:ln w="28575">
            <a:solidFill>
              <a:schemeClr val="tx1"/>
            </a:solidFill>
            <a:round/>
            <a:headEnd type="triangle" w="med" len="med"/>
            <a:tailEnd type="triangle" w="med" len="med"/>
          </a:ln>
          <a:effectLst/>
        </p:spPr>
        <p:txBody>
          <a:bodyPr wrap="none" anchor="ctr"/>
          <a:lstStyle/>
          <a:p>
            <a:endParaRPr lang="en-US">
              <a:solidFill>
                <a:schemeClr val="accent2"/>
              </a:solidFill>
            </a:endParaRPr>
          </a:p>
        </p:txBody>
      </p:sp>
      <p:sp>
        <p:nvSpPr>
          <p:cNvPr id="14" name="Line 7"/>
          <p:cNvSpPr>
            <a:spLocks noChangeShapeType="1"/>
          </p:cNvSpPr>
          <p:nvPr>
            <p:custDataLst>
              <p:tags r:id="rId3"/>
            </p:custDataLst>
          </p:nvPr>
        </p:nvSpPr>
        <p:spPr bwMode="auto">
          <a:xfrm flipV="1">
            <a:off x="2378075" y="3444558"/>
            <a:ext cx="1219200" cy="762000"/>
          </a:xfrm>
          <a:prstGeom prst="line">
            <a:avLst/>
          </a:prstGeom>
          <a:noFill/>
          <a:ln w="28575">
            <a:solidFill>
              <a:schemeClr val="tx1"/>
            </a:solidFill>
            <a:round/>
            <a:headEnd type="triangle" w="med" len="med"/>
            <a:tailEnd type="triangle" w="med" len="med"/>
          </a:ln>
          <a:effectLst/>
        </p:spPr>
        <p:txBody>
          <a:bodyPr wrap="none" anchor="ctr"/>
          <a:lstStyle/>
          <a:p>
            <a:endParaRPr lang="en-US"/>
          </a:p>
        </p:txBody>
      </p:sp>
      <p:sp>
        <p:nvSpPr>
          <p:cNvPr id="15" name="Line 8"/>
          <p:cNvSpPr>
            <a:spLocks noChangeShapeType="1"/>
          </p:cNvSpPr>
          <p:nvPr>
            <p:custDataLst>
              <p:tags r:id="rId4"/>
            </p:custDataLst>
          </p:nvPr>
        </p:nvSpPr>
        <p:spPr bwMode="auto">
          <a:xfrm>
            <a:off x="5197475" y="3444558"/>
            <a:ext cx="1066800" cy="685800"/>
          </a:xfrm>
          <a:prstGeom prst="line">
            <a:avLst/>
          </a:prstGeom>
          <a:noFill/>
          <a:ln w="28575">
            <a:solidFill>
              <a:schemeClr val="tx1"/>
            </a:solidFill>
            <a:round/>
            <a:headEnd type="triangle" w="med" len="med"/>
            <a:tailEnd type="triangle" w="med" len="med"/>
          </a:ln>
          <a:effectLst/>
        </p:spPr>
        <p:txBody>
          <a:bodyPr wrap="none" anchor="ctr"/>
          <a:lstStyle/>
          <a:p>
            <a:endParaRPr lang="en-US"/>
          </a:p>
        </p:txBody>
      </p:sp>
      <p:sp>
        <p:nvSpPr>
          <p:cNvPr id="16" name="Text Box 10"/>
          <p:cNvSpPr txBox="1">
            <a:spLocks noChangeArrowheads="1"/>
          </p:cNvSpPr>
          <p:nvPr>
            <p:custDataLst>
              <p:tags r:id="rId5"/>
            </p:custDataLst>
          </p:nvPr>
        </p:nvSpPr>
        <p:spPr bwMode="auto">
          <a:xfrm>
            <a:off x="1676400" y="4960621"/>
            <a:ext cx="596900" cy="304800"/>
          </a:xfrm>
          <a:prstGeom prst="rect">
            <a:avLst/>
          </a:prstGeom>
          <a:noFill/>
          <a:ln w="9525">
            <a:noFill/>
            <a:miter lim="800000"/>
            <a:headEnd/>
            <a:tailEnd/>
          </a:ln>
          <a:effectLst/>
        </p:spPr>
        <p:txBody>
          <a:bodyPr wrap="none" lIns="0" tIns="0" rIns="0" bIns="0">
            <a:spAutoFit/>
          </a:bodyPr>
          <a:lstStyle/>
          <a:p>
            <a:r>
              <a:rPr lang="en-US"/>
              <a:t>Alice</a:t>
            </a:r>
          </a:p>
        </p:txBody>
      </p:sp>
      <p:sp>
        <p:nvSpPr>
          <p:cNvPr id="17" name="Text Box 11"/>
          <p:cNvSpPr txBox="1">
            <a:spLocks noChangeArrowheads="1"/>
          </p:cNvSpPr>
          <p:nvPr>
            <p:custDataLst>
              <p:tags r:id="rId6"/>
            </p:custDataLst>
          </p:nvPr>
        </p:nvSpPr>
        <p:spPr bwMode="auto">
          <a:xfrm>
            <a:off x="6629400" y="4820921"/>
            <a:ext cx="444500" cy="304800"/>
          </a:xfrm>
          <a:prstGeom prst="rect">
            <a:avLst/>
          </a:prstGeom>
          <a:noFill/>
          <a:ln w="9525">
            <a:noFill/>
            <a:miter lim="800000"/>
            <a:headEnd/>
            <a:tailEnd/>
          </a:ln>
          <a:effectLst/>
        </p:spPr>
        <p:txBody>
          <a:bodyPr wrap="none" lIns="0" tIns="0" rIns="0" bIns="0">
            <a:spAutoFit/>
          </a:bodyPr>
          <a:lstStyle/>
          <a:p>
            <a:r>
              <a:rPr lang="en-US"/>
              <a:t>Bob</a:t>
            </a:r>
          </a:p>
        </p:txBody>
      </p:sp>
      <p:sp>
        <p:nvSpPr>
          <p:cNvPr id="18" name="Text Box 12"/>
          <p:cNvSpPr txBox="1">
            <a:spLocks noChangeArrowheads="1"/>
          </p:cNvSpPr>
          <p:nvPr>
            <p:custDataLst>
              <p:tags r:id="rId7"/>
            </p:custDataLst>
          </p:nvPr>
        </p:nvSpPr>
        <p:spPr bwMode="auto">
          <a:xfrm>
            <a:off x="2514600" y="3601721"/>
            <a:ext cx="230188" cy="304800"/>
          </a:xfrm>
          <a:prstGeom prst="rect">
            <a:avLst/>
          </a:prstGeom>
          <a:noFill/>
          <a:ln w="9525">
            <a:noFill/>
            <a:miter lim="800000"/>
            <a:headEnd/>
            <a:tailEnd/>
          </a:ln>
          <a:effectLst/>
        </p:spPr>
        <p:txBody>
          <a:bodyPr wrap="none" lIns="0" tIns="0" rIns="0" bIns="0">
            <a:spAutoFit/>
          </a:bodyPr>
          <a:lstStyle/>
          <a:p>
            <a:r>
              <a:rPr lang="en-US"/>
              <a:t>K</a:t>
            </a:r>
            <a:r>
              <a:rPr lang="en-US" baseline="-25000"/>
              <a:t>1</a:t>
            </a:r>
          </a:p>
        </p:txBody>
      </p:sp>
      <p:sp>
        <p:nvSpPr>
          <p:cNvPr id="19" name="Text Box 13"/>
          <p:cNvSpPr txBox="1">
            <a:spLocks noChangeArrowheads="1"/>
          </p:cNvSpPr>
          <p:nvPr>
            <p:custDataLst>
              <p:tags r:id="rId8"/>
            </p:custDataLst>
          </p:nvPr>
        </p:nvSpPr>
        <p:spPr bwMode="auto">
          <a:xfrm>
            <a:off x="5791200" y="3538221"/>
            <a:ext cx="255588" cy="304800"/>
          </a:xfrm>
          <a:prstGeom prst="rect">
            <a:avLst/>
          </a:prstGeom>
          <a:noFill/>
          <a:ln w="9525">
            <a:noFill/>
            <a:miter lim="800000"/>
            <a:headEnd/>
            <a:tailEnd/>
          </a:ln>
          <a:effectLst/>
        </p:spPr>
        <p:txBody>
          <a:bodyPr wrap="none" lIns="0" tIns="0" rIns="0" bIns="0">
            <a:spAutoFit/>
          </a:bodyPr>
          <a:lstStyle/>
          <a:p>
            <a:r>
              <a:rPr lang="en-US"/>
              <a:t>K</a:t>
            </a:r>
            <a:r>
              <a:rPr lang="en-US" baseline="-25000"/>
              <a:t>2</a:t>
            </a:r>
          </a:p>
        </p:txBody>
      </p:sp>
      <p:sp>
        <p:nvSpPr>
          <p:cNvPr id="20" name="Text Box 14"/>
          <p:cNvSpPr txBox="1">
            <a:spLocks noChangeArrowheads="1"/>
          </p:cNvSpPr>
          <p:nvPr>
            <p:custDataLst>
              <p:tags r:id="rId9"/>
            </p:custDataLst>
          </p:nvPr>
        </p:nvSpPr>
        <p:spPr bwMode="auto">
          <a:xfrm>
            <a:off x="3810000" y="4452621"/>
            <a:ext cx="1333500" cy="304800"/>
          </a:xfrm>
          <a:prstGeom prst="rect">
            <a:avLst/>
          </a:prstGeom>
          <a:noFill/>
          <a:ln w="9525">
            <a:noFill/>
            <a:miter lim="800000"/>
            <a:headEnd/>
            <a:tailEnd/>
          </a:ln>
          <a:effectLst/>
        </p:spPr>
        <p:txBody>
          <a:bodyPr wrap="none" lIns="0" tIns="0" rIns="0" bIns="0">
            <a:spAutoFit/>
          </a:bodyPr>
          <a:lstStyle/>
          <a:p>
            <a:r>
              <a:rPr lang="en-US">
                <a:solidFill>
                  <a:schemeClr val="accent2"/>
                </a:solidFill>
              </a:rPr>
              <a:t>session key</a:t>
            </a:r>
          </a:p>
        </p:txBody>
      </p:sp>
      <p:sp>
        <p:nvSpPr>
          <p:cNvPr id="26" name="Rectangle 3"/>
          <p:cNvSpPr txBox="1">
            <a:spLocks noChangeArrowheads="1"/>
          </p:cNvSpPr>
          <p:nvPr/>
        </p:nvSpPr>
        <p:spPr bwMode="auto">
          <a:xfrm>
            <a:off x="361950" y="5439581"/>
            <a:ext cx="8229600" cy="11183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Clr>
                <a:srgbClr val="000099"/>
              </a:buClr>
              <a:buSzPct val="70000"/>
              <a:buFont typeface="Wingdings" pitchFamily="2" charset="2"/>
              <a:buChar char="v"/>
            </a:pPr>
            <a:r>
              <a:rPr lang="en-US" sz="2400" kern="0" dirty="0" smtClean="0">
                <a:latin typeface="Gill Sans MT" pitchFamily="34" charset="0"/>
              </a:rPr>
              <a:t>KDC may become the single-point-of-failure of the entire system and the performance bottleneck.</a:t>
            </a:r>
          </a:p>
          <a:p>
            <a:pPr marL="342900" lvl="0" indent="-342900">
              <a:spcBef>
                <a:spcPct val="20000"/>
              </a:spcBef>
              <a:buClr>
                <a:srgbClr val="000099"/>
              </a:buClr>
              <a:buSzPct val="70000"/>
              <a:buFont typeface="Wingdings" pitchFamily="2" charset="2"/>
              <a:buChar char="v"/>
            </a:pPr>
            <a:r>
              <a:rPr lang="en-US" sz="2400" kern="0" dirty="0" smtClean="0">
                <a:latin typeface="Gill Sans MT" pitchFamily="34" charset="0"/>
              </a:rPr>
              <a:t>Requires tremendous trust</a:t>
            </a:r>
          </a:p>
          <a:p>
            <a:pPr marL="342900" lvl="0" indent="-342900">
              <a:spcBef>
                <a:spcPct val="20000"/>
              </a:spcBef>
              <a:buClr>
                <a:srgbClr val="000099"/>
              </a:buClr>
              <a:buSzPct val="70000"/>
              <a:buFont typeface="Wingdings" pitchFamily="2" charset="2"/>
              <a:buChar char="v"/>
            </a:pPr>
            <a:endParaRPr lang="en-US" sz="2400" kern="0" dirty="0" smtClean="0">
              <a:latin typeface="Gill Sans MT" pitchFamily="34" charset="0"/>
            </a:endParaRPr>
          </a:p>
        </p:txBody>
      </p:sp>
      <p:pic>
        <p:nvPicPr>
          <p:cNvPr id="21" name="Picture 20"/>
          <p:cNvPicPr>
            <a:picLocks noChangeAspect="1"/>
          </p:cNvPicPr>
          <p:nvPr/>
        </p:nvPicPr>
        <p:blipFill>
          <a:blip r:embed="rId12" cstate="print"/>
          <a:stretch>
            <a:fillRect/>
          </a:stretch>
        </p:blipFill>
        <p:spPr>
          <a:xfrm>
            <a:off x="6438950" y="3199523"/>
            <a:ext cx="1734645" cy="1511300"/>
          </a:xfrm>
          <a:prstGeom prst="rect">
            <a:avLst/>
          </a:prstGeom>
        </p:spPr>
      </p:pic>
      <p:pic>
        <p:nvPicPr>
          <p:cNvPr id="25" name="Picture 24"/>
          <p:cNvPicPr>
            <a:picLocks noChangeAspect="1"/>
          </p:cNvPicPr>
          <p:nvPr/>
        </p:nvPicPr>
        <p:blipFill>
          <a:blip r:embed="rId13" cstate="print"/>
          <a:stretch>
            <a:fillRect/>
          </a:stretch>
        </p:blipFill>
        <p:spPr>
          <a:xfrm>
            <a:off x="905919" y="2530542"/>
            <a:ext cx="1239338" cy="2319981"/>
          </a:xfrm>
          <a:prstGeom prst="rect">
            <a:avLst/>
          </a:prstGeom>
        </p:spPr>
      </p:pic>
      <p:pic>
        <p:nvPicPr>
          <p:cNvPr id="27" name="Picture 4" descr="j0175664[1]"/>
          <p:cNvPicPr>
            <a:picLocks noChangeAspect="1" noChangeArrowheads="1"/>
          </p:cNvPicPr>
          <p:nvPr/>
        </p:nvPicPr>
        <p:blipFill>
          <a:blip r:embed="rId14" cstate="print"/>
          <a:srcRect/>
          <a:stretch>
            <a:fillRect/>
          </a:stretch>
        </p:blipFill>
        <p:spPr>
          <a:xfrm>
            <a:off x="3760324" y="2602548"/>
            <a:ext cx="1155700" cy="9175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92113" y="141288"/>
            <a:ext cx="7772400" cy="1143000"/>
          </a:xfrm>
        </p:spPr>
        <p:txBody>
          <a:bodyPr/>
          <a:lstStyle/>
          <a:p>
            <a:r>
              <a:rPr lang="en-US" smtClean="0"/>
              <a:t>Why does RSA work?</a:t>
            </a:r>
          </a:p>
        </p:txBody>
      </p:sp>
      <p:sp>
        <p:nvSpPr>
          <p:cNvPr id="53251" name="Rectangle 3"/>
          <p:cNvSpPr>
            <a:spLocks noGrp="1" noChangeArrowheads="1"/>
          </p:cNvSpPr>
          <p:nvPr>
            <p:ph type="body" idx="1"/>
          </p:nvPr>
        </p:nvSpPr>
        <p:spPr/>
        <p:txBody>
          <a:bodyPr/>
          <a:lstStyle/>
          <a:p>
            <a:r>
              <a:rPr lang="en-US" dirty="0" smtClean="0"/>
              <a:t>must show that </a:t>
            </a:r>
            <a:r>
              <a:rPr lang="en-US" dirty="0" err="1" smtClean="0"/>
              <a:t>c</a:t>
            </a:r>
            <a:r>
              <a:rPr lang="en-US" baseline="30000" dirty="0" err="1" smtClean="0"/>
              <a:t>d</a:t>
            </a:r>
            <a:r>
              <a:rPr lang="en-US" dirty="0" smtClean="0"/>
              <a:t> mod n = m </a:t>
            </a:r>
            <a:br>
              <a:rPr lang="en-US" dirty="0" smtClean="0"/>
            </a:br>
            <a:r>
              <a:rPr lang="en-US" dirty="0" smtClean="0"/>
              <a:t>where c = m</a:t>
            </a:r>
            <a:r>
              <a:rPr lang="en-US" baseline="30000" dirty="0" smtClean="0"/>
              <a:t>e</a:t>
            </a:r>
            <a:r>
              <a:rPr lang="en-US" dirty="0" smtClean="0"/>
              <a:t> mod n</a:t>
            </a:r>
          </a:p>
          <a:p>
            <a:r>
              <a:rPr lang="en-US" dirty="0" smtClean="0"/>
              <a:t>fact: for any x and y: </a:t>
            </a:r>
            <a:r>
              <a:rPr lang="en-US" dirty="0" err="1" smtClean="0"/>
              <a:t>x</a:t>
            </a:r>
            <a:r>
              <a:rPr lang="en-US" baseline="30000" dirty="0" err="1" smtClean="0"/>
              <a:t>y</a:t>
            </a:r>
            <a:r>
              <a:rPr lang="en-US" dirty="0" smtClean="0"/>
              <a:t> mod n = x</a:t>
            </a:r>
            <a:r>
              <a:rPr lang="en-US" baseline="30000" dirty="0" smtClean="0"/>
              <a:t>(y mod z)</a:t>
            </a:r>
            <a:r>
              <a:rPr lang="en-US" dirty="0" smtClean="0"/>
              <a:t> mod n</a:t>
            </a:r>
          </a:p>
          <a:p>
            <a:pPr lvl="1"/>
            <a:r>
              <a:rPr lang="en-US" dirty="0" smtClean="0"/>
              <a:t>where n= </a:t>
            </a:r>
            <a:r>
              <a:rPr lang="en-US" dirty="0" err="1" smtClean="0"/>
              <a:t>pq</a:t>
            </a:r>
            <a:r>
              <a:rPr lang="en-US" dirty="0" smtClean="0"/>
              <a:t> and z = (p-1)(q-1)</a:t>
            </a:r>
          </a:p>
          <a:p>
            <a:r>
              <a:rPr lang="en-US" dirty="0" smtClean="0"/>
              <a:t>thus, </a:t>
            </a:r>
            <a:br>
              <a:rPr lang="en-US" dirty="0" smtClean="0"/>
            </a:br>
            <a:r>
              <a:rPr lang="en-US" dirty="0" smtClean="0"/>
              <a:t> </a:t>
            </a:r>
            <a:r>
              <a:rPr lang="en-US" dirty="0" err="1" smtClean="0"/>
              <a:t>c</a:t>
            </a:r>
            <a:r>
              <a:rPr lang="en-US" baseline="30000" dirty="0" err="1" smtClean="0"/>
              <a:t>d</a:t>
            </a:r>
            <a:r>
              <a:rPr lang="en-US" dirty="0" smtClean="0"/>
              <a:t> mod n = (m</a:t>
            </a:r>
            <a:r>
              <a:rPr lang="en-US" baseline="30000" dirty="0" smtClean="0"/>
              <a:t>e</a:t>
            </a:r>
            <a:r>
              <a:rPr lang="en-US" dirty="0" smtClean="0"/>
              <a:t> mod n)</a:t>
            </a:r>
            <a:r>
              <a:rPr lang="en-US" baseline="30000" dirty="0" smtClean="0"/>
              <a:t>d</a:t>
            </a:r>
            <a:r>
              <a:rPr lang="en-US" dirty="0" smtClean="0"/>
              <a:t> mod n</a:t>
            </a:r>
          </a:p>
          <a:p>
            <a:pPr>
              <a:buFont typeface="Wingdings" pitchFamily="2" charset="2"/>
              <a:buNone/>
            </a:pPr>
            <a:r>
              <a:rPr lang="en-US" dirty="0" smtClean="0"/>
              <a:t>                  = m</a:t>
            </a:r>
            <a:r>
              <a:rPr lang="en-US" baseline="30000" dirty="0" smtClean="0"/>
              <a:t>ed</a:t>
            </a:r>
            <a:r>
              <a:rPr lang="en-US" dirty="0" smtClean="0"/>
              <a:t> mod n </a:t>
            </a:r>
          </a:p>
          <a:p>
            <a:pPr>
              <a:buFont typeface="Wingdings" pitchFamily="2" charset="2"/>
              <a:buNone/>
            </a:pPr>
            <a:r>
              <a:rPr lang="en-US" dirty="0" smtClean="0"/>
              <a:t>                  = m</a:t>
            </a:r>
            <a:r>
              <a:rPr lang="en-US" baseline="30000" dirty="0" smtClean="0"/>
              <a:t>(</a:t>
            </a:r>
            <a:r>
              <a:rPr lang="en-US" baseline="30000" dirty="0" err="1" smtClean="0"/>
              <a:t>ed</a:t>
            </a:r>
            <a:r>
              <a:rPr lang="en-US" baseline="30000" dirty="0" smtClean="0"/>
              <a:t> mod z)</a:t>
            </a:r>
            <a:r>
              <a:rPr lang="en-US" dirty="0" smtClean="0"/>
              <a:t> mod n</a:t>
            </a:r>
          </a:p>
          <a:p>
            <a:pPr>
              <a:buFont typeface="Wingdings" pitchFamily="2" charset="2"/>
              <a:buNone/>
            </a:pPr>
            <a:r>
              <a:rPr lang="en-US" dirty="0" smtClean="0"/>
              <a:t>                  = m</a:t>
            </a:r>
            <a:r>
              <a:rPr lang="en-US" baseline="30000" dirty="0" smtClean="0"/>
              <a:t>1</a:t>
            </a:r>
            <a:r>
              <a:rPr lang="en-US" dirty="0" smtClean="0"/>
              <a:t> mod n</a:t>
            </a:r>
          </a:p>
          <a:p>
            <a:pPr>
              <a:buFont typeface="Wingdings" pitchFamily="2" charset="2"/>
              <a:buNone/>
            </a:pPr>
            <a:r>
              <a:rPr lang="en-US" dirty="0" smtClean="0"/>
              <a:t>                  = 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our definitions of security</a:t>
            </a:r>
            <a:endParaRPr lang="en-US" dirty="0"/>
          </a:p>
        </p:txBody>
      </p:sp>
      <p:sp>
        <p:nvSpPr>
          <p:cNvPr id="4" name="Content Placeholder 2"/>
          <p:cNvSpPr>
            <a:spLocks noGrp="1"/>
          </p:cNvSpPr>
          <p:nvPr>
            <p:ph sz="half" idx="1"/>
          </p:nvPr>
        </p:nvSpPr>
        <p:spPr>
          <a:xfrm>
            <a:off x="533400" y="1600200"/>
            <a:ext cx="3810000" cy="4648200"/>
          </a:xfrm>
        </p:spPr>
        <p:txBody>
          <a:bodyPr/>
          <a:lstStyle/>
          <a:p>
            <a:r>
              <a:rPr lang="en-US" dirty="0" smtClean="0"/>
              <a:t>Possible goals:</a:t>
            </a:r>
          </a:p>
          <a:p>
            <a:pPr lvl="1"/>
            <a:r>
              <a:rPr lang="en-US" dirty="0" smtClean="0"/>
              <a:t>Determine which of two messages was sent</a:t>
            </a:r>
          </a:p>
          <a:p>
            <a:pPr lvl="1"/>
            <a:r>
              <a:rPr lang="en-US" dirty="0" smtClean="0"/>
              <a:t>Recover key</a:t>
            </a:r>
          </a:p>
          <a:p>
            <a:pPr lvl="1"/>
            <a:r>
              <a:rPr lang="en-US" dirty="0" smtClean="0"/>
              <a:t>Change message being sent</a:t>
            </a:r>
          </a:p>
          <a:p>
            <a:pPr lvl="1"/>
            <a:r>
              <a:rPr lang="en-US" dirty="0" smtClean="0"/>
              <a:t>Make message unreadable</a:t>
            </a:r>
            <a:endParaRPr lang="en-US" dirty="0"/>
          </a:p>
        </p:txBody>
      </p:sp>
      <p:sp>
        <p:nvSpPr>
          <p:cNvPr id="5" name="Content Placeholder 3"/>
          <p:cNvSpPr txBox="1">
            <a:spLocks/>
          </p:cNvSpPr>
          <p:nvPr/>
        </p:nvSpPr>
        <p:spPr>
          <a:xfrm>
            <a:off x="4495800" y="1600200"/>
            <a:ext cx="3810000" cy="4648200"/>
          </a:xfrm>
          <a:prstGeom prst="rect">
            <a:avLst/>
          </a:prstGeom>
        </p:spPr>
        <p:txBody>
          <a:bodyPr/>
          <a:lstStyle>
            <a:lvl1pPr marL="342900" indent="-342900" algn="l" rtl="0" eaLnBrk="0" fontAlgn="base" hangingPunct="0">
              <a:spcBef>
                <a:spcPct val="20000"/>
              </a:spcBef>
              <a:spcAft>
                <a:spcPct val="0"/>
              </a:spcAft>
              <a:buClr>
                <a:srgbClr val="000099"/>
              </a:buClr>
              <a:buSzPct val="70000"/>
              <a:buFont typeface="Wingdings" pitchFamily="2" charset="2"/>
              <a:buChar char="v"/>
              <a:defRPr sz="2800">
                <a:solidFill>
                  <a:schemeClr val="tx1"/>
                </a:solidFill>
                <a:latin typeface="Gill Sans MT" pitchFamily="34" charset="0"/>
                <a:ea typeface="MS PGothic" pitchFamily="34" charset="-128"/>
                <a:cs typeface="+mn-cs"/>
              </a:defRPr>
            </a:lvl1pPr>
            <a:lvl2pPr marL="742950" indent="-285750" algn="l" rtl="0" eaLnBrk="0" fontAlgn="base" hangingPunct="0">
              <a:spcBef>
                <a:spcPct val="20000"/>
              </a:spcBef>
              <a:spcAft>
                <a:spcPct val="0"/>
              </a:spcAft>
              <a:buClr>
                <a:srgbClr val="000099"/>
              </a:buClr>
              <a:buFont typeface="Wingdings" pitchFamily="2" charset="2"/>
              <a:buChar char="§"/>
              <a:defRPr sz="2400">
                <a:solidFill>
                  <a:schemeClr val="tx1"/>
                </a:solidFill>
                <a:latin typeface="Gill Sans MT" pitchFamily="34" charset="0"/>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r>
              <a:rPr lang="en-US" kern="0" smtClean="0"/>
              <a:t>Possible capabilities:</a:t>
            </a:r>
          </a:p>
          <a:p>
            <a:pPr lvl="1"/>
            <a:r>
              <a:rPr lang="en-US" kern="0" smtClean="0"/>
              <a:t>See a single ciphertext</a:t>
            </a:r>
          </a:p>
          <a:p>
            <a:pPr lvl="1"/>
            <a:r>
              <a:rPr lang="en-US" kern="0" smtClean="0"/>
              <a:t>See ciphertexts and know plaintext</a:t>
            </a:r>
          </a:p>
          <a:p>
            <a:pPr lvl="1"/>
            <a:r>
              <a:rPr lang="en-US" kern="0" smtClean="0"/>
              <a:t>Choose plaintexts and see ciphertext</a:t>
            </a:r>
          </a:p>
          <a:p>
            <a:pPr lvl="1"/>
            <a:r>
              <a:rPr lang="en-US" kern="0" smtClean="0"/>
              <a:t>Choose plaintext adaptively and see ciphertext</a:t>
            </a:r>
          </a:p>
          <a:p>
            <a:pPr lvl="1"/>
            <a:r>
              <a:rPr lang="en-US" kern="0" smtClean="0"/>
              <a:t>Create ciphertexts and see if decryption works</a:t>
            </a:r>
            <a:endParaRPr lang="en-US" kern="0" dirty="0"/>
          </a:p>
        </p:txBody>
      </p:sp>
    </p:spTree>
    <p:extLst>
      <p:ext uri="{BB962C8B-B14F-4D97-AF65-F5344CB8AC3E}">
        <p14:creationId xmlns:p14="http://schemas.microsoft.com/office/powerpoint/2010/main" val="821461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Assuming we don’t know how to factor numbers</a:t>
            </a:r>
          </a:p>
          <a:p>
            <a:r>
              <a:rPr lang="en-US" dirty="0" smtClean="0"/>
              <a:t>Assume we aren’t cryptanalysts (if you are great)</a:t>
            </a:r>
          </a:p>
          <a:p>
            <a:r>
              <a:rPr lang="en-US" dirty="0" smtClean="0"/>
              <a:t>What kind of security do you think RSA provides?</a:t>
            </a:r>
          </a:p>
          <a:p>
            <a:r>
              <a:rPr lang="en-US" dirty="0" smtClean="0"/>
              <a:t>What kind of security does it not provide?</a:t>
            </a:r>
            <a:endParaRPr lang="en-US" dirty="0"/>
          </a:p>
        </p:txBody>
      </p:sp>
    </p:spTree>
    <p:extLst>
      <p:ext uri="{BB962C8B-B14F-4D97-AF65-F5344CB8AC3E}">
        <p14:creationId xmlns:p14="http://schemas.microsoft.com/office/powerpoint/2010/main" val="1856551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smtClean="0"/>
              <a:t>RSA: another important property</a:t>
            </a:r>
          </a:p>
        </p:txBody>
      </p:sp>
      <p:sp>
        <p:nvSpPr>
          <p:cNvPr id="54275" name="Text Box 3"/>
          <p:cNvSpPr txBox="1">
            <a:spLocks noChangeArrowheads="1"/>
          </p:cNvSpPr>
          <p:nvPr/>
        </p:nvSpPr>
        <p:spPr bwMode="auto">
          <a:xfrm>
            <a:off x="981075" y="1422400"/>
            <a:ext cx="7040563" cy="523875"/>
          </a:xfrm>
          <a:prstGeom prst="rect">
            <a:avLst/>
          </a:prstGeom>
          <a:noFill/>
          <a:ln w="9525">
            <a:noFill/>
            <a:miter lim="800000"/>
            <a:headEnd/>
            <a:tailEnd/>
          </a:ln>
        </p:spPr>
        <p:txBody>
          <a:bodyPr wrap="none">
            <a:spAutoFit/>
          </a:bodyPr>
          <a:lstStyle/>
          <a:p>
            <a:pPr algn="ctr"/>
            <a:r>
              <a:rPr lang="en-US" sz="2800">
                <a:latin typeface="Gill Sans MT" pitchFamily="34" charset="0"/>
              </a:rPr>
              <a:t>The following property will be </a:t>
            </a:r>
            <a:r>
              <a:rPr lang="en-US" sz="2800" i="1">
                <a:solidFill>
                  <a:srgbClr val="C00000"/>
                </a:solidFill>
                <a:latin typeface="Gill Sans MT" pitchFamily="34" charset="0"/>
              </a:rPr>
              <a:t>very</a:t>
            </a:r>
            <a:r>
              <a:rPr lang="en-US" sz="2800">
                <a:solidFill>
                  <a:srgbClr val="C00000"/>
                </a:solidFill>
                <a:latin typeface="Gill Sans MT" pitchFamily="34" charset="0"/>
              </a:rPr>
              <a:t> </a:t>
            </a:r>
            <a:r>
              <a:rPr lang="en-US" sz="2800">
                <a:latin typeface="Gill Sans MT" pitchFamily="34" charset="0"/>
              </a:rPr>
              <a:t>useful later:</a:t>
            </a:r>
            <a:endParaRPr lang="en-US" sz="2400">
              <a:latin typeface="Gill Sans MT" pitchFamily="34" charset="0"/>
            </a:endParaRPr>
          </a:p>
        </p:txBody>
      </p:sp>
      <p:sp>
        <p:nvSpPr>
          <p:cNvPr id="54277" name="Text Box 18"/>
          <p:cNvSpPr txBox="1">
            <a:spLocks noChangeArrowheads="1"/>
          </p:cNvSpPr>
          <p:nvPr/>
        </p:nvSpPr>
        <p:spPr bwMode="auto">
          <a:xfrm>
            <a:off x="1163638" y="3487738"/>
            <a:ext cx="2917825" cy="1373187"/>
          </a:xfrm>
          <a:prstGeom prst="rect">
            <a:avLst/>
          </a:prstGeom>
          <a:noFill/>
          <a:ln w="9525">
            <a:noFill/>
            <a:miter lim="800000"/>
            <a:headEnd/>
            <a:tailEnd/>
          </a:ln>
        </p:spPr>
        <p:txBody>
          <a:bodyPr>
            <a:spAutoFit/>
          </a:bodyPr>
          <a:lstStyle/>
          <a:p>
            <a:pPr algn="ctr"/>
            <a:r>
              <a:rPr lang="en-US" sz="2800" dirty="0">
                <a:latin typeface="Gill Sans MT" pitchFamily="34" charset="0"/>
              </a:rPr>
              <a:t>use </a:t>
            </a:r>
            <a:r>
              <a:rPr lang="en-US" sz="2800" dirty="0" smtClean="0">
                <a:latin typeface="Gill Sans MT" pitchFamily="34" charset="0"/>
              </a:rPr>
              <a:t>private key </a:t>
            </a:r>
            <a:r>
              <a:rPr lang="en-US" sz="2800" dirty="0">
                <a:latin typeface="Gill Sans MT" pitchFamily="34" charset="0"/>
              </a:rPr>
              <a:t>first, followed by </a:t>
            </a:r>
            <a:r>
              <a:rPr lang="en-US" sz="2800" dirty="0" smtClean="0">
                <a:latin typeface="Gill Sans MT" pitchFamily="34" charset="0"/>
              </a:rPr>
              <a:t>public key </a:t>
            </a:r>
            <a:endParaRPr lang="en-US" sz="2400" dirty="0">
              <a:latin typeface="Gill Sans MT" pitchFamily="34" charset="0"/>
            </a:endParaRPr>
          </a:p>
        </p:txBody>
      </p:sp>
      <p:sp>
        <p:nvSpPr>
          <p:cNvPr id="54278" name="Text Box 19"/>
          <p:cNvSpPr txBox="1">
            <a:spLocks noChangeArrowheads="1"/>
          </p:cNvSpPr>
          <p:nvPr/>
        </p:nvSpPr>
        <p:spPr bwMode="auto">
          <a:xfrm>
            <a:off x="4494213" y="3479800"/>
            <a:ext cx="2917825" cy="1384995"/>
          </a:xfrm>
          <a:prstGeom prst="rect">
            <a:avLst/>
          </a:prstGeom>
          <a:noFill/>
          <a:ln w="9525">
            <a:noFill/>
            <a:miter lim="800000"/>
            <a:headEnd/>
            <a:tailEnd/>
          </a:ln>
        </p:spPr>
        <p:txBody>
          <a:bodyPr>
            <a:spAutoFit/>
          </a:bodyPr>
          <a:lstStyle/>
          <a:p>
            <a:pPr algn="ctr"/>
            <a:r>
              <a:rPr lang="en-US" sz="2800" dirty="0">
                <a:latin typeface="Gill Sans MT" pitchFamily="34" charset="0"/>
              </a:rPr>
              <a:t>use </a:t>
            </a:r>
            <a:r>
              <a:rPr lang="en-US" sz="2800" dirty="0" smtClean="0">
                <a:latin typeface="Gill Sans MT" pitchFamily="34" charset="0"/>
              </a:rPr>
              <a:t>public key </a:t>
            </a:r>
            <a:r>
              <a:rPr lang="en-US" sz="2800" dirty="0">
                <a:latin typeface="Gill Sans MT" pitchFamily="34" charset="0"/>
              </a:rPr>
              <a:t>first, followed by </a:t>
            </a:r>
            <a:r>
              <a:rPr lang="en-US" sz="2800" dirty="0" smtClean="0">
                <a:latin typeface="Gill Sans MT" pitchFamily="34" charset="0"/>
              </a:rPr>
              <a:t>private key </a:t>
            </a:r>
            <a:endParaRPr lang="en-US" sz="2400" dirty="0">
              <a:latin typeface="Gill Sans MT" pitchFamily="34" charset="0"/>
            </a:endParaRPr>
          </a:p>
        </p:txBody>
      </p:sp>
      <p:sp>
        <p:nvSpPr>
          <p:cNvPr id="54279" name="AutoShape 20"/>
          <p:cNvSpPr>
            <a:spLocks/>
          </p:cNvSpPr>
          <p:nvPr/>
        </p:nvSpPr>
        <p:spPr bwMode="auto">
          <a:xfrm rot="5400000">
            <a:off x="2481263" y="2509838"/>
            <a:ext cx="138112" cy="1509712"/>
          </a:xfrm>
          <a:prstGeom prst="rightBrace">
            <a:avLst>
              <a:gd name="adj1" fmla="val 91092"/>
              <a:gd name="adj2" fmla="val 50000"/>
            </a:avLst>
          </a:prstGeom>
          <a:noFill/>
          <a:ln w="9525">
            <a:solidFill>
              <a:schemeClr val="tx1"/>
            </a:solidFill>
            <a:round/>
            <a:headEnd/>
            <a:tailEnd/>
          </a:ln>
        </p:spPr>
        <p:txBody>
          <a:bodyPr wrap="none" anchor="ctr"/>
          <a:lstStyle/>
          <a:p>
            <a:endParaRPr lang="en-US">
              <a:solidFill>
                <a:srgbClr val="C00000"/>
              </a:solidFill>
              <a:latin typeface="Gill Sans MT" pitchFamily="34" charset="0"/>
              <a:cs typeface="Arial" pitchFamily="34" charset="0"/>
            </a:endParaRPr>
          </a:p>
        </p:txBody>
      </p:sp>
      <p:sp>
        <p:nvSpPr>
          <p:cNvPr id="54280" name="AutoShape 21"/>
          <p:cNvSpPr>
            <a:spLocks/>
          </p:cNvSpPr>
          <p:nvPr/>
        </p:nvSpPr>
        <p:spPr bwMode="auto">
          <a:xfrm rot="5400000">
            <a:off x="5753100" y="2501900"/>
            <a:ext cx="138113" cy="1509713"/>
          </a:xfrm>
          <a:prstGeom prst="rightBrace">
            <a:avLst>
              <a:gd name="adj1" fmla="val 91092"/>
              <a:gd name="adj2" fmla="val 50000"/>
            </a:avLst>
          </a:prstGeom>
          <a:noFill/>
          <a:ln w="9525">
            <a:solidFill>
              <a:schemeClr val="tx1"/>
            </a:solidFill>
            <a:round/>
            <a:headEnd/>
            <a:tailEnd/>
          </a:ln>
        </p:spPr>
        <p:txBody>
          <a:bodyPr wrap="none" anchor="ctr"/>
          <a:lstStyle/>
          <a:p>
            <a:endParaRPr lang="en-US">
              <a:solidFill>
                <a:srgbClr val="C00000"/>
              </a:solidFill>
              <a:latin typeface="Gill Sans MT" pitchFamily="34" charset="0"/>
              <a:cs typeface="Arial" pitchFamily="34" charset="0"/>
            </a:endParaRPr>
          </a:p>
        </p:txBody>
      </p:sp>
      <p:sp>
        <p:nvSpPr>
          <p:cNvPr id="54281" name="Text Box 22"/>
          <p:cNvSpPr txBox="1">
            <a:spLocks noChangeArrowheads="1"/>
          </p:cNvSpPr>
          <p:nvPr/>
        </p:nvSpPr>
        <p:spPr bwMode="auto">
          <a:xfrm>
            <a:off x="2708275" y="5200650"/>
            <a:ext cx="3467100" cy="584200"/>
          </a:xfrm>
          <a:prstGeom prst="rect">
            <a:avLst/>
          </a:prstGeom>
          <a:noFill/>
          <a:ln w="9525">
            <a:noFill/>
            <a:miter lim="800000"/>
            <a:headEnd/>
            <a:tailEnd/>
          </a:ln>
        </p:spPr>
        <p:txBody>
          <a:bodyPr>
            <a:spAutoFit/>
          </a:bodyPr>
          <a:lstStyle/>
          <a:p>
            <a:pPr algn="ctr"/>
            <a:r>
              <a:rPr lang="en-US" sz="3200" i="1">
                <a:solidFill>
                  <a:srgbClr val="C00000"/>
                </a:solidFill>
                <a:latin typeface="Gill Sans MT" pitchFamily="34" charset="0"/>
              </a:rPr>
              <a:t>result is the same!</a:t>
            </a:r>
            <a:r>
              <a:rPr lang="en-US" sz="3200">
                <a:solidFill>
                  <a:srgbClr val="C00000"/>
                </a:solidFill>
                <a:latin typeface="Gill Sans MT" pitchFamily="34" charset="0"/>
              </a:rPr>
              <a:t> </a:t>
            </a:r>
          </a:p>
        </p:txBody>
      </p:sp>
      <p:sp>
        <p:nvSpPr>
          <p:cNvPr id="23" name="Text Box 8"/>
          <p:cNvSpPr txBox="1">
            <a:spLocks noChangeArrowheads="1"/>
          </p:cNvSpPr>
          <p:nvPr/>
        </p:nvSpPr>
        <p:spPr bwMode="auto">
          <a:xfrm>
            <a:off x="562617" y="2588178"/>
            <a:ext cx="7877478" cy="584775"/>
          </a:xfrm>
          <a:prstGeom prst="rect">
            <a:avLst/>
          </a:prstGeom>
          <a:noFill/>
          <a:ln w="9525">
            <a:noFill/>
            <a:miter lim="800000"/>
            <a:headEnd/>
            <a:tailEnd/>
          </a:ln>
        </p:spPr>
        <p:txBody>
          <a:bodyPr wrap="none">
            <a:spAutoFit/>
          </a:bodyPr>
          <a:lstStyle/>
          <a:p>
            <a:pPr algn="ctr"/>
            <a:r>
              <a:rPr lang="en-US" sz="2800" dirty="0" err="1" smtClean="0">
                <a:solidFill>
                  <a:srgbClr val="C00000"/>
                </a:solidFill>
                <a:latin typeface="Arial" pitchFamily="34" charset="0"/>
                <a:cs typeface="Arial" pitchFamily="34" charset="0"/>
              </a:rPr>
              <a:t>Enc</a:t>
            </a:r>
            <a:r>
              <a:rPr lang="en-US" sz="2800" dirty="0" smtClean="0">
                <a:solidFill>
                  <a:srgbClr val="C00000"/>
                </a:solidFill>
                <a:latin typeface="Arial" pitchFamily="34" charset="0"/>
                <a:cs typeface="Arial" pitchFamily="34" charset="0"/>
              </a:rPr>
              <a:t>(</a:t>
            </a:r>
            <a:r>
              <a:rPr lang="en-US" sz="2800" dirty="0" err="1" smtClean="0">
                <a:solidFill>
                  <a:srgbClr val="C00000"/>
                </a:solidFill>
                <a:latin typeface="Arial" pitchFamily="34" charset="0"/>
                <a:cs typeface="Arial" pitchFamily="34" charset="0"/>
              </a:rPr>
              <a:t>pk</a:t>
            </a:r>
            <a:r>
              <a:rPr lang="en-US" sz="2800" dirty="0" smtClean="0">
                <a:solidFill>
                  <a:srgbClr val="C00000"/>
                </a:solidFill>
                <a:latin typeface="Arial" pitchFamily="34" charset="0"/>
                <a:cs typeface="Arial" pitchFamily="34" charset="0"/>
              </a:rPr>
              <a:t>, Dec(</a:t>
            </a:r>
            <a:r>
              <a:rPr lang="en-US" sz="2800" dirty="0" err="1" smtClean="0">
                <a:solidFill>
                  <a:srgbClr val="C00000"/>
                </a:solidFill>
                <a:latin typeface="Arial" pitchFamily="34" charset="0"/>
                <a:cs typeface="Arial" pitchFamily="34" charset="0"/>
              </a:rPr>
              <a:t>sk</a:t>
            </a:r>
            <a:r>
              <a:rPr lang="en-US" sz="2800" dirty="0" smtClean="0">
                <a:solidFill>
                  <a:srgbClr val="C00000"/>
                </a:solidFill>
                <a:latin typeface="Arial" pitchFamily="34" charset="0"/>
                <a:cs typeface="Arial" pitchFamily="34" charset="0"/>
              </a:rPr>
              <a:t>, m</a:t>
            </a:r>
            <a:r>
              <a:rPr lang="en-US" sz="2800" dirty="0">
                <a:solidFill>
                  <a:srgbClr val="C00000"/>
                </a:solidFill>
                <a:latin typeface="Arial" pitchFamily="34" charset="0"/>
                <a:cs typeface="Arial" pitchFamily="34" charset="0"/>
              </a:rPr>
              <a:t>)</a:t>
            </a:r>
            <a:r>
              <a:rPr lang="en-US" sz="3200" dirty="0">
                <a:solidFill>
                  <a:srgbClr val="C00000"/>
                </a:solidFill>
                <a:latin typeface="Arial" pitchFamily="34" charset="0"/>
                <a:cs typeface="Arial" pitchFamily="34" charset="0"/>
              </a:rPr>
              <a:t>)</a:t>
            </a:r>
            <a:r>
              <a:rPr lang="en-US" sz="2800" dirty="0">
                <a:solidFill>
                  <a:srgbClr val="C00000"/>
                </a:solidFill>
                <a:latin typeface="Arial" pitchFamily="34" charset="0"/>
                <a:cs typeface="Arial" pitchFamily="34" charset="0"/>
              </a:rPr>
              <a:t>  = </a:t>
            </a:r>
            <a:r>
              <a:rPr lang="en-US" sz="2800" dirty="0" smtClean="0">
                <a:solidFill>
                  <a:srgbClr val="C00000"/>
                </a:solidFill>
                <a:latin typeface="Arial" pitchFamily="34" charset="0"/>
                <a:cs typeface="Arial" pitchFamily="34" charset="0"/>
              </a:rPr>
              <a:t>m = Dec(</a:t>
            </a:r>
            <a:r>
              <a:rPr lang="en-US" sz="2800" dirty="0" err="1" smtClean="0">
                <a:solidFill>
                  <a:srgbClr val="C00000"/>
                </a:solidFill>
                <a:latin typeface="Arial" pitchFamily="34" charset="0"/>
                <a:cs typeface="Arial" pitchFamily="34" charset="0"/>
              </a:rPr>
              <a:t>sk</a:t>
            </a:r>
            <a:r>
              <a:rPr lang="en-US" sz="2800" dirty="0" smtClean="0">
                <a:solidFill>
                  <a:srgbClr val="C00000"/>
                </a:solidFill>
                <a:latin typeface="Arial" pitchFamily="34" charset="0"/>
                <a:cs typeface="Arial" pitchFamily="34" charset="0"/>
              </a:rPr>
              <a:t>, </a:t>
            </a:r>
            <a:r>
              <a:rPr lang="en-US" sz="2800" dirty="0" err="1" smtClean="0">
                <a:solidFill>
                  <a:srgbClr val="C00000"/>
                </a:solidFill>
                <a:latin typeface="Arial" pitchFamily="34" charset="0"/>
                <a:cs typeface="Arial" pitchFamily="34" charset="0"/>
              </a:rPr>
              <a:t>Enc</a:t>
            </a:r>
            <a:r>
              <a:rPr lang="en-US" sz="2800" dirty="0" smtClean="0">
                <a:solidFill>
                  <a:srgbClr val="C00000"/>
                </a:solidFill>
                <a:latin typeface="Arial" pitchFamily="34" charset="0"/>
                <a:cs typeface="Arial" pitchFamily="34" charset="0"/>
              </a:rPr>
              <a:t>(</a:t>
            </a:r>
            <a:r>
              <a:rPr lang="en-US" sz="2800" dirty="0" err="1" smtClean="0">
                <a:solidFill>
                  <a:srgbClr val="C00000"/>
                </a:solidFill>
                <a:latin typeface="Arial" pitchFamily="34" charset="0"/>
                <a:cs typeface="Arial" pitchFamily="34" charset="0"/>
              </a:rPr>
              <a:t>pk</a:t>
            </a:r>
            <a:r>
              <a:rPr lang="en-US" sz="2800" dirty="0" smtClean="0">
                <a:solidFill>
                  <a:srgbClr val="C00000"/>
                </a:solidFill>
                <a:latin typeface="Arial" pitchFamily="34" charset="0"/>
                <a:cs typeface="Arial" pitchFamily="34" charset="0"/>
              </a:rPr>
              <a:t>, m)) </a:t>
            </a:r>
            <a:endParaRPr lang="en-US" sz="2800" dirty="0">
              <a:solidFill>
                <a:srgbClr val="C00000"/>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522287" y="1462645"/>
            <a:ext cx="7772400" cy="4648200"/>
          </a:xfrm>
        </p:spPr>
        <p:txBody>
          <a:bodyPr/>
          <a:lstStyle/>
          <a:p>
            <a:pPr>
              <a:buFont typeface="Wingdings" pitchFamily="2" charset="2"/>
              <a:buNone/>
            </a:pPr>
            <a:endParaRPr lang="en-US" dirty="0" smtClean="0"/>
          </a:p>
          <a:p>
            <a:pPr>
              <a:buFont typeface="Wingdings" pitchFamily="2" charset="2"/>
              <a:buNone/>
            </a:pPr>
            <a:r>
              <a:rPr lang="en-US" sz="3200" dirty="0" smtClean="0"/>
              <a:t>follows directly from modular arithmetic:</a:t>
            </a:r>
          </a:p>
          <a:p>
            <a:pPr>
              <a:buFont typeface="Wingdings" pitchFamily="2" charset="2"/>
              <a:buNone/>
            </a:pPr>
            <a:endParaRPr lang="en-US" sz="3200" dirty="0" smtClean="0"/>
          </a:p>
          <a:p>
            <a:pPr>
              <a:buFont typeface="Wingdings" pitchFamily="2" charset="2"/>
              <a:buNone/>
            </a:pPr>
            <a:r>
              <a:rPr lang="en-US" sz="3200" dirty="0" smtClean="0"/>
              <a:t>(m</a:t>
            </a:r>
            <a:r>
              <a:rPr lang="en-US" sz="3200" baseline="30000" dirty="0" smtClean="0"/>
              <a:t>e</a:t>
            </a:r>
            <a:r>
              <a:rPr lang="en-US" sz="3200" dirty="0" smtClean="0"/>
              <a:t> mod n)</a:t>
            </a:r>
            <a:r>
              <a:rPr lang="en-US" sz="3200" baseline="30000" dirty="0" smtClean="0"/>
              <a:t>d</a:t>
            </a:r>
            <a:r>
              <a:rPr lang="en-US" sz="3200" dirty="0" smtClean="0"/>
              <a:t> mod n = m</a:t>
            </a:r>
            <a:r>
              <a:rPr lang="en-US" sz="3200" baseline="30000" dirty="0" smtClean="0"/>
              <a:t>ed</a:t>
            </a:r>
            <a:r>
              <a:rPr lang="en-US" sz="3200" dirty="0" smtClean="0"/>
              <a:t> mod n</a:t>
            </a:r>
          </a:p>
          <a:p>
            <a:pPr>
              <a:buFont typeface="Wingdings" pitchFamily="2" charset="2"/>
              <a:buNone/>
            </a:pPr>
            <a:r>
              <a:rPr lang="en-US" sz="3200" dirty="0" smtClean="0"/>
              <a:t>                             = </a:t>
            </a:r>
            <a:r>
              <a:rPr lang="en-US" sz="3200" dirty="0" err="1" smtClean="0"/>
              <a:t>m</a:t>
            </a:r>
            <a:r>
              <a:rPr lang="en-US" sz="3200" baseline="30000" dirty="0" err="1" smtClean="0"/>
              <a:t>de</a:t>
            </a:r>
            <a:r>
              <a:rPr lang="en-US" sz="3200" dirty="0" smtClean="0"/>
              <a:t> mod n</a:t>
            </a:r>
          </a:p>
          <a:p>
            <a:pPr>
              <a:buFont typeface="Wingdings" pitchFamily="2" charset="2"/>
              <a:buNone/>
            </a:pPr>
            <a:r>
              <a:rPr lang="en-US" sz="3200" dirty="0" smtClean="0"/>
              <a:t>                             = (</a:t>
            </a:r>
            <a:r>
              <a:rPr lang="en-US" sz="3200" dirty="0" err="1" smtClean="0"/>
              <a:t>m</a:t>
            </a:r>
            <a:r>
              <a:rPr lang="en-US" sz="3200" baseline="30000" dirty="0" err="1" smtClean="0"/>
              <a:t>d</a:t>
            </a:r>
            <a:r>
              <a:rPr lang="en-US" sz="3200" dirty="0" smtClean="0"/>
              <a:t> mod n)</a:t>
            </a:r>
            <a:r>
              <a:rPr lang="en-US" sz="3200" baseline="30000" dirty="0" smtClean="0"/>
              <a:t>e</a:t>
            </a:r>
            <a:r>
              <a:rPr lang="en-US" sz="3200" dirty="0" smtClean="0"/>
              <a:t> mod n </a:t>
            </a:r>
            <a:endParaRPr lang="en-US" dirty="0" smtClean="0"/>
          </a:p>
          <a:p>
            <a:pPr>
              <a:buFont typeface="Wingdings" pitchFamily="2" charset="2"/>
              <a:buNone/>
            </a:pPr>
            <a:endParaRPr lang="en-US" dirty="0" smtClean="0"/>
          </a:p>
        </p:txBody>
      </p:sp>
      <p:grpSp>
        <p:nvGrpSpPr>
          <p:cNvPr id="2" name="Group 1"/>
          <p:cNvGrpSpPr>
            <a:grpSpLocks/>
          </p:cNvGrpSpPr>
          <p:nvPr/>
        </p:nvGrpSpPr>
        <p:grpSpPr bwMode="auto">
          <a:xfrm>
            <a:off x="423864" y="500742"/>
            <a:ext cx="8602178" cy="769441"/>
            <a:chOff x="478971" y="881742"/>
            <a:chExt cx="8600990" cy="769441"/>
          </a:xfrm>
        </p:grpSpPr>
        <p:sp>
          <p:nvSpPr>
            <p:cNvPr id="55314" name="Text Box 8"/>
            <p:cNvSpPr txBox="1">
              <a:spLocks noChangeArrowheads="1"/>
            </p:cNvSpPr>
            <p:nvPr/>
          </p:nvSpPr>
          <p:spPr bwMode="auto">
            <a:xfrm>
              <a:off x="1616101" y="974074"/>
              <a:ext cx="7257715" cy="584775"/>
            </a:xfrm>
            <a:prstGeom prst="rect">
              <a:avLst/>
            </a:prstGeom>
            <a:noFill/>
            <a:ln w="9525">
              <a:noFill/>
              <a:miter lim="800000"/>
              <a:headEnd/>
              <a:tailEnd/>
            </a:ln>
          </p:spPr>
          <p:txBody>
            <a:bodyPr wrap="none">
              <a:spAutoFit/>
            </a:bodyPr>
            <a:lstStyle/>
            <a:p>
              <a:pPr algn="ctr"/>
              <a:r>
                <a:rPr lang="en-US" sz="2800" dirty="0" err="1" smtClean="0">
                  <a:solidFill>
                    <a:srgbClr val="C00000"/>
                  </a:solidFill>
                  <a:latin typeface="Arial" pitchFamily="34" charset="0"/>
                  <a:cs typeface="Arial" pitchFamily="34" charset="0"/>
                </a:rPr>
                <a:t>Enc</a:t>
              </a:r>
              <a:r>
                <a:rPr lang="en-US" sz="2800" dirty="0" smtClean="0">
                  <a:solidFill>
                    <a:srgbClr val="C00000"/>
                  </a:solidFill>
                  <a:latin typeface="Arial" pitchFamily="34" charset="0"/>
                  <a:cs typeface="Arial" pitchFamily="34" charset="0"/>
                </a:rPr>
                <a:t>(</a:t>
              </a:r>
              <a:r>
                <a:rPr lang="en-US" sz="2800" dirty="0" err="1" smtClean="0">
                  <a:solidFill>
                    <a:srgbClr val="C00000"/>
                  </a:solidFill>
                  <a:latin typeface="Arial" pitchFamily="34" charset="0"/>
                  <a:cs typeface="Arial" pitchFamily="34" charset="0"/>
                </a:rPr>
                <a:t>pk</a:t>
              </a:r>
              <a:r>
                <a:rPr lang="en-US" sz="2800" dirty="0" smtClean="0">
                  <a:solidFill>
                    <a:srgbClr val="C00000"/>
                  </a:solidFill>
                  <a:latin typeface="Arial" pitchFamily="34" charset="0"/>
                  <a:cs typeface="Arial" pitchFamily="34" charset="0"/>
                </a:rPr>
                <a:t>, Dec(</a:t>
              </a:r>
              <a:r>
                <a:rPr lang="en-US" sz="2800" dirty="0" err="1" smtClean="0">
                  <a:solidFill>
                    <a:srgbClr val="C00000"/>
                  </a:solidFill>
                  <a:latin typeface="Arial" pitchFamily="34" charset="0"/>
                  <a:cs typeface="Arial" pitchFamily="34" charset="0"/>
                </a:rPr>
                <a:t>sk</a:t>
              </a:r>
              <a:r>
                <a:rPr lang="en-US" sz="2800" dirty="0" smtClean="0">
                  <a:solidFill>
                    <a:srgbClr val="C00000"/>
                  </a:solidFill>
                  <a:latin typeface="Arial" pitchFamily="34" charset="0"/>
                  <a:cs typeface="Arial" pitchFamily="34" charset="0"/>
                </a:rPr>
                <a:t>, m</a:t>
              </a:r>
              <a:r>
                <a:rPr lang="en-US" sz="2800" dirty="0">
                  <a:solidFill>
                    <a:srgbClr val="C00000"/>
                  </a:solidFill>
                  <a:latin typeface="Arial" pitchFamily="34" charset="0"/>
                  <a:cs typeface="Arial" pitchFamily="34" charset="0"/>
                </a:rPr>
                <a:t>)</a:t>
              </a:r>
              <a:r>
                <a:rPr lang="en-US" sz="3200" dirty="0">
                  <a:solidFill>
                    <a:srgbClr val="C00000"/>
                  </a:solidFill>
                  <a:latin typeface="Arial" pitchFamily="34" charset="0"/>
                  <a:cs typeface="Arial" pitchFamily="34" charset="0"/>
                </a:rPr>
                <a:t>)</a:t>
              </a:r>
              <a:r>
                <a:rPr lang="en-US" sz="2800" dirty="0">
                  <a:solidFill>
                    <a:srgbClr val="C00000"/>
                  </a:solidFill>
                  <a:latin typeface="Arial" pitchFamily="34" charset="0"/>
                  <a:cs typeface="Arial" pitchFamily="34" charset="0"/>
                </a:rPr>
                <a:t>  =  </a:t>
              </a:r>
              <a:r>
                <a:rPr lang="en-US" sz="2800" dirty="0" smtClean="0">
                  <a:solidFill>
                    <a:srgbClr val="C00000"/>
                  </a:solidFill>
                  <a:latin typeface="Arial" pitchFamily="34" charset="0"/>
                  <a:cs typeface="Arial" pitchFamily="34" charset="0"/>
                </a:rPr>
                <a:t>Dec(</a:t>
              </a:r>
              <a:r>
                <a:rPr lang="en-US" sz="2800" dirty="0" err="1" smtClean="0">
                  <a:solidFill>
                    <a:srgbClr val="C00000"/>
                  </a:solidFill>
                  <a:latin typeface="Arial" pitchFamily="34" charset="0"/>
                  <a:cs typeface="Arial" pitchFamily="34" charset="0"/>
                </a:rPr>
                <a:t>sk</a:t>
              </a:r>
              <a:r>
                <a:rPr lang="en-US" sz="2800" dirty="0" smtClean="0">
                  <a:solidFill>
                    <a:srgbClr val="C00000"/>
                  </a:solidFill>
                  <a:latin typeface="Arial" pitchFamily="34" charset="0"/>
                  <a:cs typeface="Arial" pitchFamily="34" charset="0"/>
                </a:rPr>
                <a:t>, </a:t>
              </a:r>
              <a:r>
                <a:rPr lang="en-US" sz="2800" dirty="0" err="1" smtClean="0">
                  <a:solidFill>
                    <a:srgbClr val="C00000"/>
                  </a:solidFill>
                  <a:latin typeface="Arial" pitchFamily="34" charset="0"/>
                  <a:cs typeface="Arial" pitchFamily="34" charset="0"/>
                </a:rPr>
                <a:t>Enc</a:t>
              </a:r>
              <a:r>
                <a:rPr lang="en-US" sz="2800" dirty="0" smtClean="0">
                  <a:solidFill>
                    <a:srgbClr val="C00000"/>
                  </a:solidFill>
                  <a:latin typeface="Arial" pitchFamily="34" charset="0"/>
                  <a:cs typeface="Arial" pitchFamily="34" charset="0"/>
                </a:rPr>
                <a:t>(</a:t>
              </a:r>
              <a:r>
                <a:rPr lang="en-US" sz="2800" dirty="0" err="1" smtClean="0">
                  <a:solidFill>
                    <a:srgbClr val="C00000"/>
                  </a:solidFill>
                  <a:latin typeface="Arial" pitchFamily="34" charset="0"/>
                  <a:cs typeface="Arial" pitchFamily="34" charset="0"/>
                </a:rPr>
                <a:t>pk</a:t>
              </a:r>
              <a:r>
                <a:rPr lang="en-US" sz="2800" dirty="0" smtClean="0">
                  <a:solidFill>
                    <a:srgbClr val="C00000"/>
                  </a:solidFill>
                  <a:latin typeface="Arial" pitchFamily="34" charset="0"/>
                  <a:cs typeface="Arial" pitchFamily="34" charset="0"/>
                </a:rPr>
                <a:t>, m)) </a:t>
              </a:r>
              <a:endParaRPr lang="en-US" sz="2800" dirty="0">
                <a:solidFill>
                  <a:srgbClr val="C00000"/>
                </a:solidFill>
                <a:latin typeface="Arial" pitchFamily="34" charset="0"/>
                <a:cs typeface="Arial" pitchFamily="34" charset="0"/>
              </a:endParaRPr>
            </a:p>
          </p:txBody>
        </p:sp>
        <p:sp>
          <p:nvSpPr>
            <p:cNvPr id="55302" name="Text Box 33"/>
            <p:cNvSpPr txBox="1">
              <a:spLocks noChangeArrowheads="1"/>
            </p:cNvSpPr>
            <p:nvPr/>
          </p:nvSpPr>
          <p:spPr bwMode="auto">
            <a:xfrm>
              <a:off x="478971" y="881742"/>
              <a:ext cx="1282146" cy="769441"/>
            </a:xfrm>
            <a:prstGeom prst="rect">
              <a:avLst/>
            </a:prstGeom>
            <a:noFill/>
            <a:ln w="9525">
              <a:noFill/>
              <a:miter lim="800000"/>
              <a:headEnd/>
              <a:tailEnd/>
            </a:ln>
          </p:spPr>
          <p:txBody>
            <a:bodyPr wrap="none">
              <a:spAutoFit/>
            </a:bodyPr>
            <a:lstStyle/>
            <a:p>
              <a:r>
                <a:rPr lang="en-US" sz="4400">
                  <a:solidFill>
                    <a:srgbClr val="000099"/>
                  </a:solidFill>
                  <a:latin typeface="Gill Sans MT" pitchFamily="34" charset="0"/>
                </a:rPr>
                <a:t>Why</a:t>
              </a:r>
            </a:p>
          </p:txBody>
        </p:sp>
        <p:sp>
          <p:nvSpPr>
            <p:cNvPr id="55303" name="Text Box 34"/>
            <p:cNvSpPr txBox="1">
              <a:spLocks noChangeArrowheads="1"/>
            </p:cNvSpPr>
            <p:nvPr/>
          </p:nvSpPr>
          <p:spPr bwMode="auto">
            <a:xfrm>
              <a:off x="8667669" y="974074"/>
              <a:ext cx="412292" cy="584775"/>
            </a:xfrm>
            <a:prstGeom prst="rect">
              <a:avLst/>
            </a:prstGeom>
            <a:noFill/>
            <a:ln w="9525">
              <a:noFill/>
              <a:miter lim="800000"/>
              <a:headEnd/>
              <a:tailEnd/>
            </a:ln>
          </p:spPr>
          <p:txBody>
            <a:bodyPr wrap="none">
              <a:spAutoFit/>
            </a:bodyPr>
            <a:lstStyle/>
            <a:p>
              <a:r>
                <a:rPr lang="en-US" sz="3200">
                  <a:solidFill>
                    <a:srgbClr val="C00000"/>
                  </a:solidFill>
                  <a:latin typeface="Arial" pitchFamily="34" charset="0"/>
                  <a:cs typeface="Arial" pitchFamily="34" charset="0"/>
                </a:rPr>
                <a:t>?</a:t>
              </a: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39688"/>
            <a:ext cx="9143999" cy="1412875"/>
          </a:xfrm>
        </p:spPr>
        <p:txBody>
          <a:bodyPr/>
          <a:lstStyle/>
          <a:p>
            <a:r>
              <a:rPr lang="en-AU" dirty="0" smtClean="0"/>
              <a:t>Exponentiation in Modular Arithmetic</a:t>
            </a:r>
            <a:endParaRPr lang="en-AU" dirty="0"/>
          </a:p>
        </p:txBody>
      </p:sp>
      <p:sp>
        <p:nvSpPr>
          <p:cNvPr id="73731" name="Rectangle 3"/>
          <p:cNvSpPr>
            <a:spLocks noGrp="1" noChangeArrowheads="1"/>
          </p:cNvSpPr>
          <p:nvPr>
            <p:ph idx="1"/>
          </p:nvPr>
        </p:nvSpPr>
        <p:spPr>
          <a:xfrm>
            <a:off x="792163" y="1762125"/>
            <a:ext cx="7570787" cy="4714875"/>
          </a:xfrm>
        </p:spPr>
        <p:txBody>
          <a:bodyPr/>
          <a:lstStyle/>
          <a:p>
            <a:r>
              <a:rPr lang="en-AU" dirty="0" smtClean="0"/>
              <a:t>Both encryption and decryption in RSA involve raising an integer to an integer power, mod </a:t>
            </a:r>
            <a:r>
              <a:rPr lang="en-AU" i="1" dirty="0" smtClean="0"/>
              <a:t>n</a:t>
            </a:r>
          </a:p>
          <a:p>
            <a:r>
              <a:rPr lang="en-AU" dirty="0" smtClean="0"/>
              <a:t>Can make use of a property of modular arithmetic:</a:t>
            </a:r>
          </a:p>
          <a:p>
            <a:pPr>
              <a:buNone/>
            </a:pPr>
            <a:r>
              <a:rPr lang="en-AU" dirty="0" smtClean="0"/>
              <a:t>	[(</a:t>
            </a:r>
            <a:r>
              <a:rPr lang="en-AU" i="1" dirty="0" smtClean="0"/>
              <a:t>a </a:t>
            </a:r>
            <a:r>
              <a:rPr lang="en-AU" dirty="0" smtClean="0"/>
              <a:t>mod </a:t>
            </a:r>
            <a:r>
              <a:rPr lang="en-AU" i="1" dirty="0" smtClean="0"/>
              <a:t>n) x (b </a:t>
            </a:r>
            <a:r>
              <a:rPr lang="en-AU" dirty="0" smtClean="0"/>
              <a:t>mod </a:t>
            </a:r>
            <a:r>
              <a:rPr lang="en-AU" i="1" dirty="0" smtClean="0"/>
              <a:t>n)] </a:t>
            </a:r>
            <a:r>
              <a:rPr lang="en-AU" dirty="0" smtClean="0"/>
              <a:t>mod </a:t>
            </a:r>
            <a:r>
              <a:rPr lang="en-AU" i="1" dirty="0" smtClean="0"/>
              <a:t>n </a:t>
            </a:r>
            <a:r>
              <a:rPr lang="en-AU" dirty="0" smtClean="0"/>
              <a:t>=(</a:t>
            </a:r>
            <a:r>
              <a:rPr lang="en-AU" i="1" dirty="0" smtClean="0"/>
              <a:t>a x b) </a:t>
            </a:r>
            <a:r>
              <a:rPr lang="en-AU" dirty="0" smtClean="0"/>
              <a:t>mod </a:t>
            </a:r>
            <a:r>
              <a:rPr lang="en-AU" i="1" dirty="0" smtClean="0"/>
              <a:t>n</a:t>
            </a:r>
          </a:p>
          <a:p>
            <a:r>
              <a:rPr lang="en-AU" dirty="0" smtClean="0"/>
              <a:t>With RSA you are dealing with potentially large exponents, so need efficient exponentiation</a:t>
            </a:r>
          </a:p>
          <a:p>
            <a:r>
              <a:rPr lang="en-AU" dirty="0" smtClean="0"/>
              <a:t>e.g.,  x</a:t>
            </a:r>
            <a:r>
              <a:rPr lang="en-AU" baseline="30000" dirty="0" smtClean="0"/>
              <a:t>11</a:t>
            </a:r>
            <a:r>
              <a:rPr lang="en-AU" dirty="0" smtClean="0"/>
              <a:t> mod n = x</a:t>
            </a:r>
            <a:r>
              <a:rPr lang="en-AU" baseline="30000" dirty="0" smtClean="0"/>
              <a:t>(1+2+8)</a:t>
            </a:r>
            <a:r>
              <a:rPr lang="en-AU" dirty="0" smtClean="0"/>
              <a:t> mod n = ((x mod n) (x</a:t>
            </a:r>
            <a:r>
              <a:rPr lang="en-AU" baseline="30000" dirty="0" smtClean="0"/>
              <a:t>2</a:t>
            </a:r>
            <a:r>
              <a:rPr lang="en-AU" dirty="0" smtClean="0"/>
              <a:t> mod n) (x</a:t>
            </a:r>
            <a:r>
              <a:rPr lang="en-AU" baseline="30000" dirty="0" smtClean="0"/>
              <a:t>8</a:t>
            </a:r>
            <a:r>
              <a:rPr lang="en-AU" dirty="0" smtClean="0"/>
              <a:t> mod n)) mod n</a:t>
            </a:r>
            <a:endParaRPr lang="en-A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dirty="0" smtClean="0"/>
              <a:t>Efficient Operation Using the Public Key</a:t>
            </a:r>
            <a:endParaRPr lang="en-AU" dirty="0"/>
          </a:p>
        </p:txBody>
      </p:sp>
      <p:sp>
        <p:nvSpPr>
          <p:cNvPr id="93187" name="Rectangle 3"/>
          <p:cNvSpPr>
            <a:spLocks noGrp="1" noChangeArrowheads="1"/>
          </p:cNvSpPr>
          <p:nvPr>
            <p:ph idx="1"/>
          </p:nvPr>
        </p:nvSpPr>
        <p:spPr>
          <a:xfrm>
            <a:off x="838200" y="1981200"/>
            <a:ext cx="7883769" cy="4638675"/>
          </a:xfrm>
        </p:spPr>
        <p:txBody>
          <a:bodyPr/>
          <a:lstStyle/>
          <a:p>
            <a:r>
              <a:rPr lang="en-US" sz="3200" dirty="0" smtClean="0"/>
              <a:t>Use specific e</a:t>
            </a:r>
          </a:p>
          <a:p>
            <a:r>
              <a:rPr lang="en-US" sz="3200" dirty="0" smtClean="0"/>
              <a:t>The most common choice is 65537 (2</a:t>
            </a:r>
            <a:r>
              <a:rPr lang="en-US" sz="3200" baseline="30000" dirty="0" smtClean="0"/>
              <a:t>16</a:t>
            </a:r>
            <a:r>
              <a:rPr lang="en-US" sz="3200" dirty="0" smtClean="0"/>
              <a:t> + 1)</a:t>
            </a:r>
          </a:p>
          <a:p>
            <a:pPr lvl="1"/>
            <a:r>
              <a:rPr lang="en-US" sz="2800" dirty="0" smtClean="0"/>
              <a:t>Two other popular choices are </a:t>
            </a:r>
            <a:r>
              <a:rPr lang="en-US" sz="2800" i="1" dirty="0" smtClean="0"/>
              <a:t>e</a:t>
            </a:r>
            <a:r>
              <a:rPr lang="en-US" sz="2800" dirty="0" smtClean="0"/>
              <a:t>=3 and </a:t>
            </a:r>
            <a:r>
              <a:rPr lang="en-US" sz="2800" i="1" dirty="0" smtClean="0"/>
              <a:t>e</a:t>
            </a:r>
            <a:r>
              <a:rPr lang="en-US" sz="2800" dirty="0" smtClean="0"/>
              <a:t>=17</a:t>
            </a:r>
          </a:p>
          <a:p>
            <a:pPr lvl="1"/>
            <a:r>
              <a:rPr lang="en-US" sz="2800" dirty="0" smtClean="0"/>
              <a:t>Each of these choices has only two 1 bits, so the number of multiplications required to perform exponentiation is minimized</a:t>
            </a:r>
          </a:p>
          <a:p>
            <a:pPr lvl="1"/>
            <a:r>
              <a:rPr lang="en-US" sz="2800" dirty="0" smtClean="0"/>
              <a:t>With a very small public key, such as </a:t>
            </a:r>
            <a:r>
              <a:rPr lang="en-US" sz="2800" i="1" dirty="0" smtClean="0"/>
              <a:t>e </a:t>
            </a:r>
            <a:r>
              <a:rPr lang="en-US" sz="2800" dirty="0" smtClean="0"/>
              <a:t>= 3, RSA becomes vulnerable to a simple attack</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smtClean="0"/>
              <a:t>Efficient Operation Using the Private Key</a:t>
            </a:r>
            <a:endParaRPr lang="en-AU" dirty="0"/>
          </a:p>
        </p:txBody>
      </p:sp>
      <p:sp>
        <p:nvSpPr>
          <p:cNvPr id="95235" name="Rectangle 3"/>
          <p:cNvSpPr>
            <a:spLocks noGrp="1" noChangeArrowheads="1"/>
          </p:cNvSpPr>
          <p:nvPr>
            <p:ph idx="1"/>
          </p:nvPr>
        </p:nvSpPr>
        <p:spPr>
          <a:xfrm>
            <a:off x="792163" y="1762125"/>
            <a:ext cx="7570787" cy="4791075"/>
          </a:xfrm>
        </p:spPr>
        <p:txBody>
          <a:bodyPr>
            <a:normAutofit fontScale="92500"/>
          </a:bodyPr>
          <a:lstStyle/>
          <a:p>
            <a:r>
              <a:rPr lang="en-US" sz="3200" dirty="0" smtClean="0"/>
              <a:t>Decryption uses exponentiation to power </a:t>
            </a:r>
            <a:r>
              <a:rPr lang="en-US" sz="3200" i="1" dirty="0" smtClean="0"/>
              <a:t>d</a:t>
            </a:r>
          </a:p>
          <a:p>
            <a:pPr lvl="1"/>
            <a:r>
              <a:rPr lang="en-US" sz="2800" dirty="0" smtClean="0"/>
              <a:t>A small value of </a:t>
            </a:r>
            <a:r>
              <a:rPr lang="en-US" sz="2800" i="1" dirty="0" smtClean="0"/>
              <a:t>d </a:t>
            </a:r>
            <a:r>
              <a:rPr lang="en-US" sz="2800" dirty="0" smtClean="0"/>
              <a:t>is vulnerable to a brute-force attack and to other forms of cryptanalysis</a:t>
            </a:r>
          </a:p>
          <a:p>
            <a:r>
              <a:rPr lang="en-US" sz="3200" dirty="0" smtClean="0"/>
              <a:t>Can use the Chinese Remainder Theorem (CRT) to speed up computation</a:t>
            </a:r>
          </a:p>
          <a:p>
            <a:pPr lvl="1"/>
            <a:r>
              <a:rPr lang="en-US" sz="2800" dirty="0" smtClean="0"/>
              <a:t>The quantities </a:t>
            </a:r>
            <a:r>
              <a:rPr lang="en-US" sz="2800" i="1" dirty="0" smtClean="0"/>
              <a:t>d </a:t>
            </a:r>
            <a:r>
              <a:rPr lang="en-US" sz="2800" dirty="0" smtClean="0"/>
              <a:t>mod (</a:t>
            </a:r>
            <a:r>
              <a:rPr lang="en-US" sz="2800" i="1" dirty="0" smtClean="0"/>
              <a:t>p – 1) </a:t>
            </a:r>
            <a:r>
              <a:rPr lang="en-US" sz="2800" dirty="0" smtClean="0"/>
              <a:t>and</a:t>
            </a:r>
            <a:r>
              <a:rPr lang="en-US" sz="2800" i="1" dirty="0" smtClean="0"/>
              <a:t> d</a:t>
            </a:r>
            <a:r>
              <a:rPr lang="en-US" sz="2800" dirty="0" smtClean="0"/>
              <a:t> mod (</a:t>
            </a:r>
            <a:r>
              <a:rPr lang="en-US" sz="2800" i="1" dirty="0" smtClean="0"/>
              <a:t>q – 1) </a:t>
            </a:r>
            <a:r>
              <a:rPr lang="en-US" sz="2800" dirty="0" smtClean="0"/>
              <a:t>can be precalculated</a:t>
            </a:r>
          </a:p>
          <a:p>
            <a:pPr lvl="1"/>
            <a:r>
              <a:rPr lang="en-US" sz="2800" dirty="0" smtClean="0"/>
              <a:t> End result is that the calculation is approximately four times as fast as evaluating </a:t>
            </a:r>
            <a:r>
              <a:rPr lang="en-US" sz="2800" i="1" dirty="0" smtClean="0"/>
              <a:t>M = C</a:t>
            </a:r>
            <a:r>
              <a:rPr lang="en-US" sz="2800" i="1" baseline="30000" dirty="0" smtClean="0"/>
              <a:t>d</a:t>
            </a:r>
            <a:r>
              <a:rPr lang="en-US" sz="2800" i="1" dirty="0" smtClean="0"/>
              <a:t> </a:t>
            </a:r>
            <a:r>
              <a:rPr lang="en-US" sz="2800" dirty="0" smtClean="0"/>
              <a:t>mod </a:t>
            </a:r>
            <a:r>
              <a:rPr lang="en-US" sz="2800" i="1" dirty="0" smtClean="0"/>
              <a:t>n </a:t>
            </a:r>
            <a:r>
              <a:rPr lang="en-US" sz="2800" dirty="0" smtClean="0"/>
              <a:t>directly</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smtClean="0"/>
              <a:t>Key Generation</a:t>
            </a:r>
            <a:endParaRPr lang="en-AU" dirty="0"/>
          </a:p>
        </p:txBody>
      </p:sp>
      <p:sp>
        <p:nvSpPr>
          <p:cNvPr id="75779" name="Rectangle 3"/>
          <p:cNvSpPr>
            <a:spLocks noGrp="1" noChangeArrowheads="1"/>
          </p:cNvSpPr>
          <p:nvPr>
            <p:ph sz="half" idx="1"/>
          </p:nvPr>
        </p:nvSpPr>
        <p:spPr>
          <a:xfrm>
            <a:off x="381000" y="1871003"/>
            <a:ext cx="3870960" cy="4185310"/>
          </a:xfrm>
        </p:spPr>
        <p:txBody>
          <a:bodyPr>
            <a:normAutofit/>
          </a:bodyPr>
          <a:lstStyle/>
          <a:p>
            <a:r>
              <a:rPr lang="en-US" dirty="0" smtClean="0"/>
              <a:t>Determine two prime numbers </a:t>
            </a:r>
            <a:r>
              <a:rPr lang="en-AU" i="1" dirty="0" smtClean="0"/>
              <a:t>p</a:t>
            </a:r>
            <a:r>
              <a:rPr lang="en-AU" dirty="0" smtClean="0"/>
              <a:t> and </a:t>
            </a:r>
            <a:r>
              <a:rPr lang="en-AU" i="1" dirty="0" smtClean="0"/>
              <a:t>q</a:t>
            </a:r>
            <a:r>
              <a:rPr lang="en-AU" dirty="0" smtClean="0"/>
              <a:t> </a:t>
            </a:r>
          </a:p>
          <a:p>
            <a:r>
              <a:rPr lang="en-US" dirty="0" smtClean="0"/>
              <a:t>Select either </a:t>
            </a:r>
            <a:r>
              <a:rPr lang="en-US" i="1" dirty="0" smtClean="0"/>
              <a:t>e</a:t>
            </a:r>
            <a:r>
              <a:rPr lang="en-US" dirty="0" smtClean="0"/>
              <a:t> or </a:t>
            </a:r>
            <a:r>
              <a:rPr lang="en-US" i="1" dirty="0" smtClean="0"/>
              <a:t>d</a:t>
            </a:r>
            <a:r>
              <a:rPr lang="en-US" dirty="0" smtClean="0"/>
              <a:t> and calculate the other</a:t>
            </a:r>
          </a:p>
        </p:txBody>
      </p:sp>
      <p:sp>
        <p:nvSpPr>
          <p:cNvPr id="4" name="Content Placeholder 3"/>
          <p:cNvSpPr>
            <a:spLocks noGrp="1"/>
          </p:cNvSpPr>
          <p:nvPr>
            <p:ph sz="half" idx="2"/>
          </p:nvPr>
        </p:nvSpPr>
        <p:spPr>
          <a:xfrm>
            <a:off x="4495800" y="1752600"/>
            <a:ext cx="4191000" cy="4303713"/>
          </a:xfrm>
        </p:spPr>
        <p:txBody>
          <a:bodyPr>
            <a:normAutofit/>
          </a:bodyPr>
          <a:lstStyle/>
          <a:p>
            <a:r>
              <a:rPr lang="en-AU" dirty="0" smtClean="0"/>
              <a:t>Because the value of </a:t>
            </a:r>
            <a:r>
              <a:rPr lang="en-AU" i="1" dirty="0" err="1" smtClean="0"/>
              <a:t>n</a:t>
            </a:r>
            <a:r>
              <a:rPr lang="en-AU" i="1" dirty="0" smtClean="0"/>
              <a:t> = </a:t>
            </a:r>
            <a:r>
              <a:rPr lang="en-AU" i="1" dirty="0" err="1" smtClean="0"/>
              <a:t>pq</a:t>
            </a:r>
            <a:r>
              <a:rPr lang="en-AU" i="1" dirty="0" smtClean="0"/>
              <a:t> </a:t>
            </a:r>
            <a:r>
              <a:rPr lang="en-AU" dirty="0" smtClean="0"/>
              <a:t>will be known to any potential adversary, primes must be chosen from a sufficiently large set</a:t>
            </a:r>
          </a:p>
          <a:p>
            <a:pPr lvl="1"/>
            <a:r>
              <a:rPr lang="en-AU" dirty="0" smtClean="0"/>
              <a:t>The method used for finding large primes must be reasonably efficient</a:t>
            </a:r>
          </a:p>
          <a:p>
            <a:endParaRPr lang="en-US" dirty="0"/>
          </a:p>
        </p:txBody>
      </p:sp>
      <p:cxnSp>
        <p:nvCxnSpPr>
          <p:cNvPr id="6" name="Straight Connector 5"/>
          <p:cNvCxnSpPr/>
          <p:nvPr/>
        </p:nvCxnSpPr>
        <p:spPr>
          <a:xfrm rot="5400000">
            <a:off x="1714500" y="4152900"/>
            <a:ext cx="54102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for Picking a Prime Number</a:t>
            </a:r>
            <a:endParaRPr lang="en-US" dirty="0"/>
          </a:p>
        </p:txBody>
      </p:sp>
      <p:sp>
        <p:nvSpPr>
          <p:cNvPr id="3" name="Content Placeholder 2"/>
          <p:cNvSpPr>
            <a:spLocks noGrp="1"/>
          </p:cNvSpPr>
          <p:nvPr>
            <p:ph idx="1"/>
          </p:nvPr>
        </p:nvSpPr>
        <p:spPr>
          <a:xfrm>
            <a:off x="792163" y="1762125"/>
            <a:ext cx="7570787" cy="4638675"/>
          </a:xfrm>
        </p:spPr>
        <p:txBody>
          <a:bodyPr/>
          <a:lstStyle/>
          <a:p>
            <a:r>
              <a:rPr lang="en-US" dirty="0" smtClean="0"/>
              <a:t>Pick an odd integer </a:t>
            </a:r>
            <a:r>
              <a:rPr lang="en-US" i="1" dirty="0" smtClean="0"/>
              <a:t>m</a:t>
            </a:r>
            <a:r>
              <a:rPr lang="en-US" dirty="0" smtClean="0"/>
              <a:t> at random</a:t>
            </a:r>
          </a:p>
          <a:p>
            <a:r>
              <a:rPr lang="en-US" dirty="0" smtClean="0"/>
              <a:t>Pick an integer </a:t>
            </a:r>
            <a:r>
              <a:rPr lang="en-US" i="1" dirty="0" smtClean="0"/>
              <a:t>a &lt; m </a:t>
            </a:r>
            <a:r>
              <a:rPr lang="en-US" dirty="0" smtClean="0"/>
              <a:t>at random</a:t>
            </a:r>
          </a:p>
          <a:p>
            <a:r>
              <a:rPr lang="en-US" dirty="0" smtClean="0"/>
              <a:t>Perform the probabilistic primality test with </a:t>
            </a:r>
            <a:r>
              <a:rPr lang="en-US" i="1" dirty="0" smtClean="0"/>
              <a:t>a </a:t>
            </a:r>
            <a:r>
              <a:rPr lang="en-US" dirty="0" smtClean="0"/>
              <a:t>as a parameter.  If </a:t>
            </a:r>
            <a:r>
              <a:rPr lang="en-US" i="1" dirty="0" smtClean="0"/>
              <a:t>m </a:t>
            </a:r>
            <a:r>
              <a:rPr lang="en-US" dirty="0" smtClean="0"/>
              <a:t>fails the test, reject the value </a:t>
            </a:r>
            <a:r>
              <a:rPr lang="en-US" i="1" dirty="0" smtClean="0"/>
              <a:t>m </a:t>
            </a:r>
            <a:r>
              <a:rPr lang="en-US" dirty="0" smtClean="0"/>
              <a:t>and go to step 1</a:t>
            </a:r>
          </a:p>
          <a:p>
            <a:r>
              <a:rPr lang="en-US" dirty="0" smtClean="0"/>
              <a:t>If </a:t>
            </a:r>
            <a:r>
              <a:rPr lang="en-US" i="1" dirty="0" smtClean="0"/>
              <a:t>m </a:t>
            </a:r>
            <a:r>
              <a:rPr lang="en-US" dirty="0" smtClean="0"/>
              <a:t>has passed a sufficient number of tests, accept </a:t>
            </a:r>
            <a:r>
              <a:rPr lang="en-US" i="1" dirty="0" smtClean="0"/>
              <a:t>m; </a:t>
            </a:r>
            <a:r>
              <a:rPr lang="en-US" dirty="0" smtClean="0"/>
              <a:t>otherwise, go to step 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78303" y="1378635"/>
            <a:ext cx="7884648" cy="5174566"/>
          </a:xfrm>
        </p:spPr>
        <p:txBody>
          <a:bodyPr>
            <a:normAutofit/>
          </a:bodyPr>
          <a:lstStyle/>
          <a:p>
            <a:r>
              <a:rPr lang="en-US" sz="3200" dirty="0" smtClean="0"/>
              <a:t>Two difficult problems associated with symmetric cipher:</a:t>
            </a:r>
          </a:p>
          <a:p>
            <a:pPr lvl="1"/>
            <a:r>
              <a:rPr lang="en-US" sz="2800" dirty="0" smtClean="0"/>
              <a:t>Key distribution: How to have secure communications in general without having to trust a KDC with your key?</a:t>
            </a:r>
          </a:p>
          <a:p>
            <a:pPr lvl="1"/>
            <a:r>
              <a:rPr lang="en-US" sz="2800" dirty="0" smtClean="0"/>
              <a:t>Digital signature: How to verify that a message comes intact from the claimed sender</a:t>
            </a:r>
          </a:p>
          <a:p>
            <a:pPr lvl="0"/>
            <a:endParaRPr lang="en-US" b="1" dirty="0" smtClean="0"/>
          </a:p>
        </p:txBody>
      </p:sp>
      <p:sp>
        <p:nvSpPr>
          <p:cNvPr id="7" name="Rectangle 2"/>
          <p:cNvSpPr>
            <a:spLocks noGrp="1" noChangeArrowheads="1"/>
          </p:cNvSpPr>
          <p:nvPr>
            <p:ph type="title"/>
          </p:nvPr>
        </p:nvSpPr>
        <p:spPr>
          <a:xfrm>
            <a:off x="506437" y="39688"/>
            <a:ext cx="8046720" cy="1412875"/>
          </a:xfrm>
        </p:spPr>
        <p:txBody>
          <a:bodyPr/>
          <a:lstStyle/>
          <a:p>
            <a:pPr>
              <a:lnSpc>
                <a:spcPts val="5000"/>
              </a:lnSpc>
            </a:pPr>
            <a:r>
              <a:rPr lang="en-AU" dirty="0" smtClean="0"/>
              <a:t>Why Public-Key Cryptography?</a:t>
            </a:r>
            <a:endParaRPr lang="en-AU" dirty="0"/>
          </a:p>
        </p:txBody>
      </p:sp>
      <p:sp>
        <p:nvSpPr>
          <p:cNvPr id="5" name="Rectangle 3"/>
          <p:cNvSpPr txBox="1">
            <a:spLocks noChangeArrowheads="1"/>
          </p:cNvSpPr>
          <p:nvPr/>
        </p:nvSpPr>
        <p:spPr bwMode="auto">
          <a:xfrm>
            <a:off x="263623" y="5103055"/>
            <a:ext cx="8314007" cy="11183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000099"/>
              </a:buClr>
              <a:buSzPct val="70000"/>
              <a:buFont typeface="Wingdings" pitchFamily="2" charset="2"/>
              <a:buChar char="v"/>
            </a:pPr>
            <a:r>
              <a:rPr lang="en-US" sz="2800" kern="0" dirty="0" smtClean="0">
                <a:latin typeface="Gill Sans MT" pitchFamily="34" charset="0"/>
              </a:rPr>
              <a:t>Whitfield </a:t>
            </a:r>
            <a:r>
              <a:rPr lang="en-US" sz="2800" kern="0" dirty="0" err="1" smtClean="0">
                <a:latin typeface="Gill Sans MT" pitchFamily="34" charset="0"/>
              </a:rPr>
              <a:t>Diffie</a:t>
            </a:r>
            <a:r>
              <a:rPr lang="en-US" sz="2800" kern="0" dirty="0" smtClean="0">
                <a:latin typeface="Gill Sans MT" pitchFamily="34" charset="0"/>
              </a:rPr>
              <a:t> and Martin Hellman, “New directions in cryptography</a:t>
            </a:r>
            <a:r>
              <a:rPr lang="en-US" sz="2800" kern="0" smtClean="0">
                <a:latin typeface="Gill Sans MT" pitchFamily="34" charset="0"/>
              </a:rPr>
              <a:t>”, 1976</a:t>
            </a:r>
            <a:endParaRPr lang="en-US" sz="2800" kern="0" dirty="0" smtClean="0">
              <a:latin typeface="Gill Sans MT"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533400" y="0"/>
            <a:ext cx="7772400" cy="1143000"/>
          </a:xfrm>
        </p:spPr>
        <p:txBody>
          <a:bodyPr/>
          <a:lstStyle/>
          <a:p>
            <a:r>
              <a:rPr lang="en-US" dirty="0" smtClean="0"/>
              <a:t>Using RSA</a:t>
            </a:r>
            <a:endParaRPr lang="en-US" dirty="0"/>
          </a:p>
        </p:txBody>
      </p:sp>
      <p:sp>
        <p:nvSpPr>
          <p:cNvPr id="239619" name="Rectangle 3"/>
          <p:cNvSpPr>
            <a:spLocks noGrp="1" noChangeArrowheads="1"/>
          </p:cNvSpPr>
          <p:nvPr>
            <p:ph type="body" idx="1"/>
          </p:nvPr>
        </p:nvSpPr>
        <p:spPr>
          <a:xfrm>
            <a:off x="225083" y="1219200"/>
            <a:ext cx="8918917" cy="4246944"/>
          </a:xfrm>
        </p:spPr>
        <p:txBody>
          <a:bodyPr/>
          <a:lstStyle/>
          <a:p>
            <a:r>
              <a:rPr lang="en-US" sz="3200" dirty="0" smtClean="0"/>
              <a:t>Use </a:t>
            </a:r>
            <a:r>
              <a:rPr lang="en-US" sz="3200" dirty="0"/>
              <a:t>“safe” primes p and q. </a:t>
            </a:r>
            <a:r>
              <a:rPr lang="en-US" sz="3200" dirty="0" smtClean="0"/>
              <a:t>p-1 </a:t>
            </a:r>
            <a:r>
              <a:rPr lang="en-US" sz="3200" dirty="0"/>
              <a:t>and q-1 should have large prime factors. </a:t>
            </a:r>
          </a:p>
          <a:p>
            <a:r>
              <a:rPr lang="en-US" sz="3200" dirty="0"/>
              <a:t>p and q should not have the same number of </a:t>
            </a:r>
            <a:r>
              <a:rPr lang="en-US" sz="3200" dirty="0" smtClean="0"/>
              <a:t>digits. </a:t>
            </a:r>
          </a:p>
          <a:p>
            <a:r>
              <a:rPr lang="en-US" sz="3200" dirty="0" smtClean="0"/>
              <a:t>e </a:t>
            </a:r>
            <a:r>
              <a:rPr lang="en-US" sz="3200" dirty="0"/>
              <a:t>cannot be too small</a:t>
            </a:r>
          </a:p>
          <a:p>
            <a:r>
              <a:rPr lang="en-US" sz="3200" dirty="0"/>
              <a:t>Don’t use same n for different </a:t>
            </a:r>
            <a:r>
              <a:rPr lang="en-US" sz="3200" dirty="0" err="1"/>
              <a:t>e’s</a:t>
            </a:r>
            <a:r>
              <a:rPr lang="en-US" sz="3200" dirty="0"/>
              <a:t>.</a:t>
            </a:r>
          </a:p>
          <a:p>
            <a:r>
              <a:rPr lang="en-US" sz="3200" dirty="0"/>
              <a:t>You should always “pad</a:t>
            </a:r>
            <a:r>
              <a:rPr lang="en-US" sz="3200" dirty="0" smtClean="0"/>
              <a:t>”: remove structure in m</a:t>
            </a:r>
            <a:r>
              <a:rPr lang="en-US" dirty="0"/>
              <a:t/>
            </a:r>
            <a:br>
              <a:rPr lang="en-US" dirty="0"/>
            </a:br>
            <a:r>
              <a:rPr lang="en-US" dirty="0" smtClean="0"/>
              <a:t>(padding scheme called OEAP)</a:t>
            </a:r>
            <a:endParaRPr lang="en-US" sz="3200" dirty="0" smtClean="0"/>
          </a:p>
        </p:txBody>
      </p:sp>
      <p:sp>
        <p:nvSpPr>
          <p:cNvPr id="2" name="TextBox 1"/>
          <p:cNvSpPr txBox="1"/>
          <p:nvPr/>
        </p:nvSpPr>
        <p:spPr>
          <a:xfrm>
            <a:off x="533400" y="5822066"/>
            <a:ext cx="8136038" cy="954107"/>
          </a:xfrm>
          <a:prstGeom prst="rect">
            <a:avLst/>
          </a:prstGeom>
          <a:noFill/>
        </p:spPr>
        <p:txBody>
          <a:bodyPr wrap="square" rtlCol="0">
            <a:spAutoFit/>
          </a:bodyPr>
          <a:lstStyle/>
          <a:p>
            <a:pPr algn="ctr"/>
            <a:r>
              <a:rPr lang="en-US" sz="2800" dirty="0" smtClean="0"/>
              <a:t>RSA is complicated!!!  </a:t>
            </a:r>
            <a:br>
              <a:rPr lang="en-US" sz="2800" dirty="0" smtClean="0"/>
            </a:br>
            <a:r>
              <a:rPr lang="en-US" sz="2800" dirty="0" smtClean="0"/>
              <a:t>Don’t implement it yourself!!!</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a:t>RSA Performance</a:t>
            </a:r>
          </a:p>
        </p:txBody>
      </p:sp>
      <p:sp>
        <p:nvSpPr>
          <p:cNvPr id="242691" name="Rectangle 3"/>
          <p:cNvSpPr>
            <a:spLocks noGrp="1" noChangeArrowheads="1"/>
          </p:cNvSpPr>
          <p:nvPr>
            <p:ph type="body" idx="1"/>
          </p:nvPr>
        </p:nvSpPr>
        <p:spPr>
          <a:xfrm>
            <a:off x="685800" y="1405596"/>
            <a:ext cx="7772400" cy="381000"/>
          </a:xfrm>
        </p:spPr>
        <p:txBody>
          <a:bodyPr/>
          <a:lstStyle/>
          <a:p>
            <a:pPr>
              <a:lnSpc>
                <a:spcPct val="90000"/>
              </a:lnSpc>
            </a:pPr>
            <a:r>
              <a:rPr lang="en-US" sz="2400" dirty="0"/>
              <a:t>Performance: (600Mhz PIII) (from: </a:t>
            </a:r>
            <a:r>
              <a:rPr lang="en-US" sz="2400" dirty="0" err="1">
                <a:hlinkClick r:id="rId2"/>
              </a:rPr>
              <a:t>ssh</a:t>
            </a:r>
            <a:r>
              <a:rPr lang="en-US" sz="2400" dirty="0">
                <a:hlinkClick r:id="rId2"/>
              </a:rPr>
              <a:t> toolkit</a:t>
            </a:r>
            <a:r>
              <a:rPr lang="en-US" sz="2400" dirty="0"/>
              <a:t>):                                </a:t>
            </a:r>
          </a:p>
          <a:p>
            <a:pPr>
              <a:lnSpc>
                <a:spcPct val="90000"/>
              </a:lnSpc>
            </a:pPr>
            <a:endParaRPr lang="en-US" sz="2000" dirty="0"/>
          </a:p>
        </p:txBody>
      </p:sp>
      <p:graphicFrame>
        <p:nvGraphicFramePr>
          <p:cNvPr id="242692" name="Group 4"/>
          <p:cNvGraphicFramePr>
            <a:graphicFrameLocks noGrp="1"/>
          </p:cNvGraphicFramePr>
          <p:nvPr>
            <p:extLst>
              <p:ext uri="{D42A27DB-BD31-4B8C-83A1-F6EECF244321}">
                <p14:modId xmlns:p14="http://schemas.microsoft.com/office/powerpoint/2010/main" val="1007843158"/>
              </p:ext>
            </p:extLst>
          </p:nvPr>
        </p:nvGraphicFramePr>
        <p:xfrm>
          <a:off x="1134787" y="2017572"/>
          <a:ext cx="6705600" cy="4754880"/>
        </p:xfrm>
        <a:graphic>
          <a:graphicData uri="http://schemas.openxmlformats.org/drawingml/2006/table">
            <a:tbl>
              <a:tblPr/>
              <a:tblGrid>
                <a:gridCol w="1776413"/>
                <a:gridCol w="1195387"/>
                <a:gridCol w="1676400"/>
                <a:gridCol w="2057400"/>
              </a:tblGrid>
              <a:tr h="365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Gill Sans MT" pitchFamily="34" charset="0"/>
                        </a:rPr>
                        <a:t>Algorithm</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Gill Sans MT" pitchFamily="34" charset="0"/>
                        </a:rPr>
                        <a:t>Bits/key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Gill Sans MT"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Gill Sans MT" pitchFamily="34" charset="0"/>
                        </a:rPr>
                        <a:t>Mbits/sec</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rPr>
                        <a:t>RSA </a:t>
                      </a:r>
                      <a:r>
                        <a:rPr kumimoji="0" lang="en-US" sz="2000" b="0" i="0" u="none" strike="noStrike" cap="none" normalizeH="0" baseline="0" dirty="0" err="1" smtClean="0">
                          <a:ln>
                            <a:noFill/>
                          </a:ln>
                          <a:solidFill>
                            <a:schemeClr val="tx1"/>
                          </a:solidFill>
                          <a:effectLst/>
                          <a:latin typeface="Gill Sans MT" pitchFamily="34" charset="0"/>
                        </a:rPr>
                        <a:t>Keygen</a:t>
                      </a:r>
                      <a:endParaRPr kumimoji="0" lang="en-US" sz="2000" b="0" i="0" u="none" strike="noStrike" cap="none" normalizeH="0" baseline="0" dirty="0" smtClean="0">
                        <a:ln>
                          <a:noFill/>
                        </a:ln>
                        <a:solidFill>
                          <a:schemeClr val="tx1"/>
                        </a:solidFill>
                        <a:effectLst/>
                        <a:latin typeface="Gill Sans MT"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1024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.35sec/key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Gill Sans MT"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2048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2.83sec/key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Gill Sans MT"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rPr>
                        <a:t>RSA Encrypt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1024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1786/sec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3.5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2048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672/sec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1.2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rPr>
                        <a:t>RSA Decrypt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1024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74/sec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.074</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2048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12/sec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.024</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Gill Sans MT" pitchFamily="34" charset="0"/>
                        </a:rPr>
                        <a:t>ElGamal</a:t>
                      </a:r>
                      <a:r>
                        <a:rPr kumimoji="0" lang="en-US" sz="2000" b="0" i="0" u="none" strike="noStrike" cap="none" normalizeH="0" baseline="0" dirty="0" smtClean="0">
                          <a:ln>
                            <a:noFill/>
                          </a:ln>
                          <a:solidFill>
                            <a:schemeClr val="tx1"/>
                          </a:solidFill>
                          <a:effectLst/>
                          <a:latin typeface="Gill Sans MT" pitchFamily="34" charset="0"/>
                        </a:rPr>
                        <a:t> Enc.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1024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31/sec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.031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Gill Sans MT" pitchFamily="34" charset="0"/>
                        </a:rPr>
                        <a:t>ElGamal</a:t>
                      </a:r>
                      <a:r>
                        <a:rPr kumimoji="0" lang="en-US" sz="2000" b="0" i="0" u="none" strike="noStrike" cap="none" normalizeH="0" baseline="0" dirty="0" smtClean="0">
                          <a:ln>
                            <a:noFill/>
                          </a:ln>
                          <a:solidFill>
                            <a:schemeClr val="tx1"/>
                          </a:solidFill>
                          <a:effectLst/>
                          <a:latin typeface="Gill Sans MT" pitchFamily="34" charset="0"/>
                        </a:rPr>
                        <a:t> Dec.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1024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61/sec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.061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rPr>
                        <a:t>DES-</a:t>
                      </a:r>
                      <a:r>
                        <a:rPr kumimoji="0" lang="en-US" sz="2000" b="0" i="0" u="none" strike="noStrike" cap="none" normalizeH="0" baseline="0" dirty="0" err="1" smtClean="0">
                          <a:ln>
                            <a:noFill/>
                          </a:ln>
                          <a:solidFill>
                            <a:schemeClr val="tx1"/>
                          </a:solidFill>
                          <a:effectLst/>
                          <a:latin typeface="Gill Sans MT" pitchFamily="34" charset="0"/>
                        </a:rPr>
                        <a:t>cbc</a:t>
                      </a:r>
                      <a:endParaRPr kumimoji="0" lang="en-US" sz="2000" b="0" i="0" u="none" strike="noStrike" cap="none" normalizeH="0" baseline="0" dirty="0" smtClean="0">
                        <a:ln>
                          <a:noFill/>
                        </a:ln>
                        <a:solidFill>
                          <a:schemeClr val="tx1"/>
                        </a:solidFill>
                        <a:effectLst/>
                        <a:latin typeface="Gill Sans MT"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56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Gill Sans MT"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Gill Sans MT" pitchFamily="34" charset="0"/>
                        </a:rPr>
                        <a:t>95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Gill Sans MT" pitchFamily="34" charset="0"/>
                        </a:rPr>
                        <a:t>twofish-cbc</a:t>
                      </a:r>
                      <a:endParaRPr kumimoji="0" lang="en-US" sz="2000" b="0" i="0" u="none" strike="noStrike" cap="none" normalizeH="0" baseline="0" dirty="0" smtClean="0">
                        <a:ln>
                          <a:noFill/>
                        </a:ln>
                        <a:solidFill>
                          <a:schemeClr val="tx1"/>
                        </a:solidFill>
                        <a:effectLst/>
                        <a:latin typeface="Gill Sans MT"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rPr>
                        <a:t>128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ill Sans MT"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rPr>
                        <a:t>140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rPr>
                        <a:t>AES/</a:t>
                      </a:r>
                      <a:r>
                        <a:rPr kumimoji="0" lang="en-US" sz="2000" b="0" i="0" u="none" strike="noStrike" cap="none" normalizeH="0" baseline="0" dirty="0" err="1" smtClean="0">
                          <a:ln>
                            <a:noFill/>
                          </a:ln>
                          <a:solidFill>
                            <a:schemeClr val="tx1"/>
                          </a:solidFill>
                          <a:effectLst/>
                          <a:latin typeface="Gill Sans MT" pitchFamily="34" charset="0"/>
                        </a:rPr>
                        <a:t>Rijndael</a:t>
                      </a:r>
                      <a:endParaRPr kumimoji="0" lang="en-US" sz="2000" b="0" i="0" u="none" strike="noStrike" cap="none" normalizeH="0" baseline="0" dirty="0" smtClean="0">
                        <a:ln>
                          <a:noFill/>
                        </a:ln>
                        <a:solidFill>
                          <a:schemeClr val="tx1"/>
                        </a:solidFill>
                        <a:effectLst/>
                        <a:latin typeface="Gill Sans MT"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rPr>
                        <a:t>128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ill Sans MT"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rPr>
                        <a:t>180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Security of RSA</a:t>
            </a:r>
          </a:p>
        </p:txBody>
      </p:sp>
      <p:sp>
        <p:nvSpPr>
          <p:cNvPr id="56323" name="Rectangle 3"/>
          <p:cNvSpPr>
            <a:spLocks noGrp="1" noChangeArrowheads="1"/>
          </p:cNvSpPr>
          <p:nvPr>
            <p:ph type="body" idx="1"/>
          </p:nvPr>
        </p:nvSpPr>
        <p:spPr>
          <a:xfrm>
            <a:off x="457199" y="1371600"/>
            <a:ext cx="7808027" cy="3770416"/>
          </a:xfrm>
        </p:spPr>
        <p:txBody>
          <a:bodyPr/>
          <a:lstStyle/>
          <a:p>
            <a:r>
              <a:rPr lang="en-US" sz="3200" dirty="0" smtClean="0"/>
              <a:t>Brute force attack: try all the keys</a:t>
            </a:r>
          </a:p>
          <a:p>
            <a:r>
              <a:rPr lang="en-US" sz="3200" dirty="0" smtClean="0"/>
              <a:t>Mathematic attack: all involve factoring</a:t>
            </a:r>
          </a:p>
          <a:p>
            <a:r>
              <a:rPr lang="en-US" sz="3200" dirty="0" smtClean="0"/>
              <a:t>Timing attack</a:t>
            </a:r>
          </a:p>
          <a:p>
            <a:r>
              <a:rPr lang="en-US" sz="3200" dirty="0" smtClean="0"/>
              <a:t>Chosen </a:t>
            </a:r>
            <a:r>
              <a:rPr lang="en-US" sz="3200" dirty="0" err="1" smtClean="0"/>
              <a:t>ciphertext</a:t>
            </a:r>
            <a:r>
              <a:rPr lang="en-US" sz="3200" dirty="0" smtClean="0"/>
              <a:t> attack: choose special </a:t>
            </a:r>
            <a:r>
              <a:rPr lang="en-US" sz="3200" dirty="0" err="1" smtClean="0"/>
              <a:t>ciphertext</a:t>
            </a:r>
            <a:endParaRPr lang="en-US" sz="3200" dirty="0" smtClean="0"/>
          </a:p>
          <a:p>
            <a:r>
              <a:rPr lang="en-US" sz="3200" dirty="0" smtClean="0"/>
              <a:t>Hardware fault-based attack</a:t>
            </a:r>
          </a:p>
          <a:p>
            <a:pP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AU" dirty="0" smtClean="0"/>
              <a:t>Mathematical attack: factoring</a:t>
            </a:r>
            <a:endParaRPr lang="en-AU" dirty="0"/>
          </a:p>
        </p:txBody>
      </p:sp>
      <p:sp>
        <p:nvSpPr>
          <p:cNvPr id="78851" name="Rectangle 3"/>
          <p:cNvSpPr>
            <a:spLocks noGrp="1" noChangeArrowheads="1"/>
          </p:cNvSpPr>
          <p:nvPr>
            <p:ph idx="1"/>
          </p:nvPr>
        </p:nvSpPr>
        <p:spPr>
          <a:xfrm>
            <a:off x="749960" y="1368231"/>
            <a:ext cx="7570787" cy="4562475"/>
          </a:xfrm>
        </p:spPr>
        <p:txBody>
          <a:bodyPr/>
          <a:lstStyle/>
          <a:p>
            <a:r>
              <a:rPr lang="en-US" sz="3200" dirty="0" smtClean="0"/>
              <a:t>Factor </a:t>
            </a:r>
            <a:r>
              <a:rPr lang="en-AU" sz="3200" i="1" dirty="0" smtClean="0"/>
              <a:t>n</a:t>
            </a:r>
            <a:r>
              <a:rPr lang="en-AU" sz="3200" dirty="0" smtClean="0"/>
              <a:t> into its two prime factors. This enables calculation of ø(</a:t>
            </a:r>
            <a:r>
              <a:rPr lang="en-AU" sz="3200" i="1" dirty="0" smtClean="0"/>
              <a:t>n</a:t>
            </a:r>
            <a:r>
              <a:rPr lang="en-AU" sz="3200" dirty="0" smtClean="0"/>
              <a:t>) = (</a:t>
            </a:r>
            <a:r>
              <a:rPr lang="en-AU" sz="3200" i="1" dirty="0" smtClean="0"/>
              <a:t>p – 1)(q</a:t>
            </a:r>
            <a:r>
              <a:rPr lang="en-AU" sz="3200" dirty="0" smtClean="0"/>
              <a:t> – 1), which in turn enables determination of </a:t>
            </a:r>
            <a:r>
              <a:rPr lang="en-AU" sz="3200" i="1" dirty="0" smtClean="0"/>
              <a:t>d = e</a:t>
            </a:r>
            <a:r>
              <a:rPr lang="en-AU" sz="3200" i="1" baseline="30000" dirty="0" smtClean="0"/>
              <a:t>-1</a:t>
            </a:r>
            <a:r>
              <a:rPr lang="en-AU" sz="3200" i="1" dirty="0" smtClean="0"/>
              <a:t> (mod </a:t>
            </a:r>
            <a:r>
              <a:rPr lang="en-AU" sz="3200" dirty="0" smtClean="0"/>
              <a:t>ø(n))</a:t>
            </a:r>
          </a:p>
          <a:p>
            <a:r>
              <a:rPr lang="en-US" sz="3200" dirty="0" smtClean="0"/>
              <a:t>Determine </a:t>
            </a:r>
            <a:r>
              <a:rPr lang="en-AU" sz="3200" dirty="0" smtClean="0"/>
              <a:t>ø(n)</a:t>
            </a:r>
            <a:r>
              <a:rPr lang="en-US" sz="3200" dirty="0" smtClean="0"/>
              <a:t> directly without first determining </a:t>
            </a:r>
            <a:r>
              <a:rPr lang="en-US" sz="3200" i="1" dirty="0" smtClean="0"/>
              <a:t>p </a:t>
            </a:r>
            <a:r>
              <a:rPr lang="en-US" sz="3200" dirty="0" smtClean="0"/>
              <a:t>and </a:t>
            </a:r>
            <a:r>
              <a:rPr lang="en-US" sz="3200" i="1" dirty="0" smtClean="0"/>
              <a:t>q. </a:t>
            </a:r>
            <a:r>
              <a:rPr lang="en-US" sz="3200" dirty="0" smtClean="0"/>
              <a:t>Again this </a:t>
            </a:r>
            <a:r>
              <a:rPr lang="en-AU" sz="3200" dirty="0" smtClean="0"/>
              <a:t>enables determination of </a:t>
            </a:r>
            <a:r>
              <a:rPr lang="en-AU" sz="3200" i="1" dirty="0" smtClean="0"/>
              <a:t>d = e</a:t>
            </a:r>
            <a:r>
              <a:rPr lang="en-AU" sz="3200" i="1" baseline="30000" dirty="0" smtClean="0"/>
              <a:t>-1</a:t>
            </a:r>
            <a:r>
              <a:rPr lang="en-AU" sz="3200" i="1" dirty="0" smtClean="0"/>
              <a:t> (mod </a:t>
            </a:r>
            <a:r>
              <a:rPr lang="en-AU" sz="3200" dirty="0" smtClean="0"/>
              <a:t>ø(n))</a:t>
            </a:r>
            <a:endParaRPr lang="en-US" sz="3200" dirty="0" smtClean="0"/>
          </a:p>
          <a:p>
            <a:r>
              <a:rPr lang="en-US" sz="3200" dirty="0" smtClean="0"/>
              <a:t>Determine </a:t>
            </a:r>
            <a:r>
              <a:rPr lang="en-US" sz="3200" i="1" dirty="0" smtClean="0"/>
              <a:t>d</a:t>
            </a:r>
            <a:r>
              <a:rPr lang="en-US" sz="3200" dirty="0" smtClean="0"/>
              <a:t> directly without first determining </a:t>
            </a:r>
            <a:r>
              <a:rPr lang="en-AU" sz="3200" dirty="0" smtClean="0"/>
              <a:t>ø(n)</a:t>
            </a:r>
            <a:endParaRPr lang="en-US" sz="32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685800" y="152400"/>
            <a:ext cx="7772400" cy="838200"/>
          </a:xfrm>
        </p:spPr>
        <p:txBody>
          <a:bodyPr/>
          <a:lstStyle/>
          <a:p>
            <a:r>
              <a:rPr lang="en-US"/>
              <a:t>Factoring in the Real World</a:t>
            </a:r>
          </a:p>
        </p:txBody>
      </p:sp>
      <p:sp>
        <p:nvSpPr>
          <p:cNvPr id="244739" name="Rectangle 3"/>
          <p:cNvSpPr>
            <a:spLocks noGrp="1" noChangeArrowheads="1"/>
          </p:cNvSpPr>
          <p:nvPr>
            <p:ph type="body" idx="1"/>
          </p:nvPr>
        </p:nvSpPr>
        <p:spPr>
          <a:xfrm>
            <a:off x="685800" y="1066800"/>
            <a:ext cx="8229600" cy="4724400"/>
          </a:xfrm>
        </p:spPr>
        <p:txBody>
          <a:bodyPr/>
          <a:lstStyle/>
          <a:p>
            <a:r>
              <a:rPr lang="en-US" sz="2400" b="1" u="sng" dirty="0"/>
              <a:t>Quadratic Sieve (QS):</a:t>
            </a:r>
          </a:p>
          <a:p>
            <a:endParaRPr lang="en-US" sz="2400" b="1" u="sng" dirty="0"/>
          </a:p>
          <a:p>
            <a:endParaRPr lang="en-US" sz="2400" dirty="0"/>
          </a:p>
          <a:p>
            <a:pPr lvl="1"/>
            <a:r>
              <a:rPr lang="en-US" dirty="0"/>
              <a:t>log n bits in input, </a:t>
            </a:r>
            <a:r>
              <a:rPr lang="en-US" dirty="0" err="1"/>
              <a:t>superpolynomial</a:t>
            </a:r>
            <a:r>
              <a:rPr lang="en-US" dirty="0"/>
              <a:t> time</a:t>
            </a:r>
          </a:p>
          <a:p>
            <a:pPr lvl="1"/>
            <a:r>
              <a:rPr lang="en-US" dirty="0"/>
              <a:t>Used in 1994 to factor a 129 digit (428-bit) number.  1600 Machines, 8 months.</a:t>
            </a:r>
          </a:p>
          <a:p>
            <a:r>
              <a:rPr lang="en-US" sz="2400" b="1" u="sng" dirty="0"/>
              <a:t>Number field Sieve (NFS):</a:t>
            </a:r>
          </a:p>
          <a:p>
            <a:endParaRPr lang="en-US" sz="2400" dirty="0"/>
          </a:p>
          <a:p>
            <a:endParaRPr lang="en-US" sz="2400" dirty="0"/>
          </a:p>
          <a:p>
            <a:pPr lvl="1"/>
            <a:r>
              <a:rPr lang="en-US" dirty="0"/>
              <a:t>Used in 1999 to factor 155 digit (512-bit) number.  35 CPU years.  At least 4x faster than QS</a:t>
            </a:r>
          </a:p>
          <a:p>
            <a:pPr lvl="1"/>
            <a:r>
              <a:rPr lang="en-US" dirty="0"/>
              <a:t>Used in 2003-2005 to factor 200 digits (663 bits) 75 CPU years ($20K prize)</a:t>
            </a:r>
          </a:p>
        </p:txBody>
      </p:sp>
      <p:graphicFrame>
        <p:nvGraphicFramePr>
          <p:cNvPr id="244740" name="Object 4"/>
          <p:cNvGraphicFramePr>
            <a:graphicFrameLocks noChangeAspect="1"/>
          </p:cNvGraphicFramePr>
          <p:nvPr/>
        </p:nvGraphicFramePr>
        <p:xfrm>
          <a:off x="1466850" y="1441450"/>
          <a:ext cx="5219700" cy="833438"/>
        </p:xfrm>
        <a:graphic>
          <a:graphicData uri="http://schemas.openxmlformats.org/presentationml/2006/ole">
            <mc:AlternateContent xmlns:mc="http://schemas.openxmlformats.org/markup-compatibility/2006">
              <mc:Choice xmlns:v="urn:schemas-microsoft-com:vml" Requires="v">
                <p:oleObj spid="_x0000_s1077" name="Equation" r:id="rId3" imgW="1587240" imgH="253800" progId="Equation.3">
                  <p:embed/>
                </p:oleObj>
              </mc:Choice>
              <mc:Fallback>
                <p:oleObj name="Equation" r:id="rId3" imgW="158724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6850" y="1441450"/>
                        <a:ext cx="5219700" cy="833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4741" name="Object 5"/>
          <p:cNvGraphicFramePr>
            <a:graphicFrameLocks noChangeAspect="1"/>
          </p:cNvGraphicFramePr>
          <p:nvPr/>
        </p:nvGraphicFramePr>
        <p:xfrm>
          <a:off x="2023403" y="4180449"/>
          <a:ext cx="4876800" cy="685800"/>
        </p:xfrm>
        <a:graphic>
          <a:graphicData uri="http://schemas.openxmlformats.org/presentationml/2006/ole">
            <mc:AlternateContent xmlns:mc="http://schemas.openxmlformats.org/markup-compatibility/2006">
              <mc:Choice xmlns:v="urn:schemas-microsoft-com:vml" Requires="v">
                <p:oleObj spid="_x0000_s1078" name="Equation" r:id="rId5" imgW="1447560" imgH="203040" progId="Equation.3">
                  <p:embed/>
                </p:oleObj>
              </mc:Choice>
              <mc:Fallback>
                <p:oleObj name="Equation" r:id="rId5" imgW="144756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23403" y="4180449"/>
                        <a:ext cx="48768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AU" dirty="0" smtClean="0"/>
              <a:t>Progress of factorization</a:t>
            </a:r>
            <a:endParaRPr lang="en-AU" dirty="0"/>
          </a:p>
        </p:txBody>
      </p:sp>
      <p:pic>
        <p:nvPicPr>
          <p:cNvPr id="4" name="Picture 3"/>
          <p:cNvPicPr>
            <a:picLocks noChangeAspect="1"/>
          </p:cNvPicPr>
          <p:nvPr/>
        </p:nvPicPr>
        <p:blipFill>
          <a:blip r:embed="rId3" cstate="print"/>
          <a:srcRect l="16534" t="-2457" r="16534"/>
          <a:stretch>
            <a:fillRect/>
          </a:stretch>
        </p:blipFill>
        <p:spPr>
          <a:xfrm>
            <a:off x="457200" y="1291735"/>
            <a:ext cx="6851313" cy="5289452"/>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Status</a:t>
            </a:r>
            <a:endParaRPr lang="en-US" dirty="0"/>
          </a:p>
        </p:txBody>
      </p:sp>
      <p:sp>
        <p:nvSpPr>
          <p:cNvPr id="3" name="Content Placeholder 2"/>
          <p:cNvSpPr>
            <a:spLocks noGrp="1"/>
          </p:cNvSpPr>
          <p:nvPr>
            <p:ph idx="1"/>
          </p:nvPr>
        </p:nvSpPr>
        <p:spPr/>
        <p:txBody>
          <a:bodyPr/>
          <a:lstStyle/>
          <a:p>
            <a:r>
              <a:rPr lang="en-US" dirty="0" smtClean="0"/>
              <a:t>1024 bit modulus is nearing end of life</a:t>
            </a:r>
          </a:p>
          <a:p>
            <a:r>
              <a:rPr lang="en-US" dirty="0" smtClean="0"/>
              <a:t>RSA has grown increasingly complicated to use (parameters need to be chosen more carefully)</a:t>
            </a:r>
          </a:p>
          <a:p>
            <a:r>
              <a:rPr lang="en-US" dirty="0" smtClean="0"/>
              <a:t>If a quantum computer is built it can efficiently factor large numbers</a:t>
            </a:r>
          </a:p>
          <a:p>
            <a:pPr lvl="1"/>
            <a:r>
              <a:rPr lang="en-US" dirty="0" smtClean="0"/>
              <a:t>“Polynomial-Time </a:t>
            </a:r>
            <a:r>
              <a:rPr lang="en-US" dirty="0"/>
              <a:t>Algorithms for Prime Factorization and Discrete Logarithms on a Quantum </a:t>
            </a:r>
            <a:r>
              <a:rPr lang="en-US" dirty="0" smtClean="0"/>
              <a:t>Computer” by Peter Shor 1997</a:t>
            </a:r>
            <a:endParaRPr lang="en-US" dirty="0"/>
          </a:p>
        </p:txBody>
      </p:sp>
    </p:spTree>
    <p:extLst>
      <p:ext uri="{BB962C8B-B14F-4D97-AF65-F5344CB8AC3E}">
        <p14:creationId xmlns:p14="http://schemas.microsoft.com/office/powerpoint/2010/main" val="18757190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smtClean="0"/>
              <a:t>Timing Attacks</a:t>
            </a:r>
            <a:endParaRPr lang="en-AU" dirty="0"/>
          </a:p>
        </p:txBody>
      </p:sp>
      <p:sp>
        <p:nvSpPr>
          <p:cNvPr id="80899" name="Rectangle 3"/>
          <p:cNvSpPr>
            <a:spLocks noGrp="1" noChangeArrowheads="1"/>
          </p:cNvSpPr>
          <p:nvPr>
            <p:ph idx="1"/>
          </p:nvPr>
        </p:nvSpPr>
        <p:spPr>
          <a:xfrm>
            <a:off x="792163" y="1762125"/>
            <a:ext cx="7887603" cy="4791075"/>
          </a:xfrm>
        </p:spPr>
        <p:txBody>
          <a:bodyPr>
            <a:normAutofit/>
          </a:bodyPr>
          <a:lstStyle/>
          <a:p>
            <a:r>
              <a:rPr lang="en-US" sz="3200" dirty="0" smtClean="0"/>
              <a:t>A snooper can determine a private key by keeping track of how long a computer takes to decipher messages (by Paul Kocher)</a:t>
            </a:r>
          </a:p>
          <a:p>
            <a:r>
              <a:rPr lang="en-US" sz="3200" dirty="0" smtClean="0"/>
              <a:t>Main idea: different operations take different amount of time</a:t>
            </a:r>
          </a:p>
          <a:p>
            <a:r>
              <a:rPr lang="en-US" sz="3200" dirty="0" smtClean="0"/>
              <a:t>Applicable to other public-key cryptography systems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Hardware Fault-Based Attack</a:t>
            </a:r>
            <a:endParaRPr lang="en-US" dirty="0"/>
          </a:p>
        </p:txBody>
      </p:sp>
      <p:sp>
        <p:nvSpPr>
          <p:cNvPr id="5" name="Content Placeholder 4"/>
          <p:cNvSpPr>
            <a:spLocks noGrp="1"/>
          </p:cNvSpPr>
          <p:nvPr>
            <p:ph idx="1"/>
          </p:nvPr>
        </p:nvSpPr>
        <p:spPr>
          <a:xfrm>
            <a:off x="464235" y="1491175"/>
            <a:ext cx="7898716" cy="4985825"/>
          </a:xfrm>
        </p:spPr>
        <p:txBody>
          <a:bodyPr>
            <a:normAutofit/>
          </a:bodyPr>
          <a:lstStyle/>
          <a:p>
            <a:r>
              <a:rPr lang="en-US" dirty="0" smtClean="0"/>
              <a:t>An attack on a processor that is generating RSA digital signatures</a:t>
            </a:r>
          </a:p>
          <a:p>
            <a:pPr lvl="1"/>
            <a:r>
              <a:rPr lang="en-US" dirty="0" smtClean="0"/>
              <a:t>Induces faults in the signature computation by reducing the power to the processor</a:t>
            </a:r>
          </a:p>
          <a:p>
            <a:pPr lvl="1"/>
            <a:r>
              <a:rPr lang="en-US" dirty="0" smtClean="0"/>
              <a:t>Faults cause the software to produce invalid signatures which can then be analyzed by attacker to recover the private key</a:t>
            </a:r>
          </a:p>
          <a:p>
            <a:r>
              <a:rPr lang="en-US" dirty="0" smtClean="0"/>
              <a:t>Requirements</a:t>
            </a:r>
          </a:p>
          <a:p>
            <a:pPr lvl="1"/>
            <a:r>
              <a:rPr lang="en-US" dirty="0" smtClean="0"/>
              <a:t>Attacker have physical access to the target machine</a:t>
            </a:r>
          </a:p>
          <a:p>
            <a:pPr lvl="1"/>
            <a:r>
              <a:rPr lang="en-US" dirty="0" smtClean="0"/>
              <a:t>Attacker is able to directly control the input power to the processor</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9688"/>
            <a:ext cx="7948246" cy="1412875"/>
          </a:xfrm>
        </p:spPr>
        <p:txBody>
          <a:bodyPr/>
          <a:lstStyle/>
          <a:p>
            <a:pPr>
              <a:lnSpc>
                <a:spcPts val="4800"/>
              </a:lnSpc>
            </a:pPr>
            <a:r>
              <a:rPr lang="en-US" sz="4400" dirty="0" smtClean="0"/>
              <a:t>Public-Key Encryption: True </a:t>
            </a:r>
            <a:r>
              <a:rPr lang="en-US" sz="4400" smtClean="0"/>
              <a:t>or False</a:t>
            </a:r>
            <a:endParaRPr lang="en-US" sz="4400" dirty="0"/>
          </a:p>
        </p:txBody>
      </p:sp>
      <p:sp>
        <p:nvSpPr>
          <p:cNvPr id="3" name="Content Placeholder 2"/>
          <p:cNvSpPr>
            <a:spLocks noGrp="1"/>
          </p:cNvSpPr>
          <p:nvPr>
            <p:ph idx="1"/>
          </p:nvPr>
        </p:nvSpPr>
        <p:spPr>
          <a:xfrm>
            <a:off x="345833" y="1868658"/>
            <a:ext cx="7570787" cy="4486275"/>
          </a:xfrm>
        </p:spPr>
        <p:txBody>
          <a:bodyPr>
            <a:normAutofit/>
          </a:bodyPr>
          <a:lstStyle/>
          <a:p>
            <a:r>
              <a:rPr lang="en-US" dirty="0" smtClean="0"/>
              <a:t>Public-key encryption is more secure from cryptanalysis than symmetric encryption</a:t>
            </a:r>
          </a:p>
          <a:p>
            <a:r>
              <a:rPr lang="en-US" dirty="0" smtClean="0"/>
              <a:t>Public-key encryption is a general-purpose technique that has made symmetric encryption obsolete</a:t>
            </a:r>
          </a:p>
          <a:p>
            <a:r>
              <a:rPr lang="en-US" dirty="0" smtClean="0"/>
              <a:t>Key distribution is trivial when using public-key encryption, compared to the cumbersome handshaking involved with key distribution centers for symmetric encryption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title"/>
          </p:nvPr>
        </p:nvSpPr>
        <p:spPr>
          <a:xfrm>
            <a:off x="338138" y="152400"/>
            <a:ext cx="7772400" cy="1143000"/>
          </a:xfrm>
        </p:spPr>
        <p:txBody>
          <a:bodyPr/>
          <a:lstStyle/>
          <a:p>
            <a:r>
              <a:rPr lang="en-US" dirty="0" smtClean="0"/>
              <a:t>Public Key Cryptography idea</a:t>
            </a:r>
          </a:p>
        </p:txBody>
      </p:sp>
      <p:sp>
        <p:nvSpPr>
          <p:cNvPr id="45059" name="Rectangle 4"/>
          <p:cNvSpPr>
            <a:spLocks noGrp="1" noChangeArrowheads="1"/>
          </p:cNvSpPr>
          <p:nvPr>
            <p:ph type="body" sz="half" idx="1"/>
          </p:nvPr>
        </p:nvSpPr>
        <p:spPr>
          <a:xfrm>
            <a:off x="239713" y="1856935"/>
            <a:ext cx="3810000" cy="2134297"/>
          </a:xfrm>
        </p:spPr>
        <p:txBody>
          <a:bodyPr/>
          <a:lstStyle/>
          <a:p>
            <a:pPr>
              <a:buFont typeface="Wingdings" pitchFamily="2" charset="2"/>
              <a:buNone/>
            </a:pPr>
            <a:r>
              <a:rPr lang="en-US" sz="3200" i="1" dirty="0" smtClean="0">
                <a:solidFill>
                  <a:srgbClr val="C00000"/>
                </a:solidFill>
              </a:rPr>
              <a:t>symmetric key crypto</a:t>
            </a:r>
          </a:p>
          <a:p>
            <a:r>
              <a:rPr lang="en-US" dirty="0" smtClean="0"/>
              <a:t>requires sender, receiver know shared secret key</a:t>
            </a:r>
          </a:p>
          <a:p>
            <a:pPr>
              <a:buNone/>
            </a:pPr>
            <a:endParaRPr lang="en-US" sz="2400" dirty="0" smtClean="0"/>
          </a:p>
        </p:txBody>
      </p:sp>
      <p:grpSp>
        <p:nvGrpSpPr>
          <p:cNvPr id="2" name="Group 2"/>
          <p:cNvGrpSpPr>
            <a:grpSpLocks/>
          </p:cNvGrpSpPr>
          <p:nvPr/>
        </p:nvGrpSpPr>
        <p:grpSpPr bwMode="auto">
          <a:xfrm>
            <a:off x="4354514" y="1634543"/>
            <a:ext cx="3875531" cy="4648782"/>
            <a:chOff x="4354281" y="1635125"/>
            <a:chExt cx="3875314" cy="4648200"/>
          </a:xfrm>
        </p:grpSpPr>
        <p:sp>
          <p:nvSpPr>
            <p:cNvPr id="45062" name="Rectangle 2"/>
            <p:cNvSpPr>
              <a:spLocks noChangeArrowheads="1"/>
            </p:cNvSpPr>
            <p:nvPr/>
          </p:nvSpPr>
          <p:spPr bwMode="auto">
            <a:xfrm>
              <a:off x="4354281" y="1926771"/>
              <a:ext cx="3875314" cy="3929743"/>
            </a:xfrm>
            <a:prstGeom prst="rect">
              <a:avLst/>
            </a:prstGeom>
            <a:solidFill>
              <a:schemeClr val="bg1"/>
            </a:solidFill>
            <a:ln w="19050">
              <a:solidFill>
                <a:srgbClr val="C00000"/>
              </a:solidFill>
              <a:miter lim="800000"/>
              <a:headEnd/>
              <a:tailEnd/>
            </a:ln>
          </p:spPr>
          <p:txBody>
            <a:bodyPr wrap="none" anchor="ctr"/>
            <a:lstStyle/>
            <a:p>
              <a:endParaRPr lang="en-US"/>
            </a:p>
          </p:txBody>
        </p:sp>
        <p:sp>
          <p:nvSpPr>
            <p:cNvPr id="45064" name="Rectangle 1"/>
            <p:cNvSpPr>
              <a:spLocks noChangeArrowheads="1"/>
            </p:cNvSpPr>
            <p:nvPr/>
          </p:nvSpPr>
          <p:spPr bwMode="auto">
            <a:xfrm>
              <a:off x="4528457" y="1665514"/>
              <a:ext cx="2449286" cy="500743"/>
            </a:xfrm>
            <a:prstGeom prst="rect">
              <a:avLst/>
            </a:prstGeom>
            <a:solidFill>
              <a:srgbClr val="FFFFFF"/>
            </a:solidFill>
            <a:ln w="9525">
              <a:noFill/>
              <a:round/>
              <a:headEnd/>
              <a:tailEnd/>
            </a:ln>
          </p:spPr>
          <p:txBody>
            <a:bodyPr/>
            <a:lstStyle/>
            <a:p>
              <a:endParaRPr lang="en-US"/>
            </a:p>
          </p:txBody>
        </p:sp>
        <p:sp>
          <p:nvSpPr>
            <p:cNvPr id="45065" name="Rectangle 5"/>
            <p:cNvSpPr>
              <a:spLocks noChangeArrowheads="1"/>
            </p:cNvSpPr>
            <p:nvPr/>
          </p:nvSpPr>
          <p:spPr bwMode="auto">
            <a:xfrm>
              <a:off x="4519613" y="1635125"/>
              <a:ext cx="3656012" cy="4648200"/>
            </a:xfrm>
            <a:prstGeom prst="rect">
              <a:avLst/>
            </a:prstGeom>
            <a:noFill/>
            <a:ln w="9525">
              <a:noFill/>
              <a:miter lim="800000"/>
              <a:headEnd/>
              <a:tailEnd/>
            </a:ln>
          </p:spPr>
          <p:txBody>
            <a:bodyPr/>
            <a:lstStyle/>
            <a:p>
              <a:pPr marL="342900" indent="-342900">
                <a:spcBef>
                  <a:spcPct val="20000"/>
                </a:spcBef>
                <a:buClr>
                  <a:schemeClr val="accent2"/>
                </a:buClr>
                <a:buSzPct val="85000"/>
                <a:buFont typeface="ZapfDingbats" pitchFamily="82" charset="2"/>
                <a:buNone/>
              </a:pPr>
              <a:r>
                <a:rPr lang="en-US" sz="3200" i="1" dirty="0">
                  <a:solidFill>
                    <a:srgbClr val="C00000"/>
                  </a:solidFill>
                  <a:latin typeface="Gill Sans MT" pitchFamily="34" charset="0"/>
                </a:rPr>
                <a:t>public key crypto</a:t>
              </a:r>
            </a:p>
            <a:p>
              <a:pPr marL="342900" indent="-342900">
                <a:spcBef>
                  <a:spcPct val="20000"/>
                </a:spcBef>
                <a:buClr>
                  <a:srgbClr val="000099"/>
                </a:buClr>
                <a:buSzPct val="75000"/>
                <a:buFont typeface="Wingdings" pitchFamily="2" charset="2"/>
                <a:buChar char="v"/>
              </a:pPr>
              <a:r>
                <a:rPr lang="en-US" sz="2800" dirty="0">
                  <a:latin typeface="Gill Sans MT" pitchFamily="34" charset="0"/>
                </a:rPr>
                <a:t>radically different </a:t>
              </a:r>
              <a:endParaRPr lang="en-US" sz="2800" dirty="0" smtClean="0">
                <a:latin typeface="Gill Sans MT" pitchFamily="34" charset="0"/>
              </a:endParaRPr>
            </a:p>
            <a:p>
              <a:pPr marL="342900" indent="-342900">
                <a:spcBef>
                  <a:spcPct val="20000"/>
                </a:spcBef>
                <a:buClr>
                  <a:srgbClr val="000099"/>
                </a:buClr>
                <a:buSzPct val="75000"/>
                <a:buFont typeface="Wingdings" pitchFamily="2" charset="2"/>
                <a:buChar char="v"/>
              </a:pPr>
              <a:r>
                <a:rPr lang="en-US" sz="2800" dirty="0" smtClean="0">
                  <a:latin typeface="Gill Sans MT" pitchFamily="34" charset="0"/>
                </a:rPr>
                <a:t>sender</a:t>
              </a:r>
              <a:r>
                <a:rPr lang="en-US" sz="2800" dirty="0">
                  <a:latin typeface="Gill Sans MT" pitchFamily="34" charset="0"/>
                </a:rPr>
                <a:t>, receiver do </a:t>
              </a:r>
              <a:r>
                <a:rPr lang="en-US" sz="2800" i="1" dirty="0">
                  <a:solidFill>
                    <a:srgbClr val="000099"/>
                  </a:solidFill>
                  <a:latin typeface="Gill Sans MT" pitchFamily="34" charset="0"/>
                </a:rPr>
                <a:t>not</a:t>
              </a:r>
              <a:r>
                <a:rPr lang="en-US" sz="2800" dirty="0">
                  <a:latin typeface="Gill Sans MT" pitchFamily="34" charset="0"/>
                </a:rPr>
                <a:t> share secret key</a:t>
              </a:r>
            </a:p>
            <a:p>
              <a:pPr marL="342900" indent="-342900">
                <a:spcBef>
                  <a:spcPct val="20000"/>
                </a:spcBef>
                <a:buClr>
                  <a:srgbClr val="000099"/>
                </a:buClr>
                <a:buSzPct val="75000"/>
                <a:buFont typeface="Wingdings" pitchFamily="2" charset="2"/>
                <a:buChar char="v"/>
              </a:pPr>
              <a:r>
                <a:rPr lang="en-US" sz="2800" i="1" dirty="0">
                  <a:solidFill>
                    <a:srgbClr val="000099"/>
                  </a:solidFill>
                  <a:latin typeface="Gill Sans MT" pitchFamily="34" charset="0"/>
                </a:rPr>
                <a:t>public</a:t>
              </a:r>
              <a:r>
                <a:rPr lang="en-US" sz="2800" i="1" dirty="0">
                  <a:solidFill>
                    <a:schemeClr val="accent2"/>
                  </a:solidFill>
                  <a:latin typeface="Gill Sans MT" pitchFamily="34" charset="0"/>
                </a:rPr>
                <a:t> </a:t>
              </a:r>
              <a:r>
                <a:rPr lang="en-US" sz="2800" dirty="0">
                  <a:latin typeface="Gill Sans MT" pitchFamily="34" charset="0"/>
                </a:rPr>
                <a:t>encryption key </a:t>
              </a:r>
              <a:r>
                <a:rPr lang="en-US" sz="2800" i="1" dirty="0">
                  <a:solidFill>
                    <a:schemeClr val="accent2"/>
                  </a:solidFill>
                  <a:latin typeface="Gill Sans MT" pitchFamily="34" charset="0"/>
                </a:rPr>
                <a:t> </a:t>
              </a:r>
              <a:r>
                <a:rPr lang="en-US" sz="2800" dirty="0">
                  <a:latin typeface="Gill Sans MT" pitchFamily="34" charset="0"/>
                </a:rPr>
                <a:t>known to</a:t>
              </a:r>
              <a:r>
                <a:rPr lang="en-US" sz="2800" i="1" dirty="0">
                  <a:solidFill>
                    <a:schemeClr val="accent2"/>
                  </a:solidFill>
                  <a:latin typeface="Gill Sans MT" pitchFamily="34" charset="0"/>
                </a:rPr>
                <a:t> </a:t>
              </a:r>
              <a:r>
                <a:rPr lang="en-US" sz="2800" i="1" dirty="0">
                  <a:solidFill>
                    <a:srgbClr val="000099"/>
                  </a:solidFill>
                  <a:latin typeface="Gill Sans MT" pitchFamily="34" charset="0"/>
                </a:rPr>
                <a:t>all</a:t>
              </a:r>
            </a:p>
            <a:p>
              <a:pPr marL="342900" indent="-342900">
                <a:spcBef>
                  <a:spcPct val="20000"/>
                </a:spcBef>
                <a:buClr>
                  <a:srgbClr val="000099"/>
                </a:buClr>
                <a:buSzPct val="75000"/>
                <a:buFont typeface="Wingdings" pitchFamily="2" charset="2"/>
                <a:buChar char="v"/>
              </a:pPr>
              <a:r>
                <a:rPr lang="en-US" sz="2800" i="1" dirty="0">
                  <a:solidFill>
                    <a:srgbClr val="000099"/>
                  </a:solidFill>
                  <a:latin typeface="Gill Sans MT" pitchFamily="34" charset="0"/>
                </a:rPr>
                <a:t>private</a:t>
              </a:r>
              <a:r>
                <a:rPr lang="en-US" sz="2800" dirty="0">
                  <a:latin typeface="Gill Sans MT" pitchFamily="34" charset="0"/>
                </a:rPr>
                <a:t> decryption key known only to receiver</a:t>
              </a:r>
              <a:endParaRPr lang="en-US" sz="3200" dirty="0">
                <a:latin typeface="Gill Sans MT" pitchFamily="34" charset="0"/>
              </a:endParaRPr>
            </a:p>
            <a:p>
              <a:pPr marL="342900" indent="-342900">
                <a:spcBef>
                  <a:spcPct val="20000"/>
                </a:spcBef>
                <a:buClr>
                  <a:schemeClr val="accent2"/>
                </a:buClr>
                <a:buSzPct val="85000"/>
                <a:buFont typeface="ZapfDingbats" pitchFamily="82" charset="2"/>
                <a:buChar char="r"/>
              </a:pPr>
              <a:endParaRPr lang="en-US" sz="2800" dirty="0"/>
            </a:p>
          </p:txBody>
        </p:sp>
      </p:grpSp>
      <p:sp>
        <p:nvSpPr>
          <p:cNvPr id="3" name="Rectangle 2"/>
          <p:cNvSpPr/>
          <p:nvPr/>
        </p:nvSpPr>
        <p:spPr bwMode="auto">
          <a:xfrm>
            <a:off x="525977" y="4552767"/>
            <a:ext cx="3237471" cy="11244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Should not be obvious that this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AU" altLang="zh-CN" smtClean="0">
                <a:ea typeface="ＭＳ Ｐゴシック" pitchFamily="34" charset="-128"/>
              </a:rPr>
              <a:t>Public-Key Cryptography</a:t>
            </a:r>
          </a:p>
        </p:txBody>
      </p:sp>
      <p:sp>
        <p:nvSpPr>
          <p:cNvPr id="36866" name="Rectangle 3"/>
          <p:cNvSpPr>
            <a:spLocks noGrp="1" noChangeArrowheads="1"/>
          </p:cNvSpPr>
          <p:nvPr>
            <p:ph type="body" idx="1"/>
          </p:nvPr>
        </p:nvSpPr>
        <p:spPr>
          <a:xfrm>
            <a:off x="533400" y="1290704"/>
            <a:ext cx="7772400" cy="4648200"/>
          </a:xfrm>
        </p:spPr>
        <p:txBody>
          <a:bodyPr/>
          <a:lstStyle/>
          <a:p>
            <a:pPr>
              <a:lnSpc>
                <a:spcPct val="90000"/>
              </a:lnSpc>
            </a:pPr>
            <a:r>
              <a:rPr lang="en-AU" altLang="zh-CN" sz="3200" dirty="0" smtClean="0">
                <a:ea typeface="ＭＳ Ｐゴシック" pitchFamily="34" charset="-128"/>
              </a:rPr>
              <a:t>involves the use of </a:t>
            </a:r>
            <a:r>
              <a:rPr lang="en-AU" altLang="zh-CN" sz="3200" b="1" dirty="0" smtClean="0">
                <a:ea typeface="ＭＳ Ｐゴシック" pitchFamily="34" charset="-128"/>
              </a:rPr>
              <a:t>two</a:t>
            </a:r>
            <a:r>
              <a:rPr lang="en-AU" altLang="zh-CN" sz="3200" dirty="0" smtClean="0">
                <a:ea typeface="ＭＳ Ｐゴシック" pitchFamily="34" charset="-128"/>
              </a:rPr>
              <a:t> keys: </a:t>
            </a:r>
          </a:p>
          <a:p>
            <a:pPr lvl="1">
              <a:lnSpc>
                <a:spcPct val="90000"/>
              </a:lnSpc>
            </a:pPr>
            <a:r>
              <a:rPr lang="en-AU" altLang="zh-CN" sz="2800" b="1" dirty="0" smtClean="0">
                <a:ea typeface="ＭＳ Ｐゴシック" pitchFamily="34" charset="-128"/>
              </a:rPr>
              <a:t>public-key</a:t>
            </a:r>
            <a:r>
              <a:rPr lang="en-AU" altLang="zh-CN" sz="2800" dirty="0" smtClean="0">
                <a:ea typeface="ＭＳ Ｐゴシック" pitchFamily="34" charset="-128"/>
              </a:rPr>
              <a:t>, which may be known by anybody, and can be used to encrypt messages, and verify signatures </a:t>
            </a:r>
          </a:p>
          <a:p>
            <a:pPr lvl="1">
              <a:lnSpc>
                <a:spcPct val="90000"/>
              </a:lnSpc>
            </a:pPr>
            <a:r>
              <a:rPr lang="en-AU" altLang="zh-CN" sz="2800" b="1" dirty="0" smtClean="0">
                <a:ea typeface="ＭＳ Ｐゴシック" pitchFamily="34" charset="-128"/>
              </a:rPr>
              <a:t>private-key</a:t>
            </a:r>
            <a:r>
              <a:rPr lang="en-AU" altLang="zh-CN" sz="2800" dirty="0" smtClean="0">
                <a:ea typeface="ＭＳ Ｐゴシック" pitchFamily="34" charset="-128"/>
              </a:rPr>
              <a:t>, known only to the recipient, used to decrypt messages, and sign (create) signatures</a:t>
            </a:r>
          </a:p>
          <a:p>
            <a:pPr>
              <a:lnSpc>
                <a:spcPct val="90000"/>
              </a:lnSpc>
            </a:pPr>
            <a:r>
              <a:rPr lang="en-AU" altLang="zh-CN" sz="3200" dirty="0" smtClean="0">
                <a:ea typeface="ＭＳ Ｐゴシック" pitchFamily="34" charset="-128"/>
              </a:rPr>
              <a:t>is asymmetric because</a:t>
            </a:r>
          </a:p>
          <a:p>
            <a:pPr lvl="1">
              <a:lnSpc>
                <a:spcPct val="90000"/>
              </a:lnSpc>
            </a:pPr>
            <a:r>
              <a:rPr lang="en-AU" altLang="zh-CN" sz="2800" dirty="0" smtClean="0">
                <a:ea typeface="ＭＳ Ｐゴシック" pitchFamily="34" charset="-128"/>
              </a:rPr>
              <a:t>those who encrypt messages or verify signatures </a:t>
            </a:r>
            <a:r>
              <a:rPr lang="en-AU" altLang="zh-CN" sz="2800" b="1" dirty="0" smtClean="0">
                <a:ea typeface="ＭＳ Ｐゴシック" pitchFamily="34" charset="-128"/>
              </a:rPr>
              <a:t>cannot</a:t>
            </a:r>
            <a:r>
              <a:rPr lang="en-AU" altLang="zh-CN" sz="2800" dirty="0" smtClean="0">
                <a:ea typeface="ＭＳ Ｐゴシック" pitchFamily="34" charset="-128"/>
              </a:rPr>
              <a:t> decrypt messages or create signatures</a:t>
            </a:r>
          </a:p>
          <a:p>
            <a:pPr>
              <a:lnSpc>
                <a:spcPct val="90000"/>
              </a:lnSpc>
            </a:pPr>
            <a:endParaRPr lang="en-AU" altLang="zh-CN"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AU" altLang="zh-CN" dirty="0" smtClean="0">
                <a:ea typeface="ＭＳ Ｐゴシック" pitchFamily="34" charset="-128"/>
              </a:rPr>
              <a:t>Public-Key Crypto Applications</a:t>
            </a:r>
          </a:p>
        </p:txBody>
      </p:sp>
      <p:sp>
        <p:nvSpPr>
          <p:cNvPr id="45058" name="Rectangle 3"/>
          <p:cNvSpPr>
            <a:spLocks noGrp="1" noChangeArrowheads="1"/>
          </p:cNvSpPr>
          <p:nvPr>
            <p:ph type="body" idx="1"/>
          </p:nvPr>
        </p:nvSpPr>
        <p:spPr>
          <a:xfrm>
            <a:off x="533399" y="1600200"/>
            <a:ext cx="8343315" cy="4648200"/>
          </a:xfrm>
        </p:spPr>
        <p:txBody>
          <a:bodyPr/>
          <a:lstStyle/>
          <a:p>
            <a:r>
              <a:rPr lang="en-US" altLang="zh-CN" sz="3200" dirty="0" smtClean="0">
                <a:ea typeface="ＭＳ Ｐゴシック" pitchFamily="34" charset="-128"/>
              </a:rPr>
              <a:t>Encryption/decryption (provide confidentiality)</a:t>
            </a:r>
          </a:p>
          <a:p>
            <a:r>
              <a:rPr lang="en-US" altLang="zh-CN" sz="3200" dirty="0" smtClean="0">
                <a:ea typeface="ＭＳ Ｐゴシック" pitchFamily="34" charset="-128"/>
              </a:rPr>
              <a:t>Digital signatures (provide authentication)</a:t>
            </a:r>
          </a:p>
          <a:p>
            <a:r>
              <a:rPr lang="en-US" altLang="zh-CN" sz="3200" dirty="0" smtClean="0">
                <a:ea typeface="ＭＳ Ｐゴシック" pitchFamily="34" charset="-128"/>
              </a:rPr>
              <a:t>Key exchange (of session keys)</a:t>
            </a:r>
          </a:p>
          <a:p>
            <a:endParaRPr lang="en-US" altLang="zh-CN" sz="3200" dirty="0" smtClean="0">
              <a:ea typeface="ＭＳ Ｐゴシック" pitchFamily="34" charset="-128"/>
            </a:endParaRPr>
          </a:p>
          <a:p>
            <a:r>
              <a:rPr lang="en-US" altLang="zh-CN" sz="3200" dirty="0" smtClean="0">
                <a:ea typeface="ＭＳ Ｐゴシック" pitchFamily="34" charset="-128"/>
              </a:rPr>
              <a:t>Exercise: how?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zh-CN" dirty="0" smtClean="0">
                <a:ea typeface="ＭＳ Ｐゴシック" pitchFamily="34" charset="-128"/>
              </a:rPr>
              <a:t>Public-Key Applications</a:t>
            </a:r>
          </a:p>
        </p:txBody>
      </p:sp>
      <p:sp>
        <p:nvSpPr>
          <p:cNvPr id="47106" name="Content Placeholder 2"/>
          <p:cNvSpPr>
            <a:spLocks noGrp="1"/>
          </p:cNvSpPr>
          <p:nvPr>
            <p:ph idx="1"/>
          </p:nvPr>
        </p:nvSpPr>
        <p:spPr/>
        <p:txBody>
          <a:bodyPr/>
          <a:lstStyle/>
          <a:p>
            <a:r>
              <a:rPr lang="en-US" altLang="zh-CN" dirty="0" smtClean="0">
                <a:ea typeface="ＭＳ Ｐゴシック" pitchFamily="34" charset="-128"/>
              </a:rPr>
              <a:t>Confidentiality</a:t>
            </a:r>
          </a:p>
          <a:p>
            <a:endParaRPr lang="en-US" altLang="zh-CN" dirty="0" smtClean="0">
              <a:ea typeface="ＭＳ Ｐゴシック" pitchFamily="34" charset="-128"/>
            </a:endParaRPr>
          </a:p>
          <a:p>
            <a:endParaRPr lang="en-US" altLang="zh-CN" dirty="0" smtClean="0">
              <a:ea typeface="ＭＳ Ｐゴシック" pitchFamily="34" charset="-128"/>
            </a:endParaRPr>
          </a:p>
          <a:p>
            <a:endParaRPr lang="en-US" altLang="zh-CN" dirty="0" smtClean="0">
              <a:ea typeface="ＭＳ Ｐゴシック" pitchFamily="34" charset="-128"/>
            </a:endParaRPr>
          </a:p>
          <a:p>
            <a:r>
              <a:rPr lang="en-US" altLang="zh-CN" dirty="0" smtClean="0">
                <a:ea typeface="ＭＳ Ｐゴシック" pitchFamily="34" charset="-128"/>
              </a:rPr>
              <a:t>Digital Signature</a:t>
            </a:r>
          </a:p>
          <a:p>
            <a:endParaRPr lang="en-US" altLang="zh-CN" dirty="0" smtClean="0">
              <a:ea typeface="ＭＳ Ｐゴシック" pitchFamily="34" charset="-128"/>
            </a:endParaRPr>
          </a:p>
          <a:p>
            <a:pPr lvl="1"/>
            <a:endParaRPr lang="en-US" altLang="zh-CN" dirty="0" smtClean="0">
              <a:ea typeface="ＭＳ Ｐゴシック" pitchFamily="34" charset="-128"/>
            </a:endParaRPr>
          </a:p>
          <a:p>
            <a:endParaRPr lang="en-US" altLang="zh-CN" dirty="0" smtClean="0">
              <a:ea typeface="ＭＳ Ｐゴシック" pitchFamily="34" charset="-128"/>
            </a:endParaRPr>
          </a:p>
          <a:p>
            <a:pPr>
              <a:buFontTx/>
              <a:buNone/>
            </a:pPr>
            <a:endParaRPr lang="en-US" altLang="zh-CN" dirty="0" smtClean="0">
              <a:ea typeface="ＭＳ Ｐゴシック" pitchFamily="34" charset="-128"/>
            </a:endParaRPr>
          </a:p>
          <a:p>
            <a:endParaRPr lang="zh-CN" altLang="en-US" dirty="0" smtClean="0">
              <a:ea typeface="ＭＳ Ｐゴシック" pitchFamily="34" charset="-128"/>
            </a:endParaRPr>
          </a:p>
        </p:txBody>
      </p:sp>
      <p:pic>
        <p:nvPicPr>
          <p:cNvPr id="6" name="Picture 3"/>
          <p:cNvPicPr>
            <a:picLocks noChangeAspect="1" noChangeArrowheads="1"/>
          </p:cNvPicPr>
          <p:nvPr/>
        </p:nvPicPr>
        <p:blipFill>
          <a:blip r:embed="rId3" cstate="print"/>
          <a:srcRect/>
          <a:stretch>
            <a:fillRect/>
          </a:stretch>
        </p:blipFill>
        <p:spPr bwMode="auto">
          <a:xfrm>
            <a:off x="1752600" y="2133600"/>
            <a:ext cx="6181725" cy="1304925"/>
          </a:xfrm>
          <a:prstGeom prst="rect">
            <a:avLst/>
          </a:prstGeom>
          <a:noFill/>
          <a:ln w="9525">
            <a:noFill/>
            <a:miter lim="800000"/>
            <a:headEnd/>
            <a:tailEnd/>
          </a:ln>
        </p:spPr>
      </p:pic>
      <p:pic>
        <p:nvPicPr>
          <p:cNvPr id="7" name="Picture 4"/>
          <p:cNvPicPr>
            <a:picLocks noChangeAspect="1" noChangeArrowheads="1"/>
          </p:cNvPicPr>
          <p:nvPr/>
        </p:nvPicPr>
        <p:blipFill>
          <a:blip r:embed="rId4" cstate="print"/>
          <a:srcRect/>
          <a:stretch>
            <a:fillRect/>
          </a:stretch>
        </p:blipFill>
        <p:spPr bwMode="auto">
          <a:xfrm>
            <a:off x="2209800" y="4350444"/>
            <a:ext cx="5534025" cy="140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Hosting a website using public key cryptography</a:t>
            </a:r>
            <a:endParaRPr lang="en-US" dirty="0"/>
          </a:p>
        </p:txBody>
      </p:sp>
      <p:sp>
        <p:nvSpPr>
          <p:cNvPr id="3" name="Content Placeholder 2"/>
          <p:cNvSpPr>
            <a:spLocks noGrp="1"/>
          </p:cNvSpPr>
          <p:nvPr>
            <p:ph idx="1"/>
          </p:nvPr>
        </p:nvSpPr>
        <p:spPr/>
        <p:txBody>
          <a:bodyPr/>
          <a:lstStyle/>
          <a:p>
            <a:r>
              <a:rPr lang="en-US" dirty="0" smtClean="0"/>
              <a:t>Suppose I host a website and I want my clients communication to be private and integrity protection</a:t>
            </a:r>
          </a:p>
          <a:p>
            <a:r>
              <a:rPr lang="en-US" dirty="0" smtClean="0"/>
              <a:t>How do I go about this?</a:t>
            </a:r>
          </a:p>
          <a:p>
            <a:r>
              <a:rPr lang="en-US" dirty="0" smtClean="0"/>
              <a:t>Assuming “perfect” cryptography, what problems remain?</a:t>
            </a:r>
          </a:p>
          <a:p>
            <a:endParaRPr lang="en-US" dirty="0"/>
          </a:p>
        </p:txBody>
      </p:sp>
    </p:spTree>
    <p:extLst>
      <p:ext uri="{BB962C8B-B14F-4D97-AF65-F5344CB8AC3E}">
        <p14:creationId xmlns:p14="http://schemas.microsoft.com/office/powerpoint/2010/main" val="1027943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AU" dirty="0" smtClean="0"/>
              <a:t>Public-Key Requirements</a:t>
            </a:r>
            <a:endParaRPr lang="en-AU" dirty="0"/>
          </a:p>
        </p:txBody>
      </p:sp>
      <p:sp>
        <p:nvSpPr>
          <p:cNvPr id="55299" name="Rectangle 3"/>
          <p:cNvSpPr>
            <a:spLocks noGrp="1" noChangeArrowheads="1"/>
          </p:cNvSpPr>
          <p:nvPr>
            <p:ph idx="1"/>
          </p:nvPr>
        </p:nvSpPr>
        <p:spPr>
          <a:xfrm>
            <a:off x="492369" y="1322363"/>
            <a:ext cx="7870581" cy="5307037"/>
          </a:xfrm>
        </p:spPr>
        <p:txBody>
          <a:bodyPr>
            <a:normAutofit/>
          </a:bodyPr>
          <a:lstStyle/>
          <a:p>
            <a:r>
              <a:rPr lang="en-AU" dirty="0" smtClean="0"/>
              <a:t>Computationally easy for a party B to generate a pair (public-key </a:t>
            </a:r>
            <a:r>
              <a:rPr lang="en-AU" i="1" dirty="0" err="1" smtClean="0"/>
              <a:t>pk</a:t>
            </a:r>
            <a:r>
              <a:rPr lang="en-AU" i="1" baseline="-25000" dirty="0" err="1" smtClean="0"/>
              <a:t>b</a:t>
            </a:r>
            <a:r>
              <a:rPr lang="en-AU" i="1" dirty="0" smtClean="0"/>
              <a:t>, </a:t>
            </a:r>
            <a:r>
              <a:rPr lang="en-AU" dirty="0" smtClean="0"/>
              <a:t>secret key </a:t>
            </a:r>
            <a:r>
              <a:rPr lang="en-AU" dirty="0" err="1" smtClean="0"/>
              <a:t>sk</a:t>
            </a:r>
            <a:r>
              <a:rPr lang="en-AU" i="1" baseline="-25000" dirty="0" err="1" smtClean="0"/>
              <a:t>b</a:t>
            </a:r>
            <a:r>
              <a:rPr lang="en-AU" dirty="0" smtClean="0"/>
              <a:t>)</a:t>
            </a:r>
          </a:p>
          <a:p>
            <a:r>
              <a:rPr lang="en-AU" dirty="0" smtClean="0"/>
              <a:t>Computationally easy for a sender A, knowing </a:t>
            </a:r>
            <a:r>
              <a:rPr lang="en-AU" dirty="0" err="1" smtClean="0"/>
              <a:t>pk</a:t>
            </a:r>
            <a:r>
              <a:rPr lang="en-AU" baseline="-25000" dirty="0" err="1" smtClean="0"/>
              <a:t>b</a:t>
            </a:r>
            <a:r>
              <a:rPr lang="en-AU" dirty="0" smtClean="0"/>
              <a:t> and </a:t>
            </a:r>
            <a:r>
              <a:rPr lang="en-AU" i="1" dirty="0" smtClean="0"/>
              <a:t>m</a:t>
            </a:r>
            <a:r>
              <a:rPr lang="en-AU" dirty="0" smtClean="0"/>
              <a:t>, to generate </a:t>
            </a:r>
            <a:r>
              <a:rPr lang="en-AU" dirty="0" err="1" smtClean="0"/>
              <a:t>ciphertext</a:t>
            </a:r>
            <a:r>
              <a:rPr lang="en-AU" dirty="0" smtClean="0"/>
              <a:t> </a:t>
            </a:r>
            <a:r>
              <a:rPr lang="en-AU" i="1" dirty="0" smtClean="0"/>
              <a:t>c</a:t>
            </a:r>
          </a:p>
          <a:p>
            <a:r>
              <a:rPr lang="en-AU" dirty="0" smtClean="0"/>
              <a:t>Computationally easy for B to decrypt </a:t>
            </a:r>
            <a:r>
              <a:rPr lang="en-AU" i="1" dirty="0" smtClean="0"/>
              <a:t>c </a:t>
            </a:r>
            <a:r>
              <a:rPr lang="en-AU" dirty="0" smtClean="0"/>
              <a:t>using the </a:t>
            </a:r>
            <a:r>
              <a:rPr lang="en-AU" i="1" dirty="0" err="1" smtClean="0"/>
              <a:t>sk</a:t>
            </a:r>
            <a:r>
              <a:rPr lang="en-AU" i="1" baseline="-25000" dirty="0" err="1" smtClean="0"/>
              <a:t>b</a:t>
            </a:r>
            <a:r>
              <a:rPr lang="en-AU" dirty="0" smtClean="0"/>
              <a:t> to recover </a:t>
            </a:r>
            <a:r>
              <a:rPr lang="en-AU" i="1" dirty="0" smtClean="0"/>
              <a:t>m</a:t>
            </a:r>
          </a:p>
          <a:p>
            <a:r>
              <a:rPr lang="en-AU" dirty="0" smtClean="0"/>
              <a:t>Computationally infeasible for an adversary, knowing </a:t>
            </a:r>
            <a:r>
              <a:rPr lang="en-AU" i="1" dirty="0" err="1" smtClean="0"/>
              <a:t>pk</a:t>
            </a:r>
            <a:r>
              <a:rPr lang="en-AU" i="1" baseline="-25000" dirty="0" err="1" smtClean="0"/>
              <a:t>b</a:t>
            </a:r>
            <a:r>
              <a:rPr lang="en-AU" dirty="0" smtClean="0"/>
              <a:t>, to determine </a:t>
            </a:r>
            <a:r>
              <a:rPr lang="en-AU" i="1" dirty="0" err="1" smtClean="0"/>
              <a:t>sk</a:t>
            </a:r>
            <a:r>
              <a:rPr lang="en-AU" i="1" baseline="-25000" dirty="0" err="1" smtClean="0"/>
              <a:t>b</a:t>
            </a:r>
            <a:endParaRPr lang="en-AU" i="1" baseline="-25000" dirty="0" smtClean="0"/>
          </a:p>
          <a:p>
            <a:r>
              <a:rPr lang="en-AU" dirty="0" smtClean="0"/>
              <a:t>Computationally infeasible for an adversary, knowing the </a:t>
            </a:r>
            <a:r>
              <a:rPr lang="en-AU" i="1" dirty="0" err="1" smtClean="0"/>
              <a:t>pk</a:t>
            </a:r>
            <a:r>
              <a:rPr lang="en-AU" i="1" baseline="-25000" dirty="0" err="1" smtClean="0"/>
              <a:t>b</a:t>
            </a:r>
            <a:r>
              <a:rPr lang="en-AU" dirty="0" smtClean="0"/>
              <a:t> and </a:t>
            </a:r>
            <a:r>
              <a:rPr lang="en-AU" i="1" dirty="0" smtClean="0"/>
              <a:t>c</a:t>
            </a:r>
            <a:r>
              <a:rPr lang="en-AU" dirty="0" smtClean="0"/>
              <a:t>, to learn about </a:t>
            </a:r>
            <a:r>
              <a:rPr lang="en-AU" i="1" dirty="0" smtClean="0"/>
              <a:t>m</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15777</TotalTime>
  <Words>4844</Words>
  <Application>Microsoft Macintosh PowerPoint</Application>
  <PresentationFormat>On-screen Show (4:3)</PresentationFormat>
  <Paragraphs>624</Paragraphs>
  <Slides>39</Slides>
  <Notes>19</Notes>
  <HiddenSlides>3</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52" baseType="lpstr">
      <vt:lpstr>Arial</vt:lpstr>
      <vt:lpstr>Calibri</vt:lpstr>
      <vt:lpstr>Comic Sans MS</vt:lpstr>
      <vt:lpstr>Gill Sans MT</vt:lpstr>
      <vt:lpstr>Helvetica</vt:lpstr>
      <vt:lpstr>MS PGothic</vt:lpstr>
      <vt:lpstr>ＭＳ Ｐゴシック</vt:lpstr>
      <vt:lpstr>Times New Roman</vt:lpstr>
      <vt:lpstr>Times-Roman</vt:lpstr>
      <vt:lpstr>Wingdings</vt:lpstr>
      <vt:lpstr>ZapfDingbats</vt:lpstr>
      <vt:lpstr>Default Design</vt:lpstr>
      <vt:lpstr>Equation</vt:lpstr>
      <vt:lpstr>CSE 4095  Assymmetric Cryptography</vt:lpstr>
      <vt:lpstr>Recall symmetric encryption</vt:lpstr>
      <vt:lpstr>Why Public-Key Cryptography?</vt:lpstr>
      <vt:lpstr>Public Key Cryptography idea</vt:lpstr>
      <vt:lpstr>Public-Key Cryptography</vt:lpstr>
      <vt:lpstr>Public-Key Crypto Applications</vt:lpstr>
      <vt:lpstr>Public-Key Applications</vt:lpstr>
      <vt:lpstr>Hosting a website using public key cryptography</vt:lpstr>
      <vt:lpstr>Public-Key Requirements</vt:lpstr>
      <vt:lpstr>Public-Key Cryptanalysis</vt:lpstr>
      <vt:lpstr>Rivest-Shamir-Adleman (RSA) Scheme</vt:lpstr>
      <vt:lpstr>Prerequisite: modular arithmetic</vt:lpstr>
      <vt:lpstr>Mod Arithmetic (consider mod 11)</vt:lpstr>
      <vt:lpstr>Mod Arithmetic (consider mod 11)</vt:lpstr>
      <vt:lpstr>Mod Arithmetic (consider mod 20)</vt:lpstr>
      <vt:lpstr>RSA: getting ready</vt:lpstr>
      <vt:lpstr>RSA: Creating public/private key pair</vt:lpstr>
      <vt:lpstr>RSA: encryption, decryption</vt:lpstr>
      <vt:lpstr>RSA example:</vt:lpstr>
      <vt:lpstr>Why does RSA work?</vt:lpstr>
      <vt:lpstr>Recall our definitions of security</vt:lpstr>
      <vt:lpstr>Exercise</vt:lpstr>
      <vt:lpstr>RSA: another important property</vt:lpstr>
      <vt:lpstr>PowerPoint Presentation</vt:lpstr>
      <vt:lpstr>Exponentiation in Modular Arithmetic</vt:lpstr>
      <vt:lpstr>Efficient Operation Using the Public Key</vt:lpstr>
      <vt:lpstr>Efficient Operation Using the Private Key</vt:lpstr>
      <vt:lpstr>Key Generation</vt:lpstr>
      <vt:lpstr>Procedure for Picking a Prime Number</vt:lpstr>
      <vt:lpstr>Using RSA</vt:lpstr>
      <vt:lpstr>RSA Performance</vt:lpstr>
      <vt:lpstr>Security of RSA</vt:lpstr>
      <vt:lpstr>Mathematical attack: factoring</vt:lpstr>
      <vt:lpstr>Factoring in the Real World</vt:lpstr>
      <vt:lpstr>Progress of factorization</vt:lpstr>
      <vt:lpstr>RSA Status</vt:lpstr>
      <vt:lpstr>Timing Attacks</vt:lpstr>
      <vt:lpstr>Hardware Fault-Based Attack</vt:lpstr>
      <vt:lpstr>Public-Key Encryption: True or False</vt:lpstr>
    </vt:vector>
  </TitlesOfParts>
  <Company>Polytechnic University</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I: Introduction</dc:title>
  <dc:creator>Keith W. Ross</dc:creator>
  <cp:lastModifiedBy>Fuller, Benjamin</cp:lastModifiedBy>
  <cp:revision>578</cp:revision>
  <cp:lastPrinted>2011-11-30T14:38:01Z</cp:lastPrinted>
  <dcterms:created xsi:type="dcterms:W3CDTF">1999-10-08T19:08:27Z</dcterms:created>
  <dcterms:modified xsi:type="dcterms:W3CDTF">2017-01-24T16:03:10Z</dcterms:modified>
</cp:coreProperties>
</file>