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691" r:id="rId2"/>
    <p:sldId id="831" r:id="rId3"/>
    <p:sldId id="801" r:id="rId4"/>
    <p:sldId id="802" r:id="rId5"/>
    <p:sldId id="804" r:id="rId6"/>
    <p:sldId id="803" r:id="rId7"/>
    <p:sldId id="799" r:id="rId8"/>
    <p:sldId id="805" r:id="rId9"/>
    <p:sldId id="814" r:id="rId10"/>
    <p:sldId id="818" r:id="rId11"/>
    <p:sldId id="812" r:id="rId12"/>
    <p:sldId id="815" r:id="rId13"/>
    <p:sldId id="813" r:id="rId14"/>
    <p:sldId id="825" r:id="rId15"/>
    <p:sldId id="829" r:id="rId16"/>
    <p:sldId id="830" r:id="rId17"/>
    <p:sldId id="826" r:id="rId18"/>
    <p:sldId id="828" r:id="rId19"/>
    <p:sldId id="827" r:id="rId20"/>
    <p:sldId id="832" r:id="rId21"/>
    <p:sldId id="833" r:id="rId22"/>
    <p:sldId id="834" r:id="rId23"/>
    <p:sldId id="836" r:id="rId24"/>
    <p:sldId id="837" r:id="rId25"/>
    <p:sldId id="838" r:id="rId26"/>
    <p:sldId id="839" r:id="rId27"/>
    <p:sldId id="840" r:id="rId28"/>
    <p:sldId id="841" r:id="rId29"/>
    <p:sldId id="842" r:id="rId30"/>
    <p:sldId id="849" r:id="rId31"/>
    <p:sldId id="843" r:id="rId32"/>
    <p:sldId id="844" r:id="rId33"/>
    <p:sldId id="845" r:id="rId34"/>
    <p:sldId id="846" r:id="rId35"/>
    <p:sldId id="847" r:id="rId36"/>
    <p:sldId id="848" r:id="rId3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00CCFF"/>
    <a:srgbClr val="0099CC"/>
    <a:srgbClr val="FF0000"/>
    <a:srgbClr val="FFFF00"/>
    <a:srgbClr val="DDDDDD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5"/>
    <p:restoredTop sz="93029" autoAdjust="0"/>
  </p:normalViewPr>
  <p:slideViewPr>
    <p:cSldViewPr snapToGrid="0">
      <p:cViewPr>
        <p:scale>
          <a:sx n="130" d="100"/>
          <a:sy n="130" d="100"/>
        </p:scale>
        <p:origin x="776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/C:\Users\bing\Documents\CSE4707-5850-spring-2016\slides\birthda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Same birthday as me</c:v>
          </c:tx>
          <c:xVal>
            <c:numRef>
              <c:f>Sheet1!$A$2:$A$23</c:f>
              <c:numCache>
                <c:formatCode>General</c:formatCode>
                <c:ptCount val="22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  <c:pt idx="11">
                  <c:v>13.0</c:v>
                </c:pt>
                <c:pt idx="12">
                  <c:v>14.0</c:v>
                </c:pt>
                <c:pt idx="13">
                  <c:v>15.0</c:v>
                </c:pt>
                <c:pt idx="14">
                  <c:v>16.0</c:v>
                </c:pt>
                <c:pt idx="15">
                  <c:v>17.0</c:v>
                </c:pt>
                <c:pt idx="16">
                  <c:v>18.0</c:v>
                </c:pt>
                <c:pt idx="17">
                  <c:v>19.0</c:v>
                </c:pt>
                <c:pt idx="18">
                  <c:v>20.0</c:v>
                </c:pt>
                <c:pt idx="19">
                  <c:v>21.0</c:v>
                </c:pt>
                <c:pt idx="20">
                  <c:v>22.0</c:v>
                </c:pt>
                <c:pt idx="21">
                  <c:v>23.0</c:v>
                </c:pt>
              </c:numCache>
            </c:numRef>
          </c:xVal>
          <c:yVal>
            <c:numRef>
              <c:f>Sheet1!$E$2:$E$23</c:f>
              <c:numCache>
                <c:formatCode>General</c:formatCode>
                <c:ptCount val="22"/>
                <c:pt idx="0">
                  <c:v>0.00547194595608935</c:v>
                </c:pt>
                <c:pt idx="1">
                  <c:v>0.00819668035073019</c:v>
                </c:pt>
                <c:pt idx="2">
                  <c:v>0.0109139497196323</c:v>
                </c:pt>
                <c:pt idx="3">
                  <c:v>0.013623774514921</c:v>
                </c:pt>
                <c:pt idx="4">
                  <c:v>0.0163261751326884</c:v>
                </c:pt>
                <c:pt idx="5">
                  <c:v>0.0190211719131468</c:v>
                </c:pt>
                <c:pt idx="6">
                  <c:v>0.021708785140782</c:v>
                </c:pt>
                <c:pt idx="7">
                  <c:v>0.0243890350445058</c:v>
                </c:pt>
                <c:pt idx="8">
                  <c:v>0.0270619417978086</c:v>
                </c:pt>
                <c:pt idx="9">
                  <c:v>0.0297275255189106</c:v>
                </c:pt>
                <c:pt idx="10">
                  <c:v>0.0323858062709136</c:v>
                </c:pt>
                <c:pt idx="11">
                  <c:v>0.0350368040619522</c:v>
                </c:pt>
                <c:pt idx="12">
                  <c:v>0.0376805388453441</c:v>
                </c:pt>
                <c:pt idx="13">
                  <c:v>0.0403170305197405</c:v>
                </c:pt>
                <c:pt idx="14">
                  <c:v>0.0429462989292754</c:v>
                </c:pt>
                <c:pt idx="15">
                  <c:v>0.0455683638637157</c:v>
                </c:pt>
                <c:pt idx="16">
                  <c:v>0.0481832450586097</c:v>
                </c:pt>
                <c:pt idx="17">
                  <c:v>0.0507909621954354</c:v>
                </c:pt>
                <c:pt idx="18">
                  <c:v>0.0533915349017494</c:v>
                </c:pt>
                <c:pt idx="19">
                  <c:v>0.0559849827513336</c:v>
                </c:pt>
                <c:pt idx="20">
                  <c:v>0.0585713252643436</c:v>
                </c:pt>
                <c:pt idx="21">
                  <c:v>0.0611505819074551</c:v>
                </c:pt>
              </c:numCache>
            </c:numRef>
          </c:yVal>
          <c:smooth val="1"/>
        </c:ser>
        <c:ser>
          <c:idx val="1"/>
          <c:order val="1"/>
          <c:tx>
            <c:v>Birthday problem</c:v>
          </c:tx>
          <c:xVal>
            <c:numRef>
              <c:f>Sheet1!$A$2:$A$23</c:f>
              <c:numCache>
                <c:formatCode>General</c:formatCode>
                <c:ptCount val="22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  <c:pt idx="11">
                  <c:v>13.0</c:v>
                </c:pt>
                <c:pt idx="12">
                  <c:v>14.0</c:v>
                </c:pt>
                <c:pt idx="13">
                  <c:v>15.0</c:v>
                </c:pt>
                <c:pt idx="14">
                  <c:v>16.0</c:v>
                </c:pt>
                <c:pt idx="15">
                  <c:v>17.0</c:v>
                </c:pt>
                <c:pt idx="16">
                  <c:v>18.0</c:v>
                </c:pt>
                <c:pt idx="17">
                  <c:v>19.0</c:v>
                </c:pt>
                <c:pt idx="18">
                  <c:v>20.0</c:v>
                </c:pt>
                <c:pt idx="19">
                  <c:v>21.0</c:v>
                </c:pt>
                <c:pt idx="20">
                  <c:v>22.0</c:v>
                </c:pt>
                <c:pt idx="21">
                  <c:v>23.0</c:v>
                </c:pt>
              </c:numCache>
            </c:numRef>
          </c:xVal>
          <c:yVal>
            <c:numRef>
              <c:f>Sheet1!$C$2:$C$23</c:f>
              <c:numCache>
                <c:formatCode>General</c:formatCode>
                <c:ptCount val="22"/>
                <c:pt idx="0">
                  <c:v>0.00273972602739725</c:v>
                </c:pt>
                <c:pt idx="1">
                  <c:v>0.00820416588478145</c:v>
                </c:pt>
                <c:pt idx="2">
                  <c:v>0.0163559124665503</c:v>
                </c:pt>
                <c:pt idx="3">
                  <c:v>0.0271355736997937</c:v>
                </c:pt>
                <c:pt idx="4">
                  <c:v>0.0404624836491117</c:v>
                </c:pt>
                <c:pt idx="5">
                  <c:v>0.0562357030959756</c:v>
                </c:pt>
                <c:pt idx="6">
                  <c:v>0.0743352923516693</c:v>
                </c:pt>
                <c:pt idx="7">
                  <c:v>0.094623833889167</c:v>
                </c:pt>
                <c:pt idx="8">
                  <c:v>0.116948177711078</c:v>
                </c:pt>
                <c:pt idx="9">
                  <c:v>0.141141378321733</c:v>
                </c:pt>
                <c:pt idx="10">
                  <c:v>0.167024788838065</c:v>
                </c:pt>
                <c:pt idx="11">
                  <c:v>0.19441027523243</c:v>
                </c:pt>
                <c:pt idx="12">
                  <c:v>0.223102512004973</c:v>
                </c:pt>
                <c:pt idx="13">
                  <c:v>0.252901319763687</c:v>
                </c:pt>
                <c:pt idx="14">
                  <c:v>0.283604005252851</c:v>
                </c:pt>
                <c:pt idx="15">
                  <c:v>0.315007665296561</c:v>
                </c:pt>
                <c:pt idx="16">
                  <c:v>0.34691141787179</c:v>
                </c:pt>
                <c:pt idx="17">
                  <c:v>0.379118526031537</c:v>
                </c:pt>
                <c:pt idx="18">
                  <c:v>0.41143838358058</c:v>
                </c:pt>
                <c:pt idx="19">
                  <c:v>0.443688335165206</c:v>
                </c:pt>
                <c:pt idx="20">
                  <c:v>0.47569530766255</c:v>
                </c:pt>
                <c:pt idx="21">
                  <c:v>0.507297234323986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252144"/>
        <c:axId val="911253504"/>
      </c:scatterChart>
      <c:valAx>
        <c:axId val="91125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911253504"/>
        <c:crosses val="autoZero"/>
        <c:crossBetween val="midCat"/>
      </c:valAx>
      <c:valAx>
        <c:axId val="911253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911252144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050"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8241DEC-1CCB-43A3-B6E9-A34B30A0AA29}" type="datetimeFigureOut">
              <a:rPr lang="en-US"/>
              <a:pPr/>
              <a:t>1/26/17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44FB692-FE1F-43CE-8216-5F1BF056D8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05A07B66-39F7-4BB0-84A0-2C18C170D7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01017-ADF1-4404-92FB-B874094C14F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3DBE1-BE08-459B-A2B7-620D3E739A6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/>
              <a:t>Damgaard : dam ‘gaw</a:t>
            </a:r>
          </a:p>
        </p:txBody>
      </p:sp>
    </p:spTree>
    <p:extLst>
      <p:ext uri="{BB962C8B-B14F-4D97-AF65-F5344CB8AC3E}">
        <p14:creationId xmlns:p14="http://schemas.microsoft.com/office/powerpoint/2010/main" val="285332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5E6B7-EA6D-47D2-BA25-20B805F5F58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9962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DF122-CA83-4BDE-81CC-F751FE659A4F}" type="slidenum">
              <a:rPr lang="en-US" altLang="en-US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308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/>
              <a:t>[De Caniere and Rechberger’06] - towards</a:t>
            </a:r>
          </a:p>
          <a:p>
            <a:r>
              <a:rPr lang="en-US" altLang="en-US" smtClean="0"/>
              <a:t>more structured collisions for SHA-1</a:t>
            </a:r>
          </a:p>
          <a:p>
            <a:r>
              <a:rPr lang="en-US" altLang="en-US" smtClean="0"/>
              <a:t>• In 2009 claims for 2^52 were made (?).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B301E-1DA4-474F-9CAB-8A5A4BBA207D}" type="slidenum">
              <a:rPr lang="en-US" altLang="en-US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49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/>
              <a:t>the length of hash outputs in general should double the key length of block ciphers</a:t>
            </a:r>
          </a:p>
          <a:p>
            <a:pPr lvl="1" eaLnBrk="1" hangingPunct="1"/>
            <a:r>
              <a:rPr lang="en-US" altLang="en-US" smtClean="0"/>
              <a:t>SHA-224 matches the 112-bit strength of triple-DES (encryption 3 times using DES)</a:t>
            </a:r>
          </a:p>
          <a:p>
            <a:pPr lvl="1" eaLnBrk="1" hangingPunct="1"/>
            <a:r>
              <a:rPr lang="en-US" altLang="en-US" smtClean="0"/>
              <a:t>SHA-256, SHA-384, SHA-512 match the new key lengths (128,192,256) in AES</a:t>
            </a: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080DB-231A-4280-BB2C-E73BB2D72C09}" type="slidenum">
              <a:rPr lang="en-US" altLang="en-US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37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ＭＳ Ｐゴシック" pitchFamily="34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D047A-2AD7-4A23-8D30-634265F430CC}" type="slidenum">
              <a:rPr lang="en-US" altLang="zh-CN"/>
              <a:pPr/>
              <a:t>35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8070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3F715-01D8-564F-8DAD-71A9371F59BE}" type="slidenum">
              <a:rPr lang="en-AU">
                <a:latin typeface="Arial" pitchFamily="-84" charset="0"/>
              </a:rPr>
              <a:pPr/>
              <a:t>3</a:t>
            </a:fld>
            <a:endParaRPr lang="en-AU" dirty="0">
              <a:latin typeface="Arial" pitchFamily="-8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The first published public-key algorithm appeared in the seminal paper by Diffie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and Hellman that defined public-key cryptography [DIFF76b] and is generally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referred to as Diffie-Hellman key exchange.  A number of commercial products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employ this key exchange technique.</a:t>
            </a:r>
          </a:p>
          <a:p>
            <a:endParaRPr lang="en-US" sz="13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The purpose of the algorithm is to enable two users to securely exchange a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key that can then be used for subsequent symmetric encryption of messages. The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algorithm itself is limited to the exchange of secret values.</a:t>
            </a:r>
          </a:p>
          <a:p>
            <a:endParaRPr lang="en-US" sz="13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The Diffie-Hellman algorithm depends for its effectiveness on the difficulty of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computing discrete logarithms. Briefly, we can define the discrete logarithm in the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following way. Recall from Chapter 8 that a primitive root of a prime number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is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one whose powers modulo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generate all the integers from 1 to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-  1. That is, if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is a primitive root of the prime number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, then the numbers</a:t>
            </a:r>
          </a:p>
          <a:p>
            <a:endParaRPr lang="en-US" sz="13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 mod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 , a</a:t>
            </a:r>
            <a:r>
              <a:rPr lang="en-US" sz="1300" i="1" baseline="30000" dirty="0" smtClean="0">
                <a:latin typeface="Arial" charset="0"/>
                <a:ea typeface="ＭＳ Ｐゴシック" charset="-128"/>
                <a:cs typeface="ＭＳ Ｐゴシック" charset="-128"/>
              </a:rPr>
              <a:t>2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 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mod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, . . .  ,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sz="1300" i="1" baseline="30000" dirty="0" smtClean="0">
                <a:latin typeface="Arial" charset="0"/>
                <a:ea typeface="ＭＳ Ｐゴシック" charset="-128"/>
                <a:cs typeface="ＭＳ Ｐゴシック" charset="-128"/>
              </a:rPr>
              <a:t>p-1 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mod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</a:p>
          <a:p>
            <a:endParaRPr lang="en-US" sz="13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are distinct and consist of the integers from 1 through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 -  1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in some permutation.</a:t>
            </a:r>
          </a:p>
          <a:p>
            <a:endParaRPr lang="en-US" sz="13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For any integer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b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 and a primitive root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a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of prime number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, we can find a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unique exponent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 i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such that</a:t>
            </a:r>
          </a:p>
          <a:p>
            <a:endParaRPr lang="en-US" sz="13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b = a</a:t>
            </a:r>
            <a:r>
              <a:rPr lang="en-US" sz="1300" i="1" baseline="30000" dirty="0" smtClean="0">
                <a:latin typeface="Arial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 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(mod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) where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0 ≤  i ≤ (p -  1)</a:t>
            </a:r>
          </a:p>
          <a:p>
            <a:endParaRPr lang="en-US" sz="13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The exponent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 is referred to as the discrete logarithm  of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b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 for the base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, mod 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.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We express this value as dlog</a:t>
            </a:r>
            <a:r>
              <a:rPr lang="en-US" sz="1300" baseline="-25000" dirty="0" smtClean="0">
                <a:latin typeface="Arial" charset="0"/>
                <a:ea typeface="ＭＳ Ｐゴシック" charset="-128"/>
                <a:cs typeface="ＭＳ Ｐゴシック" charset="-128"/>
              </a:rPr>
              <a:t>a,p 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(</a:t>
            </a:r>
            <a:r>
              <a:rPr lang="en-US" sz="1300" i="1" dirty="0" smtClean="0">
                <a:latin typeface="Arial" charset="0"/>
                <a:ea typeface="ＭＳ Ｐゴシック" charset="-128"/>
                <a:cs typeface="ＭＳ Ｐゴシック" charset="-128"/>
              </a:rPr>
              <a:t>b</a:t>
            </a:r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 ). See Chapter 8 for an extended discussion of</a:t>
            </a:r>
          </a:p>
          <a:p>
            <a:r>
              <a:rPr lang="en-US" sz="1300" dirty="0" smtClean="0">
                <a:latin typeface="Arial" charset="0"/>
                <a:ea typeface="ＭＳ Ｐゴシック" charset="-128"/>
                <a:cs typeface="ＭＳ Ｐゴシック" charset="-128"/>
              </a:rPr>
              <a:t>discrete logarithms.</a:t>
            </a:r>
            <a:endParaRPr lang="en-AU" b="0" dirty="0" smtClean="0"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“Imperfect Forward Secrecy: How </a:t>
            </a:r>
            <a:r>
              <a:rPr lang="en-US" dirty="0" err="1" smtClean="0"/>
              <a:t>Diffie</a:t>
            </a:r>
            <a:r>
              <a:rPr lang="en-US" dirty="0" smtClean="0"/>
              <a:t>-Hellman Fails in Practice” by Adrian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07B66-39F7-4BB0-84A0-2C18C170D7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idea is to use </a:t>
            </a:r>
            <a:r>
              <a:rPr lang="en-US" baseline="0" dirty="0" err="1" smtClean="0"/>
              <a:t>Diffie</a:t>
            </a:r>
            <a:r>
              <a:rPr lang="en-US" baseline="0" dirty="0" smtClean="0"/>
              <a:t>-Hellman to establish a secret key and then use any symmetric-key ciphers.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version, only </a:t>
            </a:r>
            <a:r>
              <a:rPr lang="en-US" baseline="0" smtClean="0"/>
              <a:t>multiplication is used.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B87D-EA86-4166-9F3D-0F08A21B84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620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idea is to use </a:t>
            </a:r>
            <a:r>
              <a:rPr lang="en-US" baseline="0" dirty="0" err="1" smtClean="0"/>
              <a:t>Diffie</a:t>
            </a:r>
            <a:r>
              <a:rPr lang="en-US" baseline="0" dirty="0" smtClean="0"/>
              <a:t>-Hellman to establish a secret key and then use any symmetric-key ciphers.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version, only </a:t>
            </a:r>
            <a:r>
              <a:rPr lang="en-US" baseline="0" smtClean="0"/>
              <a:t>multiplication is used.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B87D-EA86-4166-9F3D-0F08A21B84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62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B87D-EA86-4166-9F3D-0F08A21B84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425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ＭＳ Ｐゴシック" pitchFamily="34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D047A-2AD7-4A23-8D30-634265F430CC}" type="slidenum">
              <a:rPr lang="en-US" altLang="zh-CN"/>
              <a:pPr/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1513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ＭＳ Ｐゴシック" pitchFamily="34" charset="-128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E9264-9A5C-4E8B-8649-05FAAECA8094}" type="slidenum">
              <a:rPr lang="en-US" altLang="zh-CN"/>
              <a:pPr/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5659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800" smtClean="0"/>
              <a:t>cf. [Merkle, Crypto 89] and [Damgard, Crypto 89]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D51CC3-05EA-460F-895C-AB33038095C1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46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latin typeface="Arial" pitchFamily="34" charset="0"/>
                <a:cs typeface="Arial" pitchFamily="34" charset="0"/>
              </a:rPr>
              <a:t>8-</a:t>
            </a:r>
            <a:fld id="{9988607E-CB5C-4D39-9C53-DBA17C3A9DAF}" type="slidenum">
              <a:rPr lang="en-US" sz="120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5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11086" cy="2540049"/>
          </a:xfrm>
        </p:spPr>
        <p:txBody>
          <a:bodyPr/>
          <a:lstStyle/>
          <a:p>
            <a:pPr algn="ctr"/>
            <a:r>
              <a:rPr lang="en-US" u="none" dirty="0" smtClean="0"/>
              <a:t>CSE 4095</a:t>
            </a:r>
            <a:br>
              <a:rPr lang="en-US" u="none" dirty="0" smtClean="0"/>
            </a:br>
            <a:r>
              <a:rPr lang="en-US" u="none" dirty="0" smtClean="0"/>
              <a:t/>
            </a:r>
            <a:br>
              <a:rPr lang="en-US" u="none" dirty="0" smtClean="0"/>
            </a:br>
            <a:r>
              <a:rPr lang="en-US" u="none" dirty="0" smtClean="0"/>
              <a:t>Digital Signatures and Hashing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Diffie</a:t>
            </a:r>
            <a:r>
              <a:rPr lang="en-US" dirty="0" smtClean="0"/>
              <a:t>-Hellman </a:t>
            </a:r>
            <a:r>
              <a:rPr lang="en-US" smtClean="0"/>
              <a:t>protocol to ElGamal</a:t>
            </a:r>
            <a:r>
              <a:rPr lang="en-US" dirty="0" smtClean="0"/>
              <a:t> crypto system</a:t>
            </a:r>
            <a:endParaRPr lang="en-US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421" y="1702190"/>
            <a:ext cx="8848579" cy="454620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Alice chooses a random value </a:t>
            </a:r>
            <a:r>
              <a:rPr lang="en-US" sz="3200" i="1" dirty="0" smtClean="0">
                <a:solidFill>
                  <a:srgbClr val="FF0000"/>
                </a:solidFill>
              </a:rPr>
              <a:t>x</a:t>
            </a:r>
            <a:r>
              <a:rPr lang="en-US" sz="3200" dirty="0" smtClean="0">
                <a:solidFill>
                  <a:srgbClr val="FF0000"/>
                </a:solidFill>
              </a:rPr>
              <a:t> (secret)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Alice sends </a:t>
            </a:r>
            <a:r>
              <a:rPr lang="en-US" sz="3200" i="1" dirty="0" err="1" smtClean="0">
                <a:solidFill>
                  <a:srgbClr val="FF0000"/>
                </a:solidFill>
              </a:rPr>
              <a:t>g</a:t>
            </a:r>
            <a:r>
              <a:rPr lang="en-US" sz="3200" i="1" baseline="30000" dirty="0" err="1" smtClean="0">
                <a:solidFill>
                  <a:srgbClr val="FF0000"/>
                </a:solidFill>
              </a:rPr>
              <a:t>x</a:t>
            </a:r>
            <a:r>
              <a:rPr lang="en-US" sz="3200" dirty="0" smtClean="0">
                <a:solidFill>
                  <a:srgbClr val="FF0000"/>
                </a:solidFill>
              </a:rPr>
              <a:t> mod </a:t>
            </a:r>
            <a:r>
              <a:rPr lang="en-US" sz="3200" i="1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>
                <a:solidFill>
                  <a:srgbClr val="FF0000"/>
                </a:solidFill>
              </a:rPr>
              <a:t> to Bob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(public)</a:t>
            </a:r>
          </a:p>
          <a:p>
            <a:r>
              <a:rPr lang="en-US" sz="3200" dirty="0" smtClean="0"/>
              <a:t>Alice has secret key: x; public key: </a:t>
            </a:r>
            <a:r>
              <a:rPr lang="en-US" sz="3200" i="1" dirty="0" err="1" smtClean="0">
                <a:solidFill>
                  <a:srgbClr val="FF0000"/>
                </a:solidFill>
              </a:rPr>
              <a:t>g</a:t>
            </a:r>
            <a:r>
              <a:rPr lang="en-US" sz="3200" i="1" baseline="30000" dirty="0" err="1" smtClean="0">
                <a:solidFill>
                  <a:srgbClr val="FF0000"/>
                </a:solidFill>
              </a:rPr>
              <a:t>x</a:t>
            </a:r>
            <a:r>
              <a:rPr lang="en-US" sz="3200" i="1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mod </a:t>
            </a:r>
            <a:r>
              <a:rPr lang="en-US" sz="3200" i="1" dirty="0" smtClean="0">
                <a:solidFill>
                  <a:srgbClr val="FF0000"/>
                </a:solidFill>
              </a:rPr>
              <a:t>p</a:t>
            </a:r>
            <a:endParaRPr lang="en-US" sz="3200" i="1" baseline="300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Bob chooses a random value </a:t>
            </a:r>
            <a:r>
              <a:rPr lang="en-US" sz="3200" i="1" dirty="0" smtClean="0">
                <a:solidFill>
                  <a:srgbClr val="3333FF"/>
                </a:solidFill>
              </a:rPr>
              <a:t>y</a:t>
            </a:r>
            <a:r>
              <a:rPr lang="en-US" sz="3200" dirty="0" smtClean="0">
                <a:solidFill>
                  <a:srgbClr val="3333FF"/>
                </a:solidFill>
              </a:rPr>
              <a:t> (secret)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Bob sends </a:t>
            </a:r>
            <a:r>
              <a:rPr lang="en-US" sz="3200" i="1" dirty="0" err="1" smtClean="0">
                <a:solidFill>
                  <a:srgbClr val="3333FF"/>
                </a:solidFill>
              </a:rPr>
              <a:t>g</a:t>
            </a:r>
            <a:r>
              <a:rPr lang="en-US" sz="3200" i="1" baseline="30000" dirty="0" err="1" smtClean="0">
                <a:solidFill>
                  <a:srgbClr val="3333FF"/>
                </a:solidFill>
              </a:rPr>
              <a:t>y</a:t>
            </a:r>
            <a:r>
              <a:rPr lang="en-US" sz="3200" dirty="0" smtClean="0">
                <a:solidFill>
                  <a:srgbClr val="3333FF"/>
                </a:solidFill>
              </a:rPr>
              <a:t> mod </a:t>
            </a:r>
            <a:r>
              <a:rPr lang="en-US" sz="3200" i="1" dirty="0" smtClean="0">
                <a:solidFill>
                  <a:srgbClr val="3333FF"/>
                </a:solidFill>
              </a:rPr>
              <a:t>p</a:t>
            </a:r>
            <a:r>
              <a:rPr lang="en-US" sz="3200" dirty="0" smtClean="0">
                <a:solidFill>
                  <a:srgbClr val="3333FF"/>
                </a:solidFill>
              </a:rPr>
              <a:t> to Bob (public)</a:t>
            </a:r>
            <a:endParaRPr lang="en-US" sz="3200" dirty="0" smtClean="0"/>
          </a:p>
          <a:p>
            <a:r>
              <a:rPr lang="en-US" sz="3200" dirty="0" smtClean="0"/>
              <a:t>Bob has secret key: y; public key: </a:t>
            </a:r>
            <a:r>
              <a:rPr lang="en-US" sz="3200" i="1" dirty="0" err="1" smtClean="0">
                <a:solidFill>
                  <a:srgbClr val="3333FF"/>
                </a:solidFill>
              </a:rPr>
              <a:t>g</a:t>
            </a:r>
            <a:r>
              <a:rPr lang="en-US" sz="3200" i="1" baseline="30000" dirty="0" err="1" smtClean="0">
                <a:solidFill>
                  <a:srgbClr val="3333FF"/>
                </a:solidFill>
              </a:rPr>
              <a:t>y</a:t>
            </a:r>
            <a:r>
              <a:rPr lang="en-US" sz="3200" i="1" baseline="30000" dirty="0" smtClean="0">
                <a:solidFill>
                  <a:srgbClr val="3333FF"/>
                </a:solidFill>
              </a:rPr>
              <a:t> </a:t>
            </a:r>
            <a:r>
              <a:rPr lang="en-US" sz="3200" dirty="0" smtClean="0">
                <a:solidFill>
                  <a:srgbClr val="3333FF"/>
                </a:solidFill>
              </a:rPr>
              <a:t>mod </a:t>
            </a:r>
            <a:r>
              <a:rPr lang="en-US" sz="3200" i="1" dirty="0" smtClean="0">
                <a:solidFill>
                  <a:srgbClr val="3333FF"/>
                </a:solidFill>
              </a:rPr>
              <a:t>p</a:t>
            </a:r>
            <a:endParaRPr lang="en-US" sz="3200" dirty="0" smtClean="0"/>
          </a:p>
          <a:p>
            <a:r>
              <a:rPr lang="en-US" sz="3200" dirty="0" smtClean="0"/>
              <a:t>Encryption: Bob uses the shared key </a:t>
            </a:r>
            <a:r>
              <a:rPr lang="en-US" sz="3200" i="1" dirty="0" err="1" smtClean="0">
                <a:solidFill>
                  <a:srgbClr val="3333FF"/>
                </a:solidFill>
              </a:rPr>
              <a:t>g</a:t>
            </a:r>
            <a:r>
              <a:rPr lang="en-US" sz="3200" i="1" baseline="30000" dirty="0" err="1" smtClean="0">
                <a:solidFill>
                  <a:srgbClr val="3333FF"/>
                </a:solidFill>
              </a:rPr>
              <a:t>xy</a:t>
            </a:r>
            <a:r>
              <a:rPr lang="en-US" sz="3200" dirty="0" smtClean="0">
                <a:solidFill>
                  <a:srgbClr val="3333FF"/>
                </a:solidFill>
              </a:rPr>
              <a:t> mod </a:t>
            </a:r>
            <a:r>
              <a:rPr lang="en-US" sz="3200" i="1" dirty="0" smtClean="0">
                <a:solidFill>
                  <a:srgbClr val="3333FF"/>
                </a:solidFill>
              </a:rPr>
              <a:t>p</a:t>
            </a:r>
            <a:endParaRPr lang="en-US" sz="3200" i="1" baseline="30000" dirty="0" smtClean="0">
              <a:solidFill>
                <a:srgbClr val="3333FF"/>
              </a:solidFill>
            </a:endParaRPr>
          </a:p>
          <a:p>
            <a:r>
              <a:rPr lang="en-US" sz="3200" dirty="0" smtClean="0"/>
              <a:t>Decryption: Alice uses the shared key </a:t>
            </a:r>
            <a:r>
              <a:rPr lang="en-US" sz="3200" i="1" dirty="0" err="1" smtClean="0">
                <a:solidFill>
                  <a:srgbClr val="FF0000"/>
                </a:solidFill>
              </a:rPr>
              <a:t>g</a:t>
            </a:r>
            <a:r>
              <a:rPr lang="en-US" sz="3200" i="1" baseline="30000" dirty="0" err="1" smtClean="0">
                <a:solidFill>
                  <a:srgbClr val="FF0000"/>
                </a:solidFill>
              </a:rPr>
              <a:t>xy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mod </a:t>
            </a:r>
            <a:r>
              <a:rPr lang="en-US" sz="3200" i="1" dirty="0" smtClean="0">
                <a:solidFill>
                  <a:srgbClr val="FF0000"/>
                </a:solidFill>
              </a:rPr>
              <a:t>p</a:t>
            </a:r>
            <a:endParaRPr lang="en-US" sz="32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ElGamal</a:t>
            </a:r>
            <a:r>
              <a:rPr lang="en-US" dirty="0"/>
              <a:t> </a:t>
            </a:r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51548"/>
            <a:ext cx="8244840" cy="4648200"/>
          </a:xfrm>
        </p:spPr>
        <p:txBody>
          <a:bodyPr/>
          <a:lstStyle/>
          <a:p>
            <a:r>
              <a:rPr lang="en-US" dirty="0"/>
              <a:t>Key generation:</a:t>
            </a:r>
          </a:p>
          <a:p>
            <a:pPr lvl="1"/>
            <a:r>
              <a:rPr lang="en-US" dirty="0" smtClean="0"/>
              <a:t>Parameters</a:t>
            </a:r>
            <a:r>
              <a:rPr lang="en-US" dirty="0"/>
              <a:t>: (safe) prime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dirty="0" smtClean="0"/>
              <a:t>generator g</a:t>
            </a:r>
            <a:endParaRPr lang="en-US" dirty="0"/>
          </a:p>
          <a:p>
            <a:pPr lvl="1"/>
            <a:r>
              <a:rPr lang="en-US" dirty="0" smtClean="0">
                <a:solidFill>
                  <a:srgbClr val="3333FF"/>
                </a:solidFill>
              </a:rPr>
              <a:t>Private </a:t>
            </a:r>
            <a:r>
              <a:rPr lang="en-US" dirty="0">
                <a:solidFill>
                  <a:srgbClr val="3333FF"/>
                </a:solidFill>
              </a:rPr>
              <a:t>key</a:t>
            </a:r>
            <a:r>
              <a:rPr lang="en-US" dirty="0"/>
              <a:t>: </a:t>
            </a:r>
            <a:r>
              <a:rPr lang="en-US" i="1" dirty="0" smtClean="0"/>
              <a:t>x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3333FF"/>
                </a:solidFill>
              </a:rPr>
              <a:t>Public </a:t>
            </a:r>
            <a:r>
              <a:rPr lang="en-US" dirty="0">
                <a:solidFill>
                  <a:srgbClr val="3333FF"/>
                </a:solidFill>
              </a:rPr>
              <a:t>key</a:t>
            </a:r>
            <a:r>
              <a:rPr lang="en-US" dirty="0"/>
              <a:t>: </a:t>
            </a:r>
            <a:r>
              <a:rPr lang="en-US" dirty="0" smtClean="0"/>
              <a:t>p, g,</a:t>
            </a:r>
            <a:r>
              <a:rPr lang="el-GR" dirty="0" smtClean="0"/>
              <a:t> </a:t>
            </a:r>
            <a:r>
              <a:rPr lang="en-US" i="1" dirty="0" smtClean="0"/>
              <a:t>y </a:t>
            </a:r>
            <a:r>
              <a:rPr lang="en-US" dirty="0"/>
              <a:t>= </a:t>
            </a:r>
            <a:r>
              <a:rPr lang="en-US" dirty="0" err="1"/>
              <a:t>g</a:t>
            </a:r>
            <a:r>
              <a:rPr lang="en-US" i="1" baseline="30000" dirty="0" err="1" smtClean="0"/>
              <a:t>x</a:t>
            </a:r>
            <a:r>
              <a:rPr lang="en-US" i="1" dirty="0" smtClean="0"/>
              <a:t> </a:t>
            </a:r>
            <a:r>
              <a:rPr lang="en-US" dirty="0"/>
              <a:t>mod </a:t>
            </a:r>
            <a:r>
              <a:rPr lang="en-US" i="1" dirty="0" smtClean="0"/>
              <a:t>p</a:t>
            </a:r>
          </a:p>
          <a:p>
            <a:r>
              <a:rPr lang="en-US" dirty="0" smtClean="0"/>
              <a:t>Encryption (using public key):</a:t>
            </a:r>
          </a:p>
          <a:p>
            <a:pPr lvl="1"/>
            <a:r>
              <a:rPr lang="en-US" dirty="0"/>
              <a:t>Generate random </a:t>
            </a:r>
            <a:r>
              <a:rPr lang="en-US" i="1" dirty="0"/>
              <a:t>k </a:t>
            </a:r>
            <a:endParaRPr lang="en-US" i="1" dirty="0" smtClean="0"/>
          </a:p>
          <a:p>
            <a:pPr lvl="1"/>
            <a:r>
              <a:rPr lang="en-US" i="1" dirty="0" smtClean="0"/>
              <a:t>r </a:t>
            </a:r>
            <a:r>
              <a:rPr lang="en-US" dirty="0"/>
              <a:t>= </a:t>
            </a:r>
            <a:r>
              <a:rPr lang="en-US" dirty="0" err="1"/>
              <a:t>g</a:t>
            </a:r>
            <a:r>
              <a:rPr lang="en-US" i="1" baseline="30000" dirty="0" err="1" smtClean="0"/>
              <a:t>k</a:t>
            </a:r>
            <a:r>
              <a:rPr lang="en-US" i="1" dirty="0" smtClean="0"/>
              <a:t> </a:t>
            </a:r>
            <a:r>
              <a:rPr lang="en-US" dirty="0"/>
              <a:t>mod </a:t>
            </a:r>
            <a:r>
              <a:rPr lang="en-US" i="1" dirty="0"/>
              <a:t>p </a:t>
            </a:r>
            <a:r>
              <a:rPr lang="en-US" dirty="0"/>
              <a:t>(</a:t>
            </a:r>
            <a:r>
              <a:rPr lang="en-US" i="1" dirty="0"/>
              <a:t>k </a:t>
            </a:r>
            <a:r>
              <a:rPr lang="en-US" dirty="0"/>
              <a:t>and </a:t>
            </a:r>
            <a:r>
              <a:rPr lang="en-US" i="1" dirty="0"/>
              <a:t>r </a:t>
            </a:r>
            <a:r>
              <a:rPr lang="en-US" dirty="0"/>
              <a:t>are ephemeral key pair</a:t>
            </a:r>
            <a:r>
              <a:rPr lang="en-US" dirty="0" smtClean="0"/>
              <a:t>)</a:t>
            </a:r>
          </a:p>
          <a:p>
            <a:pPr lvl="1"/>
            <a:r>
              <a:rPr lang="en-US" i="1" dirty="0"/>
              <a:t>s </a:t>
            </a:r>
            <a:r>
              <a:rPr lang="en-US" dirty="0"/>
              <a:t>= </a:t>
            </a:r>
            <a:r>
              <a:rPr lang="en-US" i="1" dirty="0" err="1"/>
              <a:t>y</a:t>
            </a:r>
            <a:r>
              <a:rPr lang="en-US" i="1" baseline="30000" dirty="0" err="1"/>
              <a:t>k</a:t>
            </a:r>
            <a:r>
              <a:rPr lang="en-US" i="1" dirty="0"/>
              <a:t> </a:t>
            </a:r>
            <a:r>
              <a:rPr lang="en-US" dirty="0"/>
              <a:t>· </a:t>
            </a:r>
            <a:r>
              <a:rPr lang="en-US" i="1" dirty="0"/>
              <a:t>m </a:t>
            </a:r>
            <a:r>
              <a:rPr lang="en-US" dirty="0"/>
              <a:t>mod </a:t>
            </a:r>
            <a:r>
              <a:rPr lang="en-US" i="1" dirty="0"/>
              <a:t>p </a:t>
            </a:r>
            <a:endParaRPr lang="en-US" i="1" dirty="0" smtClean="0"/>
          </a:p>
          <a:p>
            <a:pPr lvl="1"/>
            <a:r>
              <a:rPr lang="en-US" dirty="0" err="1" smtClean="0">
                <a:solidFill>
                  <a:srgbClr val="3333FF"/>
                </a:solidFill>
              </a:rPr>
              <a:t>Ciphertext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(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Decryption: </a:t>
            </a:r>
            <a:r>
              <a:rPr lang="en-US" i="1" dirty="0" smtClean="0"/>
              <a:t>m </a:t>
            </a:r>
            <a:r>
              <a:rPr lang="en-US" dirty="0"/>
              <a:t>= </a:t>
            </a:r>
            <a:r>
              <a:rPr lang="en-US" i="1" dirty="0"/>
              <a:t>s </a:t>
            </a:r>
            <a:r>
              <a:rPr lang="en-US" dirty="0"/>
              <a:t>· </a:t>
            </a:r>
            <a:r>
              <a:rPr lang="en-US" i="1" dirty="0" smtClean="0"/>
              <a:t>r </a:t>
            </a:r>
            <a:r>
              <a:rPr lang="en-US" baseline="30000" dirty="0" smtClean="0"/>
              <a:t>−</a:t>
            </a:r>
            <a:r>
              <a:rPr lang="en-US" i="1" baseline="30000" dirty="0"/>
              <a:t>x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 smtClean="0"/>
              <a:t>p, </a:t>
            </a:r>
            <a:br>
              <a:rPr lang="en-US" i="1" dirty="0" smtClean="0"/>
            </a:br>
            <a:r>
              <a:rPr lang="en-US" i="1" dirty="0" smtClean="0"/>
              <a:t>			</a:t>
            </a:r>
            <a:r>
              <a:rPr lang="en-US" sz="2400" i="1" dirty="0" smtClean="0"/>
              <a:t>s= </a:t>
            </a:r>
            <a:r>
              <a:rPr lang="da-DK" sz="2400" i="1" dirty="0" err="1" smtClean="0"/>
              <a:t>y</a:t>
            </a:r>
            <a:r>
              <a:rPr lang="da-DK" sz="2400" i="1" baseline="30000" dirty="0" err="1" smtClean="0"/>
              <a:t>k</a:t>
            </a:r>
            <a:r>
              <a:rPr lang="da-DK" sz="2400" i="1" dirty="0" smtClean="0"/>
              <a:t> m= </a:t>
            </a:r>
            <a:r>
              <a:rPr lang="da-DK" sz="2400" i="1" dirty="0" err="1" smtClean="0"/>
              <a:t>r</a:t>
            </a:r>
            <a:r>
              <a:rPr lang="da-DK" sz="2400" i="1" baseline="30000" dirty="0" err="1" smtClean="0"/>
              <a:t>x</a:t>
            </a:r>
            <a:r>
              <a:rPr lang="da-DK" sz="2400" i="1" smtClean="0"/>
              <a:t> m</a:t>
            </a:r>
            <a:endParaRPr lang="en-US" sz="2400" i="1" dirty="0" smtClean="0"/>
          </a:p>
          <a:p>
            <a:pPr marL="457200" lvl="1" indent="0">
              <a:buNone/>
            </a:pPr>
            <a:r>
              <a:rPr lang="da-DK" i="1" dirty="0" smtClean="0"/>
              <a:t>	           	r</a:t>
            </a:r>
            <a:r>
              <a:rPr lang="da-DK" baseline="30000" dirty="0" smtClean="0"/>
              <a:t>−</a:t>
            </a:r>
            <a:r>
              <a:rPr lang="da-DK" i="1" baseline="30000" dirty="0" smtClean="0"/>
              <a:t>x</a:t>
            </a:r>
            <a:r>
              <a:rPr lang="da-DK" i="1" dirty="0" smtClean="0"/>
              <a:t> </a:t>
            </a:r>
            <a:r>
              <a:rPr lang="da-DK" dirty="0" smtClean="0"/>
              <a:t>= </a:t>
            </a:r>
            <a:r>
              <a:rPr lang="en-US" dirty="0" smtClean="0"/>
              <a:t>g</a:t>
            </a:r>
            <a:r>
              <a:rPr lang="el-GR" dirty="0" smtClean="0"/>
              <a:t> </a:t>
            </a:r>
            <a:r>
              <a:rPr lang="da-DK" baseline="30000" dirty="0" smtClean="0"/>
              <a:t>−</a:t>
            </a:r>
            <a:r>
              <a:rPr lang="da-DK" i="1" baseline="30000" dirty="0" err="1" smtClean="0"/>
              <a:t>kx</a:t>
            </a:r>
            <a:r>
              <a:rPr lang="da-DK" i="1" dirty="0" smtClean="0"/>
              <a:t> </a:t>
            </a:r>
            <a:r>
              <a:rPr lang="da-DK" dirty="0" smtClean="0"/>
              <a:t>= </a:t>
            </a:r>
            <a:r>
              <a:rPr lang="da-DK" i="1" dirty="0" smtClean="0"/>
              <a:t>y</a:t>
            </a:r>
            <a:r>
              <a:rPr lang="da-DK" baseline="30000" dirty="0" smtClean="0"/>
              <a:t>−</a:t>
            </a:r>
            <a:r>
              <a:rPr lang="da-DK" i="1" baseline="30000" dirty="0" smtClean="0"/>
              <a:t>k</a:t>
            </a:r>
            <a:r>
              <a:rPr lang="da-DK" i="1" dirty="0" smtClean="0"/>
              <a:t> </a:t>
            </a:r>
            <a:r>
              <a:rPr lang="da-DK" dirty="0" smtClean="0"/>
              <a:t>mod </a:t>
            </a:r>
            <a:r>
              <a:rPr lang="da-DK" i="1" dirty="0" smtClean="0"/>
              <a:t>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43980" y="3293390"/>
            <a:ext cx="2100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think of this as the sender creating a </a:t>
            </a:r>
            <a:r>
              <a:rPr lang="en-US" dirty="0" err="1" smtClean="0"/>
              <a:t>Diffie</a:t>
            </a:r>
            <a:r>
              <a:rPr lang="en-US" dirty="0" smtClean="0"/>
              <a:t>-Hellman 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1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ElGamal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51548"/>
            <a:ext cx="8244840" cy="4648200"/>
          </a:xfrm>
        </p:spPr>
        <p:txBody>
          <a:bodyPr/>
          <a:lstStyle/>
          <a:p>
            <a:r>
              <a:rPr lang="en-US" dirty="0"/>
              <a:t>Key generation:</a:t>
            </a:r>
          </a:p>
          <a:p>
            <a:pPr lvl="1"/>
            <a:r>
              <a:rPr lang="en-US" i="1" dirty="0" smtClean="0"/>
              <a:t>p=19,</a:t>
            </a:r>
            <a:r>
              <a:rPr lang="en-US" dirty="0" smtClean="0"/>
              <a:t> g=10</a:t>
            </a:r>
            <a:endParaRPr lang="en-US" dirty="0"/>
          </a:p>
          <a:p>
            <a:pPr lvl="1"/>
            <a:r>
              <a:rPr lang="en-US" dirty="0" smtClean="0">
                <a:solidFill>
                  <a:srgbClr val="3333FF"/>
                </a:solidFill>
              </a:rPr>
              <a:t>Private </a:t>
            </a:r>
            <a:r>
              <a:rPr lang="en-US" dirty="0">
                <a:solidFill>
                  <a:srgbClr val="3333FF"/>
                </a:solidFill>
              </a:rPr>
              <a:t>key</a:t>
            </a:r>
            <a:r>
              <a:rPr lang="en-US" dirty="0"/>
              <a:t>: </a:t>
            </a:r>
            <a:r>
              <a:rPr lang="en-US" i="1" dirty="0" smtClean="0"/>
              <a:t>x=5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3333FF"/>
                </a:solidFill>
              </a:rPr>
              <a:t>Public key</a:t>
            </a:r>
            <a:r>
              <a:rPr lang="en-US" dirty="0" smtClean="0"/>
              <a:t>: p, g,</a:t>
            </a:r>
            <a:r>
              <a:rPr lang="el-GR" dirty="0" smtClean="0"/>
              <a:t> </a:t>
            </a:r>
            <a:r>
              <a:rPr lang="en-US" i="1" dirty="0" smtClean="0"/>
              <a:t>y </a:t>
            </a:r>
            <a:r>
              <a:rPr lang="en-US" dirty="0" smtClean="0"/>
              <a:t>= 10</a:t>
            </a:r>
            <a:r>
              <a:rPr lang="el-GR" dirty="0" smtClean="0"/>
              <a:t> </a:t>
            </a:r>
            <a:r>
              <a:rPr lang="en-US" i="1" baseline="30000" dirty="0" smtClean="0"/>
              <a:t>5</a:t>
            </a:r>
            <a:r>
              <a:rPr lang="en-US" i="1" dirty="0" smtClean="0"/>
              <a:t> </a:t>
            </a:r>
            <a:r>
              <a:rPr lang="en-US" dirty="0" smtClean="0"/>
              <a:t>mod </a:t>
            </a:r>
            <a:r>
              <a:rPr lang="en-US" i="1" dirty="0" smtClean="0"/>
              <a:t>19=3</a:t>
            </a:r>
          </a:p>
          <a:p>
            <a:r>
              <a:rPr lang="en-US" dirty="0" smtClean="0"/>
              <a:t>Encryption (using public key) message m=17:</a:t>
            </a:r>
          </a:p>
          <a:p>
            <a:pPr lvl="1"/>
            <a:r>
              <a:rPr lang="en-US" dirty="0"/>
              <a:t>Generate random </a:t>
            </a:r>
            <a:r>
              <a:rPr lang="en-US" i="1" dirty="0" smtClean="0"/>
              <a:t>k, </a:t>
            </a:r>
            <a:r>
              <a:rPr lang="en-US" dirty="0" smtClean="0"/>
              <a:t>suppose k=6</a:t>
            </a:r>
          </a:p>
          <a:p>
            <a:pPr lvl="1"/>
            <a:r>
              <a:rPr lang="en-US" i="1" dirty="0"/>
              <a:t>r </a:t>
            </a:r>
            <a:r>
              <a:rPr lang="en-US" dirty="0"/>
              <a:t>= </a:t>
            </a:r>
            <a:r>
              <a:rPr lang="en-US" dirty="0" err="1" smtClean="0"/>
              <a:t>g</a:t>
            </a:r>
            <a:r>
              <a:rPr lang="en-US" i="1" baseline="30000" dirty="0" err="1" smtClean="0"/>
              <a:t>k</a:t>
            </a:r>
            <a:r>
              <a:rPr lang="en-US" i="1" dirty="0" smtClean="0"/>
              <a:t> </a:t>
            </a:r>
            <a:r>
              <a:rPr lang="en-US" dirty="0"/>
              <a:t>mod </a:t>
            </a:r>
            <a:r>
              <a:rPr lang="en-US" i="1" dirty="0"/>
              <a:t>p </a:t>
            </a:r>
            <a:r>
              <a:rPr lang="en-US" dirty="0" smtClean="0"/>
              <a:t>=10</a:t>
            </a:r>
            <a:r>
              <a:rPr lang="en-US" baseline="30000" dirty="0" smtClean="0"/>
              <a:t>6</a:t>
            </a:r>
            <a:r>
              <a:rPr lang="en-US" dirty="0" smtClean="0"/>
              <a:t> mod 19=11</a:t>
            </a:r>
          </a:p>
          <a:p>
            <a:pPr lvl="1"/>
            <a:r>
              <a:rPr lang="en-US" i="1" dirty="0"/>
              <a:t>s </a:t>
            </a:r>
            <a:r>
              <a:rPr lang="en-US" dirty="0"/>
              <a:t>= </a:t>
            </a:r>
            <a:r>
              <a:rPr lang="en-US" i="1" dirty="0" err="1"/>
              <a:t>y</a:t>
            </a:r>
            <a:r>
              <a:rPr lang="en-US" i="1" baseline="30000" dirty="0" err="1"/>
              <a:t>k</a:t>
            </a:r>
            <a:r>
              <a:rPr lang="en-US" i="1" dirty="0"/>
              <a:t> </a:t>
            </a:r>
            <a:r>
              <a:rPr lang="en-US" dirty="0"/>
              <a:t>· </a:t>
            </a:r>
            <a:r>
              <a:rPr lang="en-US" i="1" dirty="0"/>
              <a:t>m </a:t>
            </a:r>
            <a:r>
              <a:rPr lang="en-US" dirty="0"/>
              <a:t>mod </a:t>
            </a:r>
            <a:r>
              <a:rPr lang="en-US" i="1" dirty="0"/>
              <a:t>p </a:t>
            </a:r>
            <a:r>
              <a:rPr lang="en-US" dirty="0" smtClean="0"/>
              <a:t>=3</a:t>
            </a:r>
            <a:r>
              <a:rPr lang="en-US" baseline="30000" dirty="0" smtClean="0"/>
              <a:t>6</a:t>
            </a:r>
            <a:r>
              <a:rPr lang="en-US" dirty="0" smtClean="0"/>
              <a:t> *17 mod 19 = 7*17 mod 19=5</a:t>
            </a:r>
          </a:p>
          <a:p>
            <a:pPr lvl="1"/>
            <a:r>
              <a:rPr lang="en-US" dirty="0" err="1" smtClean="0">
                <a:solidFill>
                  <a:srgbClr val="3333FF"/>
                </a:solidFill>
              </a:rPr>
              <a:t>Ciphertext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(</a:t>
            </a:r>
            <a:r>
              <a:rPr lang="en-US" i="1" dirty="0" smtClean="0"/>
              <a:t>11</a:t>
            </a:r>
            <a:r>
              <a:rPr lang="en-US" dirty="0" smtClean="0"/>
              <a:t>, </a:t>
            </a:r>
            <a:r>
              <a:rPr lang="en-US" i="1" dirty="0" smtClean="0"/>
              <a:t>5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Decryption:</a:t>
            </a:r>
          </a:p>
          <a:p>
            <a:pPr lvl="1"/>
            <a:r>
              <a:rPr lang="en-US" i="1" dirty="0" smtClean="0"/>
              <a:t>m </a:t>
            </a:r>
            <a:r>
              <a:rPr lang="en-US" dirty="0"/>
              <a:t>= </a:t>
            </a:r>
            <a:r>
              <a:rPr lang="en-US" i="1" dirty="0"/>
              <a:t>s </a:t>
            </a:r>
            <a:r>
              <a:rPr lang="en-US" dirty="0"/>
              <a:t>· </a:t>
            </a:r>
            <a:r>
              <a:rPr lang="en-US" i="1" dirty="0"/>
              <a:t>r</a:t>
            </a:r>
            <a:r>
              <a:rPr lang="en-US" baseline="30000" dirty="0"/>
              <a:t>−</a:t>
            </a:r>
            <a:r>
              <a:rPr lang="en-US" i="1" baseline="30000" dirty="0"/>
              <a:t>x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 smtClean="0"/>
              <a:t>p = 5*(11</a:t>
            </a:r>
            <a:r>
              <a:rPr lang="en-US" i="1" baseline="30000" dirty="0" smtClean="0"/>
              <a:t>5</a:t>
            </a:r>
            <a:r>
              <a:rPr lang="en-US" i="1" dirty="0" smtClean="0"/>
              <a:t> mod 19)</a:t>
            </a:r>
            <a:r>
              <a:rPr lang="en-US" i="1" baseline="30000" dirty="0" smtClean="0"/>
              <a:t>-1</a:t>
            </a:r>
            <a:r>
              <a:rPr lang="en-US" i="1" dirty="0" smtClean="0"/>
              <a:t> mod 19=5*7</a:t>
            </a:r>
            <a:r>
              <a:rPr lang="en-US" i="1" baseline="30000" dirty="0" smtClean="0"/>
              <a:t>-1 </a:t>
            </a:r>
            <a:r>
              <a:rPr lang="en-US" i="1" dirty="0" smtClean="0"/>
              <a:t>mod 19</a:t>
            </a:r>
            <a:endParaRPr lang="en-US" i="1" baseline="30000" dirty="0" smtClean="0"/>
          </a:p>
          <a:p>
            <a:pPr marL="457200" lvl="1" indent="0">
              <a:buNone/>
            </a:pPr>
            <a:r>
              <a:rPr lang="da-DK" i="1" dirty="0"/>
              <a:t>	</a:t>
            </a:r>
            <a:r>
              <a:rPr lang="da-DK" i="1" dirty="0" smtClean="0"/>
              <a:t>=5*11 mod 19=17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1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ElGamal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relies on the discrete log problem and not </a:t>
            </a:r>
            <a:r>
              <a:rPr lang="en-US" dirty="0" smtClean="0"/>
              <a:t>on factoring</a:t>
            </a:r>
          </a:p>
          <a:p>
            <a:pPr lvl="1"/>
            <a:r>
              <a:rPr lang="en-US" dirty="0" smtClean="0"/>
              <a:t>Find private key using public key</a:t>
            </a:r>
          </a:p>
          <a:p>
            <a:pPr lvl="1"/>
            <a:r>
              <a:rPr lang="en-US" dirty="0" smtClean="0"/>
              <a:t>Discover one time key k </a:t>
            </a:r>
          </a:p>
          <a:p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dirty="0"/>
              <a:t>twice as long as the </a:t>
            </a:r>
            <a:r>
              <a:rPr lang="en-US" dirty="0" smtClean="0"/>
              <a:t>plaintext</a:t>
            </a:r>
          </a:p>
          <a:p>
            <a:r>
              <a:rPr lang="en-US" dirty="0" smtClean="0"/>
              <a:t>Secure </a:t>
            </a:r>
            <a:r>
              <a:rPr lang="en-US" dirty="0"/>
              <a:t>random number </a:t>
            </a:r>
            <a:r>
              <a:rPr lang="en-US" dirty="0" smtClean="0"/>
              <a:t>generator </a:t>
            </a:r>
            <a:r>
              <a:rPr lang="en-US" dirty="0"/>
              <a:t>required for </a:t>
            </a:r>
            <a:r>
              <a:rPr lang="en-US" i="1" dirty="0" smtClean="0"/>
              <a:t>k</a:t>
            </a:r>
          </a:p>
          <a:p>
            <a:pPr lvl="1"/>
            <a:r>
              <a:rPr lang="en-US" dirty="0"/>
              <a:t>Non-deterministic encryption: the same plaintext </a:t>
            </a:r>
            <a:r>
              <a:rPr lang="en-US" dirty="0" smtClean="0"/>
              <a:t>will always </a:t>
            </a:r>
            <a:r>
              <a:rPr lang="en-US" dirty="0"/>
              <a:t>result in different </a:t>
            </a:r>
            <a:r>
              <a:rPr lang="en-US" dirty="0" err="1"/>
              <a:t>ciphertexts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79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217172" y="4658994"/>
            <a:ext cx="1239838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plaintext,</a:t>
            </a:r>
            <a:b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signature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34387"/>
            <a:ext cx="7772400" cy="1143000"/>
          </a:xfrm>
        </p:spPr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74" y="893673"/>
            <a:ext cx="7772400" cy="4648200"/>
          </a:xfrm>
        </p:spPr>
        <p:txBody>
          <a:bodyPr/>
          <a:lstStyle/>
          <a:p>
            <a:r>
              <a:rPr lang="en-US" dirty="0" smtClean="0"/>
              <a:t>In a public key encryption we were providing confidentiality, hiding a message from an observer</a:t>
            </a:r>
          </a:p>
          <a:p>
            <a:r>
              <a:rPr lang="en-US" dirty="0" smtClean="0"/>
              <a:t>The goal of a digital signature is primarily to provide integrity, be sure that no one has altered a message</a:t>
            </a:r>
            <a:endParaRPr lang="en-US" dirty="0"/>
          </a:p>
        </p:txBody>
      </p: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1687201" y="3684948"/>
            <a:ext cx="49244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sk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9723" y="3178013"/>
            <a:ext cx="8854277" cy="3491920"/>
            <a:chOff x="-28575" y="1156041"/>
            <a:chExt cx="8854277" cy="3491920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-28575" y="1447801"/>
              <a:ext cx="8659822" cy="1990726"/>
              <a:chOff x="-37" y="896"/>
              <a:chExt cx="5455" cy="1254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-37" y="1679"/>
                <a:ext cx="718" cy="25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plaintext</a:t>
                </a:r>
              </a:p>
            </p:txBody>
          </p:sp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4700" y="1667"/>
                <a:ext cx="718" cy="25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plaintext</a:t>
                </a:r>
              </a:p>
            </p:txBody>
          </p:sp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1691" y="1638"/>
                <a:ext cx="781" cy="44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plaintext,</a:t>
                </a:r>
                <a:br>
                  <a:rPr lang="en-US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signature</a:t>
                </a:r>
                <a:endParaRPr lang="en-US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1009" y="1036"/>
                <a:ext cx="573" cy="383"/>
                <a:chOff x="-138" y="1789"/>
                <a:chExt cx="573" cy="383"/>
              </a:xfrm>
            </p:grpSpPr>
            <p:sp>
              <p:nvSpPr>
                <p:cNvPr id="3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9" y="1789"/>
                  <a:ext cx="246" cy="2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K</a:t>
                  </a:r>
                </a:p>
              </p:txBody>
            </p:sp>
            <p:sp>
              <p:nvSpPr>
                <p:cNvPr id="3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-138" y="1922"/>
                  <a:ext cx="23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A</a:t>
                  </a:r>
                </a:p>
              </p:txBody>
            </p:sp>
          </p:grp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820" y="1621"/>
                <a:ext cx="877" cy="5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877" y="1627"/>
                <a:ext cx="781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signing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algorithm</a:t>
                </a: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3821" y="1644"/>
                <a:ext cx="868" cy="5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>
                <a:off x="3781" y="1681"/>
                <a:ext cx="889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verification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algorithm</a:t>
                </a:r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1697" y="1882"/>
                <a:ext cx="749" cy="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H="1">
                <a:off x="1066" y="1382"/>
                <a:ext cx="1" cy="2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H="1">
                <a:off x="3744" y="1363"/>
                <a:ext cx="1" cy="2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1174" y="897"/>
                <a:ext cx="950" cy="6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Alice</a:t>
                </a:r>
                <a:r>
                  <a:rPr lang="ja-JP" altLang="en-US" dirty="0">
                    <a:latin typeface="Arial" pitchFamily="34" charset="0"/>
                    <a:cs typeface="Arial" pitchFamily="34" charset="0"/>
                  </a:rPr>
                  <a:t>’</a:t>
                </a:r>
                <a:r>
                  <a:rPr lang="en-US" altLang="ja-JP" dirty="0">
                    <a:latin typeface="Arial" pitchFamily="34" charset="0"/>
                    <a:cs typeface="Arial" pitchFamily="34" charset="0"/>
                  </a:rPr>
                  <a:t>s </a:t>
                </a: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signing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key</a:t>
                </a:r>
              </a:p>
            </p:txBody>
          </p:sp>
          <p:sp>
            <p:nvSpPr>
              <p:cNvPr id="23" name="Text Box 23"/>
              <p:cNvSpPr txBox="1">
                <a:spLocks noChangeArrowheads="1"/>
              </p:cNvSpPr>
              <p:nvPr/>
            </p:nvSpPr>
            <p:spPr bwMode="auto">
              <a:xfrm>
                <a:off x="3896" y="940"/>
                <a:ext cx="950" cy="6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Alice</a:t>
                </a:r>
                <a:r>
                  <a:rPr lang="ja-JP" altLang="en-US" dirty="0" smtClean="0">
                    <a:latin typeface="Arial" pitchFamily="34" charset="0"/>
                    <a:cs typeface="Arial" pitchFamily="34" charset="0"/>
                  </a:rPr>
                  <a:t>’</a:t>
                </a:r>
                <a:r>
                  <a:rPr lang="en-US" altLang="ja-JP" dirty="0">
                    <a:latin typeface="Arial" pitchFamily="34" charset="0"/>
                    <a:cs typeface="Arial" pitchFamily="34" charset="0"/>
                  </a:rPr>
                  <a:t>s </a:t>
                </a: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verification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key</a:t>
                </a:r>
              </a:p>
            </p:txBody>
          </p:sp>
          <p:grpSp>
            <p:nvGrpSpPr>
              <p:cNvPr id="24" name="Group 25"/>
              <p:cNvGrpSpPr>
                <a:grpSpLocks/>
              </p:cNvGrpSpPr>
              <p:nvPr/>
            </p:nvGrpSpPr>
            <p:grpSpPr bwMode="auto">
              <a:xfrm>
                <a:off x="3612" y="1118"/>
                <a:ext cx="398" cy="385"/>
                <a:chOff x="151" y="1789"/>
                <a:chExt cx="398" cy="385"/>
              </a:xfrm>
            </p:grpSpPr>
            <p:sp>
              <p:nvSpPr>
                <p:cNvPr id="2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51" y="1789"/>
                  <a:ext cx="321" cy="2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 dirty="0" err="1" smtClean="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vk</a:t>
                  </a:r>
                  <a:endParaRPr lang="en-US" sz="24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25" y="1922"/>
                  <a:ext cx="22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rPr>
                    <a:t>A</a:t>
                  </a:r>
                  <a:endParaRPr lang="en-US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>
                <a:off x="351" y="1897"/>
                <a:ext cx="42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>
                <a:off x="4701" y="1904"/>
                <a:ext cx="42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7" name="Picture 30" descr="BS00768_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 flipV="1">
                <a:off x="942" y="896"/>
                <a:ext cx="293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31" descr="BS00768_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 flipV="1">
                <a:off x="3625" y="955"/>
                <a:ext cx="293" cy="15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33827" y="2495166"/>
              <a:ext cx="1068109" cy="1153296"/>
            </a:xfrm>
            <a:prstGeom prst="rect">
              <a:avLst/>
            </a:prstGeom>
          </p:spPr>
        </p:pic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V="1">
              <a:off x="5022572" y="3013076"/>
              <a:ext cx="951195" cy="11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76143" y="3385041"/>
              <a:ext cx="1449559" cy="12629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8534" y="1156041"/>
              <a:ext cx="708396" cy="13260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94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Signature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possible security goals and adversary powers for a signature scheme (similar to our exercise for encryption)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1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Security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r>
              <a:rPr lang="en-US" dirty="0" smtClean="0"/>
              <a:t>Possible goals:</a:t>
            </a:r>
          </a:p>
          <a:p>
            <a:pPr lvl="1"/>
            <a:r>
              <a:rPr lang="en-US" dirty="0" smtClean="0"/>
              <a:t>Recover key</a:t>
            </a:r>
          </a:p>
          <a:p>
            <a:pPr lvl="1"/>
            <a:r>
              <a:rPr lang="en-US" dirty="0" smtClean="0"/>
              <a:t>Create new signature for same message</a:t>
            </a:r>
          </a:p>
          <a:p>
            <a:pPr lvl="1"/>
            <a:r>
              <a:rPr lang="en-US" dirty="0" smtClean="0"/>
              <a:t>Create signature for random message</a:t>
            </a:r>
          </a:p>
          <a:p>
            <a:pPr lvl="1"/>
            <a:r>
              <a:rPr lang="en-US" dirty="0" smtClean="0"/>
              <a:t>Create signature for chosen message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95800" y="1600200"/>
            <a:ext cx="3810000" cy="464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Possible capabilities:</a:t>
            </a:r>
          </a:p>
          <a:p>
            <a:pPr lvl="1"/>
            <a:r>
              <a:rPr lang="en-US" kern="0" dirty="0" smtClean="0"/>
              <a:t>See public key</a:t>
            </a:r>
            <a:endParaRPr lang="en-US" kern="0" dirty="0"/>
          </a:p>
          <a:p>
            <a:pPr lvl="1"/>
            <a:r>
              <a:rPr lang="en-US" kern="0" dirty="0" smtClean="0"/>
              <a:t>See a single signature</a:t>
            </a:r>
          </a:p>
          <a:p>
            <a:pPr lvl="1"/>
            <a:r>
              <a:rPr lang="en-US" kern="0" dirty="0" smtClean="0"/>
              <a:t>See multiple signatures for random messages</a:t>
            </a:r>
          </a:p>
          <a:p>
            <a:pPr lvl="1"/>
            <a:r>
              <a:rPr lang="en-US" kern="0" dirty="0" smtClean="0"/>
              <a:t>See multiple signatures for chosen messages</a:t>
            </a:r>
          </a:p>
          <a:p>
            <a:pPr lvl="1"/>
            <a:r>
              <a:rPr lang="en-US" kern="0" dirty="0" smtClean="0"/>
              <a:t>See signatures for adaptively chosen messages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991100" y="4572000"/>
            <a:ext cx="2933700" cy="1270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54100" y="4184650"/>
            <a:ext cx="3162300" cy="774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300" y="5232737"/>
            <a:ext cx="34925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Known as chosen message </a:t>
            </a:r>
            <a:r>
              <a:rPr lang="en-US" dirty="0" err="1" smtClean="0"/>
              <a:t>unforgeability</a:t>
            </a:r>
            <a:r>
              <a:rPr lang="en-US" dirty="0" smtClean="0"/>
              <a:t> under chosen message attack (EU-CMA)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to create a digital signature from the factoring and discrete logarithm assumptions</a:t>
            </a:r>
          </a:p>
          <a:p>
            <a:r>
              <a:rPr lang="en-US" dirty="0" smtClean="0"/>
              <a:t>Don’t assume that swapping encryption and decryption will give you a digital signature algorithm</a:t>
            </a:r>
          </a:p>
          <a:p>
            <a:r>
              <a:rPr lang="en-US" dirty="0" smtClean="0"/>
              <a:t>Often requires use of a cryptographic hash function (later this class)</a:t>
            </a:r>
          </a:p>
        </p:txBody>
      </p:sp>
    </p:spTree>
    <p:extLst>
      <p:ext uri="{BB962C8B-B14F-4D97-AF65-F5344CB8AC3E}">
        <p14:creationId xmlns:p14="http://schemas.microsoft.com/office/powerpoint/2010/main" val="7156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based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41385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Signing Input </a:t>
            </a:r>
            <a:r>
              <a:rPr lang="en-US" dirty="0" smtClean="0">
                <a:solidFill>
                  <a:srgbClr val="000099"/>
                </a:solidFill>
              </a:rPr>
              <a:t>m</a:t>
            </a:r>
            <a:r>
              <a:rPr lang="en-US" dirty="0" smtClean="0"/>
              <a:t>, secret key </a:t>
            </a:r>
            <a:r>
              <a:rPr lang="en-US" dirty="0" err="1" smtClean="0">
                <a:solidFill>
                  <a:srgbClr val="000099"/>
                </a:solidFill>
              </a:rPr>
              <a:t>sk</a:t>
            </a:r>
            <a:r>
              <a:rPr lang="en-US" baseline="-25000" dirty="0" err="1" smtClean="0">
                <a:solidFill>
                  <a:srgbClr val="000099"/>
                </a:solidFill>
              </a:rPr>
              <a:t>A</a:t>
            </a:r>
            <a:r>
              <a:rPr lang="en-US" dirty="0" smtClean="0">
                <a:solidFill>
                  <a:srgbClr val="000099"/>
                </a:solidFill>
              </a:rPr>
              <a:t>=x</a:t>
            </a:r>
            <a:r>
              <a:rPr lang="en-US" dirty="0" smtClean="0"/>
              <a:t> (random value)</a:t>
            </a:r>
            <a:endParaRPr lang="en-US" baseline="-25000" dirty="0" smtClean="0"/>
          </a:p>
          <a:p>
            <a:r>
              <a:rPr lang="en-US" dirty="0" smtClean="0"/>
              <a:t>Sample random value </a:t>
            </a:r>
            <a:r>
              <a:rPr lang="en-US" dirty="0" smtClean="0">
                <a:solidFill>
                  <a:srgbClr val="000099"/>
                </a:solidFill>
              </a:rPr>
              <a:t>k</a:t>
            </a:r>
          </a:p>
          <a:p>
            <a:r>
              <a:rPr lang="en-US" dirty="0" smtClean="0"/>
              <a:t>Compute </a:t>
            </a:r>
            <a:r>
              <a:rPr lang="en-US" dirty="0" smtClean="0">
                <a:solidFill>
                  <a:srgbClr val="000099"/>
                </a:solidFill>
              </a:rPr>
              <a:t>r = </a:t>
            </a:r>
            <a:r>
              <a:rPr lang="en-US" dirty="0" err="1" smtClean="0">
                <a:solidFill>
                  <a:srgbClr val="000099"/>
                </a:solidFill>
              </a:rPr>
              <a:t>g</a:t>
            </a:r>
            <a:r>
              <a:rPr lang="en-US" baseline="30000" dirty="0" err="1" smtClean="0">
                <a:solidFill>
                  <a:srgbClr val="000099"/>
                </a:solidFill>
              </a:rPr>
              <a:t>k</a:t>
            </a:r>
            <a:r>
              <a:rPr lang="en-US" dirty="0" smtClean="0">
                <a:solidFill>
                  <a:srgbClr val="000099"/>
                </a:solidFill>
              </a:rPr>
              <a:t> mod p</a:t>
            </a:r>
          </a:p>
          <a:p>
            <a:r>
              <a:rPr lang="en-US" dirty="0" smtClean="0"/>
              <a:t>Compute </a:t>
            </a:r>
            <a:r>
              <a:rPr lang="en-US" dirty="0" smtClean="0">
                <a:solidFill>
                  <a:srgbClr val="000099"/>
                </a:solidFill>
              </a:rPr>
              <a:t>s = (H(m) - </a:t>
            </a:r>
            <a:r>
              <a:rPr lang="en-US" dirty="0" err="1" smtClean="0">
                <a:solidFill>
                  <a:srgbClr val="000099"/>
                </a:solidFill>
              </a:rPr>
              <a:t>sk</a:t>
            </a:r>
            <a:r>
              <a:rPr lang="en-US" baseline="-25000" dirty="0" err="1" smtClean="0">
                <a:solidFill>
                  <a:srgbClr val="000099"/>
                </a:solidFill>
              </a:rPr>
              <a:t>A</a:t>
            </a:r>
            <a:r>
              <a:rPr lang="en-US" dirty="0" smtClean="0">
                <a:solidFill>
                  <a:srgbClr val="000099"/>
                </a:solidFill>
              </a:rPr>
              <a:t>*r)/k mod p</a:t>
            </a:r>
          </a:p>
          <a:p>
            <a:r>
              <a:rPr lang="en-US" dirty="0" smtClean="0"/>
              <a:t>Output </a:t>
            </a:r>
            <a:r>
              <a:rPr lang="en-US" dirty="0" smtClean="0">
                <a:solidFill>
                  <a:srgbClr val="000099"/>
                </a:solidFill>
              </a:rPr>
              <a:t>(</a:t>
            </a:r>
            <a:r>
              <a:rPr lang="en-US" dirty="0" err="1" smtClean="0">
                <a:solidFill>
                  <a:srgbClr val="000099"/>
                </a:solidFill>
              </a:rPr>
              <a:t>r,s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Verification: Input </a:t>
            </a:r>
            <a:r>
              <a:rPr lang="en-US" dirty="0" smtClean="0">
                <a:solidFill>
                  <a:srgbClr val="000099"/>
                </a:solidFill>
              </a:rPr>
              <a:t>m, r, s, </a:t>
            </a:r>
            <a:r>
              <a:rPr lang="en-US" dirty="0" err="1" smtClean="0">
                <a:solidFill>
                  <a:srgbClr val="000099"/>
                </a:solidFill>
              </a:rPr>
              <a:t>pk</a:t>
            </a:r>
            <a:r>
              <a:rPr lang="en-US" baseline="-25000" dirty="0" err="1" smtClean="0">
                <a:solidFill>
                  <a:srgbClr val="000099"/>
                </a:solidFill>
              </a:rPr>
              <a:t>A</a:t>
            </a:r>
            <a:r>
              <a:rPr lang="en-US" dirty="0" smtClean="0">
                <a:solidFill>
                  <a:srgbClr val="000099"/>
                </a:solidFill>
              </a:rPr>
              <a:t> =</a:t>
            </a:r>
            <a:r>
              <a:rPr lang="en-US" dirty="0" err="1" smtClean="0">
                <a:solidFill>
                  <a:srgbClr val="000099"/>
                </a:solidFill>
              </a:rPr>
              <a:t>g</a:t>
            </a:r>
            <a:r>
              <a:rPr lang="en-US" baseline="30000" dirty="0" err="1" smtClean="0">
                <a:solidFill>
                  <a:srgbClr val="000099"/>
                </a:solidFill>
              </a:rPr>
              <a:t>x</a:t>
            </a:r>
            <a:endParaRPr lang="en-US" baseline="30000" dirty="0" smtClean="0">
              <a:solidFill>
                <a:srgbClr val="000099"/>
              </a:solidFill>
            </a:endParaRPr>
          </a:p>
          <a:p>
            <a:r>
              <a:rPr lang="en-US" dirty="0" smtClean="0"/>
              <a:t>Check if </a:t>
            </a:r>
            <a:r>
              <a:rPr lang="en-US" dirty="0" err="1" smtClean="0">
                <a:solidFill>
                  <a:srgbClr val="000099"/>
                </a:solidFill>
              </a:rPr>
              <a:t>g</a:t>
            </a:r>
            <a:r>
              <a:rPr lang="en-US" baseline="30000" dirty="0" err="1" smtClean="0">
                <a:solidFill>
                  <a:srgbClr val="000099"/>
                </a:solidFill>
              </a:rPr>
              <a:t>H</a:t>
            </a:r>
            <a:r>
              <a:rPr lang="en-US" baseline="30000" dirty="0" smtClean="0">
                <a:solidFill>
                  <a:srgbClr val="000099"/>
                </a:solidFill>
              </a:rPr>
              <a:t>(m)</a:t>
            </a:r>
            <a:r>
              <a:rPr lang="en-US" dirty="0" smtClean="0">
                <a:solidFill>
                  <a:srgbClr val="000099"/>
                </a:solidFill>
              </a:rPr>
              <a:t> = </a:t>
            </a:r>
            <a:r>
              <a:rPr lang="en-US" dirty="0" err="1" smtClean="0">
                <a:solidFill>
                  <a:srgbClr val="000099"/>
                </a:solidFill>
              </a:rPr>
              <a:t>pk</a:t>
            </a:r>
            <a:r>
              <a:rPr lang="en-US" baseline="-25000" dirty="0" err="1" smtClean="0">
                <a:solidFill>
                  <a:srgbClr val="000099"/>
                </a:solidFill>
              </a:rPr>
              <a:t>A</a:t>
            </a:r>
            <a:r>
              <a:rPr lang="en-US" baseline="30000" dirty="0" err="1" smtClean="0">
                <a:solidFill>
                  <a:srgbClr val="000099"/>
                </a:solidFill>
              </a:rPr>
              <a:t>r</a:t>
            </a:r>
            <a:r>
              <a:rPr lang="en-US" dirty="0" smtClean="0">
                <a:solidFill>
                  <a:srgbClr val="000099"/>
                </a:solidFill>
              </a:rPr>
              <a:t>*</a:t>
            </a:r>
            <a:r>
              <a:rPr lang="en-US" dirty="0" err="1" smtClean="0">
                <a:solidFill>
                  <a:srgbClr val="000099"/>
                </a:solidFill>
              </a:rPr>
              <a:t>r</a:t>
            </a:r>
            <a:r>
              <a:rPr lang="en-US" baseline="30000" dirty="0" err="1" smtClean="0">
                <a:solidFill>
                  <a:srgbClr val="000099"/>
                </a:solidFill>
              </a:rPr>
              <a:t>s</a:t>
            </a:r>
            <a:r>
              <a:rPr lang="en-US" dirty="0" smtClean="0">
                <a:solidFill>
                  <a:srgbClr val="000099"/>
                </a:solidFill>
              </a:rPr>
              <a:t> mod p</a:t>
            </a:r>
            <a:r>
              <a:rPr lang="en-US" dirty="0">
                <a:solidFill>
                  <a:srgbClr val="000099"/>
                </a:solidFill>
              </a:rPr>
              <a:t/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>=</a:t>
            </a:r>
            <a:r>
              <a:rPr lang="en-US" dirty="0" err="1" smtClean="0">
                <a:solidFill>
                  <a:srgbClr val="000099"/>
                </a:solidFill>
              </a:rPr>
              <a:t>g</a:t>
            </a:r>
            <a:r>
              <a:rPr lang="en-US" baseline="30000" dirty="0" err="1" smtClean="0">
                <a:solidFill>
                  <a:srgbClr val="000099"/>
                </a:solidFill>
              </a:rPr>
              <a:t>xr</a:t>
            </a:r>
            <a:r>
              <a:rPr lang="en-US" dirty="0" smtClean="0">
                <a:solidFill>
                  <a:srgbClr val="000099"/>
                </a:solidFill>
              </a:rPr>
              <a:t>*</a:t>
            </a:r>
            <a:r>
              <a:rPr lang="en-US" dirty="0" err="1" smtClean="0">
                <a:solidFill>
                  <a:srgbClr val="000099"/>
                </a:solidFill>
              </a:rPr>
              <a:t>g</a:t>
            </a:r>
            <a:r>
              <a:rPr lang="en-US" baseline="30000" dirty="0" err="1" smtClean="0">
                <a:solidFill>
                  <a:srgbClr val="000099"/>
                </a:solidFill>
              </a:rPr>
              <a:t>ks</a:t>
            </a:r>
            <a:r>
              <a:rPr lang="en-US" baseline="30000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=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</a:t>
            </a:r>
            <a:r>
              <a:rPr lang="en-US" baseline="30000" dirty="0" err="1" smtClean="0">
                <a:solidFill>
                  <a:srgbClr val="000099"/>
                </a:solidFill>
              </a:rPr>
              <a:t>xr</a:t>
            </a:r>
            <a:r>
              <a:rPr lang="en-US" dirty="0" smtClean="0">
                <a:solidFill>
                  <a:srgbClr val="000099"/>
                </a:solidFill>
              </a:rPr>
              <a:t>*</a:t>
            </a:r>
            <a:r>
              <a:rPr lang="en-US" dirty="0" err="1" smtClean="0">
                <a:solidFill>
                  <a:srgbClr val="000099"/>
                </a:solidFill>
              </a:rPr>
              <a:t>g</a:t>
            </a:r>
            <a:r>
              <a:rPr lang="en-US" baseline="30000" dirty="0" err="1" smtClean="0">
                <a:solidFill>
                  <a:srgbClr val="000099"/>
                </a:solidFill>
              </a:rPr>
              <a:t>k</a:t>
            </a:r>
            <a:r>
              <a:rPr lang="en-US" baseline="30000" dirty="0" smtClean="0">
                <a:solidFill>
                  <a:srgbClr val="000099"/>
                </a:solidFill>
              </a:rPr>
              <a:t>(H(m</a:t>
            </a:r>
            <a:r>
              <a:rPr lang="en-US" baseline="30000" dirty="0">
                <a:solidFill>
                  <a:srgbClr val="000099"/>
                </a:solidFill>
              </a:rPr>
              <a:t>) - </a:t>
            </a:r>
            <a:r>
              <a:rPr lang="en-US" baseline="30000" dirty="0" err="1">
                <a:solidFill>
                  <a:srgbClr val="000099"/>
                </a:solidFill>
              </a:rPr>
              <a:t>skA</a:t>
            </a:r>
            <a:r>
              <a:rPr lang="en-US" baseline="30000" dirty="0">
                <a:solidFill>
                  <a:srgbClr val="000099"/>
                </a:solidFill>
              </a:rPr>
              <a:t>*r)/</a:t>
            </a:r>
            <a:r>
              <a:rPr lang="en-US" baseline="30000" dirty="0" smtClean="0">
                <a:solidFill>
                  <a:srgbClr val="000099"/>
                </a:solidFill>
              </a:rPr>
              <a:t>k</a:t>
            </a:r>
            <a:r>
              <a:rPr lang="en-US" dirty="0" smtClean="0">
                <a:solidFill>
                  <a:srgbClr val="000099"/>
                </a:solidFill>
              </a:rPr>
              <a:t>=</a:t>
            </a:r>
            <a:r>
              <a:rPr lang="en-US" baseline="30000" dirty="0" smtClean="0">
                <a:solidFill>
                  <a:srgbClr val="000099"/>
                </a:solidFill>
              </a:rPr>
              <a:t> </a:t>
            </a:r>
            <a:br>
              <a:rPr lang="en-US" baseline="30000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>= </a:t>
            </a:r>
            <a:r>
              <a:rPr lang="en-US" dirty="0" err="1" smtClean="0">
                <a:solidFill>
                  <a:srgbClr val="000099"/>
                </a:solidFill>
              </a:rPr>
              <a:t>g</a:t>
            </a:r>
            <a:r>
              <a:rPr lang="en-US" baseline="30000" dirty="0" err="1" smtClean="0">
                <a:solidFill>
                  <a:srgbClr val="000099"/>
                </a:solidFill>
              </a:rPr>
              <a:t>xr</a:t>
            </a:r>
            <a:r>
              <a:rPr lang="en-US" dirty="0" smtClean="0">
                <a:solidFill>
                  <a:srgbClr val="000099"/>
                </a:solidFill>
              </a:rPr>
              <a:t>*g</a:t>
            </a:r>
            <a:r>
              <a:rPr lang="en-US" baseline="30000" dirty="0" smtClean="0">
                <a:solidFill>
                  <a:srgbClr val="000099"/>
                </a:solidFill>
              </a:rPr>
              <a:t>(H(m</a:t>
            </a:r>
            <a:r>
              <a:rPr lang="en-US" baseline="30000" dirty="0">
                <a:solidFill>
                  <a:srgbClr val="000099"/>
                </a:solidFill>
              </a:rPr>
              <a:t>) - x</a:t>
            </a:r>
            <a:r>
              <a:rPr lang="en-US" baseline="30000" dirty="0" smtClean="0">
                <a:solidFill>
                  <a:srgbClr val="000099"/>
                </a:solidFill>
              </a:rPr>
              <a:t>*r)</a:t>
            </a:r>
            <a:r>
              <a:rPr lang="en-US" dirty="0" smtClean="0">
                <a:solidFill>
                  <a:srgbClr val="000099"/>
                </a:solidFill>
              </a:rPr>
              <a:t>=</a:t>
            </a:r>
            <a:r>
              <a:rPr lang="en-US" dirty="0" err="1" smtClean="0">
                <a:solidFill>
                  <a:srgbClr val="000099"/>
                </a:solidFill>
              </a:rPr>
              <a:t>g</a:t>
            </a:r>
            <a:r>
              <a:rPr lang="en-US" baseline="30000" dirty="0" err="1" smtClean="0">
                <a:solidFill>
                  <a:srgbClr val="000099"/>
                </a:solidFill>
              </a:rPr>
              <a:t>H</a:t>
            </a:r>
            <a:r>
              <a:rPr lang="en-US" baseline="30000" dirty="0" smtClean="0">
                <a:solidFill>
                  <a:srgbClr val="000099"/>
                </a:solidFill>
              </a:rPr>
              <a:t>(m)</a:t>
            </a:r>
          </a:p>
        </p:txBody>
      </p:sp>
    </p:spTree>
    <p:extLst>
      <p:ext uri="{BB962C8B-B14F-4D97-AF65-F5344CB8AC3E}">
        <p14:creationId xmlns:p14="http://schemas.microsoft.com/office/powerpoint/2010/main" val="110550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193911" cy="1143000"/>
          </a:xfrm>
        </p:spPr>
        <p:txBody>
          <a:bodyPr/>
          <a:lstStyle/>
          <a:p>
            <a:r>
              <a:rPr lang="en-US" sz="4000" dirty="0" smtClean="0"/>
              <a:t>Current trends in asymmetric crypto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RSA and </a:t>
            </a:r>
            <a:r>
              <a:rPr lang="en-US" dirty="0" err="1" smtClean="0"/>
              <a:t>Diffie</a:t>
            </a:r>
            <a:r>
              <a:rPr lang="en-US" dirty="0" smtClean="0"/>
              <a:t>-Hellman are showing their 40 year age</a:t>
            </a:r>
          </a:p>
          <a:p>
            <a:r>
              <a:rPr lang="en-US" dirty="0" smtClean="0"/>
              <a:t>Cryptanalytic attacks are getting better</a:t>
            </a:r>
          </a:p>
          <a:p>
            <a:r>
              <a:rPr lang="en-US" dirty="0" smtClean="0"/>
              <a:t>Increasing key size frequently is difficult </a:t>
            </a:r>
            <a:br>
              <a:rPr lang="en-US" dirty="0" smtClean="0"/>
            </a:br>
            <a:r>
              <a:rPr lang="en-US" dirty="0" smtClean="0"/>
              <a:t>(for usability reasons)</a:t>
            </a:r>
          </a:p>
          <a:p>
            <a:r>
              <a:rPr lang="en-US" dirty="0" smtClean="0"/>
              <a:t>Quantum computers can efficiently break both schemes</a:t>
            </a:r>
          </a:p>
          <a:p>
            <a:r>
              <a:rPr lang="en-US" dirty="0" smtClean="0"/>
              <a:t>Still primary mechanisms on the internet</a:t>
            </a:r>
          </a:p>
          <a:p>
            <a:r>
              <a:rPr lang="en-US" dirty="0" smtClean="0"/>
              <a:t>Timing and side-channels are major problems</a:t>
            </a:r>
          </a:p>
          <a:p>
            <a:r>
              <a:rPr lang="en-US" dirty="0" smtClean="0"/>
              <a:t>Researchers are designing new systems that are resistant to quantum computer attacks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introduce </a:t>
            </a:r>
            <a:r>
              <a:rPr lang="en-US" dirty="0" err="1" smtClean="0"/>
              <a:t>Diffie</a:t>
            </a:r>
            <a:r>
              <a:rPr lang="en-US" dirty="0" smtClean="0"/>
              <a:t>-Hellman based encryption</a:t>
            </a:r>
          </a:p>
          <a:p>
            <a:r>
              <a:rPr lang="en-US" dirty="0" smtClean="0"/>
              <a:t>Digital Signatures (using ideas from </a:t>
            </a:r>
            <a:r>
              <a:rPr lang="en-US" dirty="0" err="1" smtClean="0"/>
              <a:t>Diffie</a:t>
            </a:r>
            <a:r>
              <a:rPr lang="en-US" dirty="0" smtClean="0"/>
              <a:t>-Hellman)</a:t>
            </a:r>
          </a:p>
          <a:p>
            <a:r>
              <a:rPr lang="en-US" dirty="0" smtClean="0"/>
              <a:t>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compress length of data</a:t>
            </a:r>
          </a:p>
          <a:p>
            <a:r>
              <a:rPr lang="en-US" dirty="0" smtClean="0"/>
              <a:t>Many different applications that require different properties </a:t>
            </a:r>
          </a:p>
          <a:p>
            <a:r>
              <a:rPr lang="en-US" dirty="0" smtClean="0"/>
              <a:t>Denoted H: {0,1}*-&gt; {0,1}</a:t>
            </a:r>
            <a:r>
              <a:rPr lang="en-US" baseline="30000" dirty="0" smtClean="0"/>
              <a:t>256 </a:t>
            </a:r>
            <a:r>
              <a:rPr lang="en-US" dirty="0" smtClean="0"/>
              <a:t>(may have different length output 80,128, 512)</a:t>
            </a:r>
          </a:p>
          <a:p>
            <a:r>
              <a:rPr lang="en-US" dirty="0" smtClean="0"/>
              <a:t>Should be easy to compute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Definitions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ＭＳ Ｐゴシック" pitchFamily="34" charset="-128"/>
              </a:rPr>
              <a:t>Also known </a:t>
            </a:r>
            <a:r>
              <a:rPr lang="en-US" altLang="zh-CN" dirty="0" smtClean="0">
                <a:ea typeface="ＭＳ Ｐゴシック" pitchFamily="34" charset="-128"/>
              </a:rPr>
              <a:t>as message digest</a:t>
            </a:r>
          </a:p>
          <a:p>
            <a:endParaRPr lang="en-US" altLang="zh-CN" dirty="0" smtClean="0">
              <a:ea typeface="ＭＳ Ｐゴシック" pitchFamily="34" charset="-128"/>
            </a:endParaRPr>
          </a:p>
          <a:p>
            <a:r>
              <a:rPr lang="en-US" altLang="zh-CN" u="sng" dirty="0" smtClean="0">
                <a:ea typeface="ＭＳ Ｐゴシック" pitchFamily="34" charset="-128"/>
              </a:rPr>
              <a:t>Preimage resistant (one-way property)</a:t>
            </a:r>
            <a:r>
              <a:rPr lang="en-US" altLang="zh-CN" dirty="0" smtClean="0">
                <a:ea typeface="ＭＳ Ｐゴシック" pitchFamily="34" charset="-128"/>
              </a:rPr>
              <a:t>: </a:t>
            </a:r>
            <a:br>
              <a:rPr lang="en-US" altLang="zh-CN" dirty="0" smtClean="0">
                <a:ea typeface="ＭＳ Ｐゴシック" pitchFamily="34" charset="-128"/>
              </a:rPr>
            </a:br>
            <a:r>
              <a:rPr lang="en-US" altLang="zh-CN" dirty="0" smtClean="0">
                <a:ea typeface="ＭＳ Ｐゴシック" pitchFamily="34" charset="-128"/>
              </a:rPr>
              <a:t>given H(m), but not m, it is find an </a:t>
            </a:r>
            <a:r>
              <a:rPr lang="en-US" altLang="zh-CN" i="1" dirty="0" smtClean="0">
                <a:ea typeface="ＭＳ Ｐゴシック" pitchFamily="34" charset="-128"/>
              </a:rPr>
              <a:t>m</a:t>
            </a:r>
            <a:r>
              <a:rPr lang="en-US" altLang="zh-CN" dirty="0" smtClean="0">
                <a:ea typeface="ＭＳ Ｐゴシック" pitchFamily="34" charset="-128"/>
              </a:rPr>
              <a:t>.</a:t>
            </a:r>
          </a:p>
          <a:p>
            <a:r>
              <a:rPr lang="en-US" altLang="zh-CN" u="sng" dirty="0" smtClean="0">
                <a:ea typeface="ＭＳ Ｐゴシック" pitchFamily="34" charset="-128"/>
              </a:rPr>
              <a:t>Second </a:t>
            </a:r>
            <a:r>
              <a:rPr lang="en-US" altLang="zh-CN" u="sng" dirty="0">
                <a:ea typeface="ＭＳ Ｐゴシック" pitchFamily="34" charset="-128"/>
              </a:rPr>
              <a:t>preimage resistant (weak collision resistant)</a:t>
            </a:r>
            <a:r>
              <a:rPr lang="en-US" altLang="zh-CN" dirty="0">
                <a:ea typeface="ＭＳ Ｐゴシック" pitchFamily="34" charset="-128"/>
              </a:rPr>
              <a:t>: Given </a:t>
            </a:r>
            <a:r>
              <a:rPr lang="en-US" altLang="zh-CN" dirty="0" smtClean="0">
                <a:ea typeface="ＭＳ Ｐゴシック" pitchFamily="34" charset="-128"/>
              </a:rPr>
              <a:t>m</a:t>
            </a:r>
            <a:r>
              <a:rPr lang="en-US" altLang="zh-CN" baseline="-25000" dirty="0" smtClean="0">
                <a:ea typeface="ＭＳ Ｐゴシック" pitchFamily="34" charset="-128"/>
              </a:rPr>
              <a:t>1</a:t>
            </a:r>
            <a:r>
              <a:rPr lang="en-US" altLang="zh-CN" dirty="0" smtClean="0">
                <a:ea typeface="ＭＳ Ｐゴシック" pitchFamily="34" charset="-128"/>
              </a:rPr>
              <a:t>, </a:t>
            </a:r>
            <a:r>
              <a:rPr lang="en-US" altLang="zh-CN" dirty="0">
                <a:ea typeface="ＭＳ Ｐゴシック" pitchFamily="34" charset="-128"/>
              </a:rPr>
              <a:t>it is difficult to find </a:t>
            </a:r>
            <a:r>
              <a:rPr lang="en-US" altLang="zh-CN" dirty="0" smtClean="0">
                <a:ea typeface="ＭＳ Ｐゴシック" pitchFamily="34" charset="-128"/>
              </a:rPr>
              <a:t>m</a:t>
            </a:r>
            <a:r>
              <a:rPr lang="en-US" altLang="zh-CN" baseline="-25000" dirty="0" smtClean="0">
                <a:ea typeface="ＭＳ Ｐゴシック" pitchFamily="34" charset="-128"/>
              </a:rPr>
              <a:t>2</a:t>
            </a:r>
            <a:r>
              <a:rPr lang="en-US" altLang="zh-CN" dirty="0" smtClean="0">
                <a:ea typeface="ＭＳ Ｐゴシック" pitchFamily="34" charset="-128"/>
              </a:rPr>
              <a:t> </a:t>
            </a:r>
            <a:r>
              <a:rPr lang="en-US" altLang="zh-CN" dirty="0" err="1">
                <a:ea typeface="ＭＳ Ｐゴシック" pitchFamily="34" charset="-128"/>
              </a:rPr>
              <a:t>s.t.</a:t>
            </a:r>
            <a:r>
              <a:rPr lang="en-US" altLang="zh-CN" dirty="0">
                <a:ea typeface="ＭＳ Ｐゴシック" pitchFamily="34" charset="-128"/>
              </a:rPr>
              <a:t> </a:t>
            </a:r>
            <a:r>
              <a:rPr lang="en-US" altLang="zh-CN" dirty="0" smtClean="0">
                <a:ea typeface="ＭＳ Ｐゴシック" pitchFamily="34" charset="-128"/>
              </a:rPr>
              <a:t>H(m</a:t>
            </a:r>
            <a:r>
              <a:rPr lang="en-US" altLang="zh-CN" baseline="-25000" dirty="0" smtClean="0">
                <a:ea typeface="ＭＳ Ｐゴシック" pitchFamily="34" charset="-128"/>
              </a:rPr>
              <a:t>2</a:t>
            </a:r>
            <a:r>
              <a:rPr lang="en-US" altLang="zh-CN" dirty="0" smtClean="0">
                <a:ea typeface="ＭＳ Ｐゴシック" pitchFamily="34" charset="-128"/>
              </a:rPr>
              <a:t>)=H(m</a:t>
            </a:r>
            <a:r>
              <a:rPr lang="en-US" altLang="zh-CN" baseline="-25000" dirty="0" smtClean="0">
                <a:ea typeface="ＭＳ Ｐゴシック" pitchFamily="34" charset="-128"/>
              </a:rPr>
              <a:t>1</a:t>
            </a:r>
            <a:r>
              <a:rPr lang="en-US" altLang="zh-CN" dirty="0" smtClean="0">
                <a:ea typeface="ＭＳ Ｐゴシック" pitchFamily="34" charset="-128"/>
              </a:rPr>
              <a:t>).</a:t>
            </a:r>
            <a:endParaRPr lang="en-US" altLang="zh-CN" dirty="0">
              <a:ea typeface="ＭＳ Ｐゴシック" pitchFamily="34" charset="-128"/>
            </a:endParaRPr>
          </a:p>
          <a:p>
            <a:r>
              <a:rPr lang="en-US" altLang="zh-CN" u="sng" dirty="0">
                <a:ea typeface="ＭＳ Ｐゴシック" pitchFamily="34" charset="-128"/>
              </a:rPr>
              <a:t>(Strong) Collision resistant</a:t>
            </a:r>
            <a:r>
              <a:rPr lang="en-US" altLang="zh-CN" dirty="0">
                <a:ea typeface="ＭＳ Ｐゴシック" pitchFamily="34" charset="-128"/>
              </a:rPr>
              <a:t>: Computationally infeasible to find m</a:t>
            </a:r>
            <a:r>
              <a:rPr lang="en-US" altLang="zh-CN" baseline="-25000" dirty="0">
                <a:ea typeface="ＭＳ Ｐゴシック" pitchFamily="34" charset="-128"/>
              </a:rPr>
              <a:t>1</a:t>
            </a:r>
            <a:r>
              <a:rPr lang="en-US" altLang="zh-CN" dirty="0">
                <a:ea typeface="ＭＳ Ｐゴシック" pitchFamily="34" charset="-128"/>
              </a:rPr>
              <a:t>, m</a:t>
            </a:r>
            <a:r>
              <a:rPr lang="en-US" altLang="zh-CN" baseline="-25000" dirty="0">
                <a:ea typeface="ＭＳ Ｐゴシック" pitchFamily="34" charset="-128"/>
              </a:rPr>
              <a:t>2</a:t>
            </a:r>
            <a:r>
              <a:rPr lang="en-US" altLang="zh-CN" dirty="0">
                <a:ea typeface="ＭＳ Ｐゴシック" pitchFamily="34" charset="-128"/>
              </a:rPr>
              <a:t>, </a:t>
            </a:r>
            <a:r>
              <a:rPr lang="en-US" altLang="zh-CN" dirty="0" err="1">
                <a:ea typeface="ＭＳ Ｐゴシック" pitchFamily="34" charset="-128"/>
              </a:rPr>
              <a:t>s.t.</a:t>
            </a:r>
            <a:r>
              <a:rPr lang="en-US" altLang="zh-CN" dirty="0">
                <a:ea typeface="ＭＳ Ｐゴシック" pitchFamily="34" charset="-128"/>
              </a:rPr>
              <a:t> H(m</a:t>
            </a:r>
            <a:r>
              <a:rPr lang="en-US" altLang="zh-CN" baseline="-25000" dirty="0">
                <a:ea typeface="ＭＳ Ｐゴシック" pitchFamily="34" charset="-128"/>
              </a:rPr>
              <a:t>1</a:t>
            </a:r>
            <a:r>
              <a:rPr lang="en-US" altLang="zh-CN" dirty="0">
                <a:ea typeface="ＭＳ Ｐゴシック" pitchFamily="34" charset="-128"/>
              </a:rPr>
              <a:t>)=H(m</a:t>
            </a:r>
            <a:r>
              <a:rPr lang="en-US" altLang="zh-CN" baseline="-25000" dirty="0">
                <a:ea typeface="ＭＳ Ｐゴシック" pitchFamily="34" charset="-128"/>
              </a:rPr>
              <a:t>2</a:t>
            </a:r>
            <a:r>
              <a:rPr lang="en-US" altLang="zh-CN" dirty="0">
                <a:ea typeface="ＭＳ Ｐゴシック" pitchFamily="34" charset="-128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of properties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20271" y="2823882"/>
            <a:ext cx="1627094" cy="1116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Strong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collision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/>
            </a:r>
            <a:b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resistance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 bwMode="auto">
          <a:xfrm>
            <a:off x="2447365" y="3381935"/>
            <a:ext cx="1237129" cy="2017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3684494" y="2823882"/>
            <a:ext cx="1627094" cy="1116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Weak</a:t>
            </a:r>
            <a:b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collision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resistance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548717" y="2823882"/>
            <a:ext cx="1627094" cy="1116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One way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 bwMode="auto">
          <a:xfrm>
            <a:off x="5311588" y="3381935"/>
            <a:ext cx="123712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4168588"/>
            <a:ext cx="8153400" cy="2079812"/>
          </a:xfrm>
        </p:spPr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Each implication is proper (unless the input size is small), there are:</a:t>
            </a:r>
            <a:br>
              <a:rPr lang="en-US" altLang="zh-CN" dirty="0" smtClean="0">
                <a:ea typeface="ＭＳ Ｐゴシック" pitchFamily="34" charset="-128"/>
              </a:rPr>
            </a:br>
            <a:r>
              <a:rPr lang="en-US" altLang="zh-CN" dirty="0" smtClean="0">
                <a:ea typeface="ＭＳ Ｐゴシック" pitchFamily="34" charset="-128"/>
              </a:rPr>
              <a:t>weak collision resistant functions that aren’t strong</a:t>
            </a:r>
            <a:br>
              <a:rPr lang="en-US" altLang="zh-CN" dirty="0" smtClean="0">
                <a:ea typeface="ＭＳ Ｐゴシック" pitchFamily="34" charset="-128"/>
              </a:rPr>
            </a:br>
            <a:r>
              <a:rPr lang="en-US" altLang="zh-CN" dirty="0" smtClean="0">
                <a:ea typeface="ＭＳ Ｐゴシック" pitchFamily="34" charset="-128"/>
              </a:rPr>
              <a:t/>
            </a:r>
            <a:br>
              <a:rPr lang="en-US" altLang="zh-CN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One-way resistant functions that aren’t weak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Brute force attacks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179" y="1624892"/>
            <a:ext cx="7222590" cy="397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848653"/>
            <a:ext cx="8610600" cy="805379"/>
          </a:xfrm>
        </p:spPr>
        <p:txBody>
          <a:bodyPr/>
          <a:lstStyle/>
          <a:p>
            <a:r>
              <a:rPr lang="en-US" altLang="zh-CN" sz="3200" dirty="0" smtClean="0">
                <a:ea typeface="ＭＳ Ｐゴシック" pitchFamily="34" charset="-128"/>
              </a:rPr>
              <a:t>Why attack to strong collision is much easier?</a:t>
            </a:r>
          </a:p>
        </p:txBody>
      </p:sp>
    </p:spTree>
    <p:extLst>
      <p:ext uri="{BB962C8B-B14F-4D97-AF65-F5344CB8AC3E}">
        <p14:creationId xmlns:p14="http://schemas.microsoft.com/office/powerpoint/2010/main" val="1383003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Birthday “paradox”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178099" cy="4648200"/>
          </a:xfrm>
        </p:spPr>
        <p:txBody>
          <a:bodyPr/>
          <a:lstStyle/>
          <a:p>
            <a:r>
              <a:rPr lang="en-US" sz="3200" dirty="0" smtClean="0"/>
              <a:t>How many people does it take so that the probability that two of them share the same birthday is larger than 50%? </a:t>
            </a:r>
          </a:p>
          <a:p>
            <a:pPr lvl="1"/>
            <a:r>
              <a:rPr lang="en-US" altLang="zh-CN" sz="2800" dirty="0" smtClean="0">
                <a:ea typeface="ＭＳ Ｐゴシック" pitchFamily="34" charset="-128"/>
              </a:rPr>
              <a:t>23</a:t>
            </a:r>
          </a:p>
          <a:p>
            <a:r>
              <a:rPr lang="en-US" sz="3200" dirty="0" smtClean="0"/>
              <a:t>Same birthday as me?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4356589" y="1989699"/>
          <a:ext cx="4229100" cy="276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5736109"/>
            <a:ext cx="8610600" cy="103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pitchFamily="34" charset="-128"/>
                <a:cs typeface="+mn-cs"/>
              </a:rPr>
              <a:t>For hash</a:t>
            </a:r>
            <a:r>
              <a:rPr kumimoji="0" lang="en-US" altLang="zh-CN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pitchFamily="34" charset="-128"/>
                <a:cs typeface="+mn-cs"/>
              </a:rPr>
              <a:t> function with n-bit output, it suffices to test 1.2 x 2</a:t>
            </a:r>
            <a:r>
              <a:rPr kumimoji="0" lang="en-US" altLang="zh-CN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pitchFamily="34" charset="-128"/>
                <a:cs typeface="+mn-cs"/>
              </a:rPr>
              <a:t>n/2</a:t>
            </a:r>
            <a:r>
              <a:rPr kumimoji="0" lang="en-US" altLang="zh-CN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pitchFamily="34" charset="-128"/>
                <a:cs typeface="+mn-cs"/>
              </a:rPr>
              <a:t> inputs to find a collision. 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1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589672" y="228600"/>
            <a:ext cx="7772400" cy="1143000"/>
          </a:xfrm>
        </p:spPr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Length of hash function output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48992" y="1417316"/>
            <a:ext cx="8610600" cy="3942471"/>
          </a:xfrm>
        </p:spPr>
        <p:txBody>
          <a:bodyPr/>
          <a:lstStyle/>
          <a:p>
            <a:r>
              <a:rPr lang="en-US" altLang="zh-CN" sz="3200" dirty="0" smtClean="0">
                <a:ea typeface="ＭＳ Ｐゴシック" pitchFamily="34" charset="-128"/>
              </a:rPr>
              <a:t>Due to birthday attack, the </a:t>
            </a:r>
            <a:r>
              <a:rPr lang="en-US" sz="3200" dirty="0" smtClean="0"/>
              <a:t>length of hash outputs in general should double the key length of block ciphers </a:t>
            </a:r>
          </a:p>
          <a:p>
            <a:pPr lvl="1"/>
            <a:r>
              <a:rPr lang="en-US" sz="2800" dirty="0" smtClean="0"/>
              <a:t>SHA-256, SHA-384, SHA-512 to match the new key</a:t>
            </a:r>
            <a:r>
              <a:rPr lang="en-US" dirty="0" smtClean="0"/>
              <a:t> </a:t>
            </a:r>
            <a:r>
              <a:rPr lang="en-US" sz="2800" dirty="0" smtClean="0"/>
              <a:t>lengths (128,192,256) in AES</a:t>
            </a:r>
          </a:p>
        </p:txBody>
      </p:sp>
    </p:spTree>
    <p:extLst>
      <p:ext uri="{BB962C8B-B14F-4D97-AF65-F5344CB8AC3E}">
        <p14:creationId xmlns:p14="http://schemas.microsoft.com/office/powerpoint/2010/main" val="108627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Construction: iterated hash function</a:t>
            </a:r>
          </a:p>
        </p:txBody>
      </p:sp>
      <p:pic>
        <p:nvPicPr>
          <p:cNvPr id="5" name="Picture 4" descr="11fig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7292" y="1758827"/>
            <a:ext cx="8764164" cy="403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215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242668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Iterated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4227"/>
            <a:ext cx="7738403" cy="5162843"/>
          </a:xfrm>
        </p:spPr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Partition message into L fixed-size b-bit blocks</a:t>
            </a:r>
            <a:endParaRPr lang="en-US" altLang="en-US" dirty="0" smtClean="0"/>
          </a:p>
          <a:p>
            <a:r>
              <a:rPr lang="en-US" altLang="en-US" dirty="0" smtClean="0"/>
              <a:t>Compression function f: </a:t>
            </a:r>
            <a:r>
              <a:rPr lang="en-US" dirty="0" smtClean="0"/>
              <a:t>take two inputs</a:t>
            </a:r>
          </a:p>
          <a:p>
            <a:pPr lvl="1"/>
            <a:r>
              <a:rPr lang="en-US" dirty="0" smtClean="0"/>
              <a:t>Chaining variable (n bits) from previous step</a:t>
            </a:r>
          </a:p>
          <a:p>
            <a:pPr lvl="1"/>
            <a:r>
              <a:rPr lang="en-US" dirty="0" smtClean="0"/>
              <a:t>b-bit block, b &gt; n (compression)</a:t>
            </a:r>
          </a:p>
          <a:p>
            <a:pPr lvl="1"/>
            <a:r>
              <a:rPr lang="en-US" dirty="0" smtClean="0"/>
              <a:t>Can be constructed from block ciphers, must be collision resistant</a:t>
            </a:r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If the compression function is collision resistant, then so is the iterated hash function </a:t>
            </a:r>
          </a:p>
          <a:p>
            <a:pPr lvl="1"/>
            <a:r>
              <a:rPr lang="en-US" dirty="0" smtClean="0"/>
              <a:t>Designing secure hash function reduces to designing collision-resistant compression function that takes fixed-size input</a:t>
            </a:r>
          </a:p>
        </p:txBody>
      </p:sp>
    </p:spTree>
    <p:extLst>
      <p:ext uri="{BB962C8B-B14F-4D97-AF65-F5344CB8AC3E}">
        <p14:creationId xmlns:p14="http://schemas.microsoft.com/office/powerpoint/2010/main" val="933680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Merkle-Damgård</a:t>
            </a:r>
            <a:r>
              <a:rPr lang="en-US" altLang="en-US" dirty="0" smtClean="0"/>
              <a:t> construction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629528" y="3900263"/>
            <a:ext cx="851447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Given: compression function F</a:t>
            </a:r>
            <a:r>
              <a:rPr lang="en-US" altLang="zh-CN" sz="2400" dirty="0">
                <a:latin typeface="Gill Sans MT" pitchFamily="34" charset="0"/>
                <a:ea typeface="SimSun" pitchFamily="2" charset="-122"/>
              </a:rPr>
              <a:t>: 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{0,1}</a:t>
            </a:r>
            <a:r>
              <a:rPr lang="en-US" altLang="zh-CN" sz="2400" baseline="30000" dirty="0" smtClean="0">
                <a:latin typeface="Gill Sans MT" pitchFamily="34" charset="0"/>
                <a:ea typeface="SimSun" pitchFamily="2" charset="-122"/>
              </a:rPr>
              <a:t>n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 x {0,1}</a:t>
            </a:r>
            <a:r>
              <a:rPr lang="en-US" altLang="zh-CN" sz="2400" baseline="30000" dirty="0" smtClean="0">
                <a:latin typeface="Gill Sans MT" pitchFamily="34" charset="0"/>
                <a:ea typeface="SimSun" pitchFamily="2" charset="-122"/>
              </a:rPr>
              <a:t>b 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  <a:sym typeface="Symbol"/>
              </a:rPr>
              <a:t>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{0,1} </a:t>
            </a:r>
            <a:r>
              <a:rPr lang="en-US" altLang="zh-CN" sz="2400" baseline="30000" dirty="0" smtClean="0">
                <a:latin typeface="Gill Sans MT" pitchFamily="34" charset="0"/>
                <a:ea typeface="SimSun" pitchFamily="2" charset="-122"/>
              </a:rPr>
              <a:t>n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; n-bit constant IV</a:t>
            </a:r>
            <a:endParaRPr lang="en-US" altLang="zh-CN" sz="2400" baseline="30000" dirty="0" smtClean="0">
              <a:latin typeface="Gill Sans MT" pitchFamily="34" charset="0"/>
              <a:ea typeface="SimSun" pitchFamily="2" charset="-122"/>
            </a:endParaRPr>
          </a:p>
          <a:p>
            <a:pPr>
              <a:spcBef>
                <a:spcPts val="0"/>
              </a:spcBef>
            </a:pP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Input: message M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Break M into b-bit blocks, M</a:t>
            </a:r>
            <a:r>
              <a:rPr lang="en-US" altLang="zh-CN" sz="2400" baseline="-25000" dirty="0" smtClean="0">
                <a:latin typeface="Gill Sans MT" pitchFamily="34" charset="0"/>
                <a:ea typeface="SimSun" pitchFamily="2" charset="-122"/>
              </a:rPr>
              <a:t>1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, …, M</a:t>
            </a:r>
            <a:r>
              <a:rPr lang="en-US" altLang="zh-CN" sz="2400" baseline="-25000" dirty="0" smtClean="0">
                <a:latin typeface="Gill Sans MT" pitchFamily="34" charset="0"/>
                <a:ea typeface="SimSun" pitchFamily="2" charset="-122"/>
              </a:rPr>
              <a:t>k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; add padding if necessary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Let M</a:t>
            </a:r>
            <a:r>
              <a:rPr lang="en-US" altLang="zh-CN" sz="2400" baseline="-25000" dirty="0" smtClean="0">
                <a:latin typeface="Gill Sans MT" pitchFamily="34" charset="0"/>
                <a:ea typeface="SimSun" pitchFamily="2" charset="-122"/>
              </a:rPr>
              <a:t>k+1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 be encoding of |M|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Let h</a:t>
            </a:r>
            <a:r>
              <a:rPr lang="en-US" altLang="zh-CN" sz="2400" baseline="-25000" dirty="0" smtClean="0">
                <a:latin typeface="Gill Sans MT" pitchFamily="34" charset="0"/>
                <a:ea typeface="SimSun" pitchFamily="2" charset="-122"/>
              </a:rPr>
              <a:t>0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=IV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Let h</a:t>
            </a:r>
            <a:r>
              <a:rPr lang="en-US" altLang="zh-CN" sz="2400" baseline="-25000" dirty="0" smtClean="0">
                <a:latin typeface="Gill Sans MT" pitchFamily="34" charset="0"/>
                <a:ea typeface="SimSun" pitchFamily="2" charset="-122"/>
              </a:rPr>
              <a:t>i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=F(h</a:t>
            </a:r>
            <a:r>
              <a:rPr lang="en-US" altLang="zh-CN" sz="2400" baseline="-25000" dirty="0" smtClean="0">
                <a:latin typeface="Gill Sans MT" pitchFamily="34" charset="0"/>
                <a:ea typeface="SimSun" pitchFamily="2" charset="-122"/>
              </a:rPr>
              <a:t>i-1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,M</a:t>
            </a:r>
            <a:r>
              <a:rPr lang="en-US" altLang="zh-CN" sz="2400" baseline="-25000" dirty="0" smtClean="0">
                <a:latin typeface="Gill Sans MT" pitchFamily="34" charset="0"/>
                <a:ea typeface="SimSun" pitchFamily="2" charset="-122"/>
              </a:rPr>
              <a:t>i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), </a:t>
            </a:r>
            <a:r>
              <a:rPr lang="en-US" altLang="zh-CN" sz="2400" dirty="0" err="1" smtClean="0">
                <a:latin typeface="Gill Sans MT" pitchFamily="34" charset="0"/>
                <a:ea typeface="SimSun" pitchFamily="2" charset="-122"/>
              </a:rPr>
              <a:t>i</a:t>
            </a:r>
            <a:r>
              <a:rPr lang="en-US" altLang="zh-CN" sz="2400" dirty="0" smtClean="0">
                <a:latin typeface="Gill Sans MT" pitchFamily="34" charset="0"/>
                <a:ea typeface="SimSun" pitchFamily="2" charset="-122"/>
              </a:rPr>
              <a:t>=1,…, k+1, output h</a:t>
            </a:r>
            <a:r>
              <a:rPr lang="en-US" altLang="zh-CN" sz="2400" baseline="-25000" dirty="0" smtClean="0">
                <a:latin typeface="Gill Sans MT" pitchFamily="34" charset="0"/>
                <a:ea typeface="SimSun" pitchFamily="2" charset="-122"/>
              </a:rPr>
              <a:t>k+1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0" y="1524000"/>
            <a:ext cx="7924800" cy="2247900"/>
            <a:chOff x="533400" y="1524000"/>
            <a:chExt cx="7924800" cy="2247900"/>
          </a:xfrm>
        </p:grpSpPr>
        <p:graphicFrame>
          <p:nvGraphicFramePr>
            <p:cNvPr id="22531" name="Object 4"/>
            <p:cNvGraphicFramePr>
              <a:graphicFrameLocks noChangeAspect="1"/>
            </p:cNvGraphicFramePr>
            <p:nvPr/>
          </p:nvGraphicFramePr>
          <p:xfrm>
            <a:off x="533400" y="1524000"/>
            <a:ext cx="7924800" cy="224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Picture" r:id="rId4" imgW="5597927" imgH="1602134" progId="Word.Picture.8">
                    <p:embed/>
                  </p:oleObj>
                </mc:Choice>
                <mc:Fallback>
                  <p:oleObj name="Picture" r:id="rId4" imgW="5597927" imgH="1602134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1524000"/>
                          <a:ext cx="7924800" cy="2247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 flipH="1">
              <a:off x="6850965" y="2194559"/>
              <a:ext cx="23915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269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Commonly used hash functions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 smtClean="0"/>
              <a:t>MD5</a:t>
            </a:r>
          </a:p>
          <a:p>
            <a:r>
              <a:rPr lang="en-US" altLang="en-US" sz="3200" dirty="0" smtClean="0"/>
              <a:t>SHA family</a:t>
            </a:r>
          </a:p>
          <a:p>
            <a:pPr lvl="1"/>
            <a:r>
              <a:rPr lang="en-US" altLang="en-US" sz="2800" dirty="0" smtClean="0"/>
              <a:t>SHA-0, SHA-1, SHA-2, and </a:t>
            </a:r>
          </a:p>
          <a:p>
            <a:r>
              <a:rPr lang="en-US" altLang="en-US" sz="3200" dirty="0" smtClean="0"/>
              <a:t>SHA-3 (different construction paradigm)</a:t>
            </a:r>
          </a:p>
          <a:p>
            <a:r>
              <a:rPr lang="en-US" altLang="en-US" sz="3200" dirty="0" smtClean="0"/>
              <a:t>Whirlpool</a:t>
            </a:r>
          </a:p>
          <a:p>
            <a:r>
              <a:rPr lang="en-US" altLang="en-US" sz="3200" dirty="0" smtClean="0"/>
              <a:t>Tiger</a:t>
            </a:r>
            <a:endParaRPr lang="en-US" altLang="zh-CN" sz="3200" dirty="0" smtClean="0">
              <a:ea typeface="SimSun" pitchFamily="2" charset="-122"/>
            </a:endParaRPr>
          </a:p>
          <a:p>
            <a:r>
              <a:rPr lang="en-US" altLang="en-US" sz="3200" dirty="0" smtClean="0"/>
              <a:t>RIPEMD</a:t>
            </a:r>
            <a:r>
              <a:rPr lang="en-US" altLang="zh-CN" sz="3200" dirty="0" smtClean="0">
                <a:ea typeface="SimSun" pitchFamily="2" charset="-122"/>
              </a:rPr>
              <a:t>-128,160,256,320</a:t>
            </a:r>
          </a:p>
          <a:p>
            <a:pPr lvl="1"/>
            <a:r>
              <a:rPr lang="en-US" altLang="zh-CN" sz="2800" dirty="0" smtClean="0">
                <a:ea typeface="SimSun" pitchFamily="2" charset="-122"/>
              </a:rPr>
              <a:t>Improved version of RIPEMD</a:t>
            </a:r>
          </a:p>
          <a:p>
            <a:pPr lvl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671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3895" y="39688"/>
            <a:ext cx="7723163" cy="1412875"/>
          </a:xfrm>
        </p:spPr>
        <p:txBody>
          <a:bodyPr/>
          <a:lstStyle/>
          <a:p>
            <a:r>
              <a:rPr lang="en-AU" dirty="0" smtClean="0"/>
              <a:t>Diffie-Hellman Key Exchange</a:t>
            </a:r>
            <a:endParaRPr lang="en-AU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0166" y="1561514"/>
            <a:ext cx="7882621" cy="4915486"/>
          </a:xfrm>
        </p:spPr>
        <p:txBody>
          <a:bodyPr>
            <a:noAutofit/>
          </a:bodyPr>
          <a:lstStyle/>
          <a:p>
            <a:r>
              <a:rPr lang="en-AU" sz="3200" dirty="0" smtClean="0"/>
              <a:t>First published public-key algorithm</a:t>
            </a:r>
          </a:p>
          <a:p>
            <a:pPr lvl="1"/>
            <a:r>
              <a:rPr lang="en-AU" dirty="0" smtClean="0"/>
              <a:t>“New Directions in Cryptography,” 1976</a:t>
            </a:r>
          </a:p>
          <a:p>
            <a:r>
              <a:rPr lang="en-AU" sz="3200" dirty="0" smtClean="0"/>
              <a:t>A number of commercial products employ this key exchange technique</a:t>
            </a:r>
          </a:p>
          <a:p>
            <a:r>
              <a:rPr lang="en-AU" sz="3200" dirty="0" smtClean="0"/>
              <a:t>Purpose: key establishment</a:t>
            </a:r>
          </a:p>
          <a:p>
            <a:r>
              <a:rPr lang="en-AU" sz="3200" dirty="0" smtClean="0"/>
              <a:t>Effectiveness: depends on the difficulty of computing discrete logarithms</a:t>
            </a:r>
            <a:r>
              <a:rPr lang="en-AU" sz="3200" dirty="0"/>
              <a:t> </a:t>
            </a:r>
            <a:endParaRPr lang="en-AU" sz="3200" dirty="0" smtClean="0"/>
          </a:p>
          <a:p>
            <a:pPr lvl="1"/>
            <a:r>
              <a:rPr lang="en-AU" dirty="0" smtClean="0"/>
              <a:t>Given </a:t>
            </a:r>
            <a:r>
              <a:rPr lang="en-AU" dirty="0" err="1" smtClean="0"/>
              <a:t>g</a:t>
            </a:r>
            <a:r>
              <a:rPr lang="en-AU" baseline="30000" dirty="0" err="1" smtClean="0"/>
              <a:t>x</a:t>
            </a:r>
            <a:r>
              <a:rPr lang="en-AU" dirty="0" smtClean="0"/>
              <a:t> mod p hard to determine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Function of SHA2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1767"/>
            <a:ext cx="7023100" cy="2781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1652" y="4906297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4470810"/>
            <a:ext cx="7772400" cy="177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smtClean="0"/>
              <a:t>Have 8 intermediate registers a,</a:t>
            </a:r>
            <a:r>
              <a:rPr lang="mr-IN" altLang="en-US" kern="0" dirty="0" smtClean="0"/>
              <a:t>…</a:t>
            </a:r>
            <a:r>
              <a:rPr lang="en-US" altLang="en-US" kern="0" dirty="0" smtClean="0"/>
              <a:t>, h</a:t>
            </a:r>
          </a:p>
          <a:p>
            <a:r>
              <a:rPr lang="en-US" altLang="en-US" kern="0" dirty="0" err="1" smtClean="0"/>
              <a:t>K</a:t>
            </a:r>
            <a:r>
              <a:rPr lang="en-US" altLang="en-US" kern="0" baseline="-25000" dirty="0" err="1" smtClean="0"/>
              <a:t>j</a:t>
            </a:r>
            <a:r>
              <a:rPr lang="en-US" altLang="en-US" kern="0" dirty="0" smtClean="0"/>
              <a:t> are constants for the round and </a:t>
            </a:r>
            <a:r>
              <a:rPr lang="en-US" altLang="en-US" kern="0" dirty="0" err="1" smtClean="0"/>
              <a:t>W</a:t>
            </a:r>
            <a:r>
              <a:rPr lang="en-US" altLang="en-US" kern="0" baseline="-25000" dirty="0" err="1" smtClean="0"/>
              <a:t>j</a:t>
            </a:r>
            <a:r>
              <a:rPr lang="en-US" altLang="en-US" kern="0" dirty="0" smtClean="0"/>
              <a:t> are the message</a:t>
            </a:r>
          </a:p>
          <a:p>
            <a:r>
              <a:rPr lang="en-US" altLang="en-US" kern="0" dirty="0" smtClean="0"/>
              <a:t>This function is computed 64 times (in SHA-256)</a:t>
            </a:r>
            <a:endParaRPr lang="en-US" altLang="en-US" sz="2400" kern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655" y="3869385"/>
            <a:ext cx="2749345" cy="98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Attacks: MD5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MD4: 128 bits, 1990. Broken</a:t>
            </a:r>
          </a:p>
          <a:p>
            <a:r>
              <a:rPr lang="en-US" altLang="en-US" sz="3200" dirty="0" smtClean="0"/>
              <a:t>MD5: 128 bits, 1992. Wide Usage. </a:t>
            </a:r>
          </a:p>
          <a:p>
            <a:r>
              <a:rPr lang="en-US" sz="3200" dirty="0" smtClean="0"/>
              <a:t>Flaw found in 1996, </a:t>
            </a:r>
            <a:r>
              <a:rPr lang="en-US" altLang="en-US" sz="3200" dirty="0" smtClean="0"/>
              <a:t>collision attacks in 2004</a:t>
            </a:r>
          </a:p>
          <a:p>
            <a:r>
              <a:rPr lang="en-US" altLang="en-US" sz="3200" dirty="0" smtClean="0"/>
              <a:t>Current best attacks: </a:t>
            </a:r>
            <a:r>
              <a:rPr lang="en-US" altLang="en-US" sz="3200" dirty="0" err="1" smtClean="0"/>
              <a:t>Xie-Feng</a:t>
            </a:r>
            <a:r>
              <a:rPr lang="en-US" altLang="en-US" sz="3200" dirty="0" smtClean="0"/>
              <a:t> (2009) in 2</a:t>
            </a:r>
            <a:r>
              <a:rPr lang="en-US" altLang="en-US" sz="3200" baseline="30000" dirty="0" smtClean="0"/>
              <a:t>20</a:t>
            </a:r>
          </a:p>
          <a:p>
            <a:r>
              <a:rPr lang="en-US" altLang="en-US" sz="3200" dirty="0" err="1" smtClean="0"/>
              <a:t>Preimage</a:t>
            </a:r>
            <a:r>
              <a:rPr lang="en-US" altLang="en-US" sz="3200" dirty="0" smtClean="0"/>
              <a:t> attacks : still hard ~ 2</a:t>
            </a:r>
            <a:r>
              <a:rPr lang="en-US" altLang="en-US" sz="3200" baseline="30000" dirty="0" smtClean="0"/>
              <a:t>123.4</a:t>
            </a:r>
            <a:r>
              <a:rPr lang="en-US" altLang="en-US" sz="3200" dirty="0" smtClean="0"/>
              <a:t> (Sasaki-Aoki)</a:t>
            </a:r>
          </a:p>
          <a:p>
            <a:pPr>
              <a:buNone/>
            </a:pP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53058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Attack: the SHA Family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33400" y="1318839"/>
            <a:ext cx="8104164" cy="5110095"/>
          </a:xfrm>
        </p:spPr>
        <p:txBody>
          <a:bodyPr/>
          <a:lstStyle/>
          <a:p>
            <a:r>
              <a:rPr lang="en-US" altLang="en-US" sz="3200" dirty="0" smtClean="0"/>
              <a:t>SHA-0: made a standard by NIST in 1993 </a:t>
            </a:r>
          </a:p>
          <a:p>
            <a:pPr lvl="1"/>
            <a:r>
              <a:rPr lang="en-US" altLang="en-US" sz="2800" dirty="0" smtClean="0"/>
              <a:t>based on </a:t>
            </a:r>
            <a:r>
              <a:rPr lang="en-US" altLang="en-US" sz="2800" dirty="0" err="1" smtClean="0"/>
              <a:t>Merkle-Damgard</a:t>
            </a:r>
            <a:r>
              <a:rPr lang="en-US" altLang="en-US" sz="2800" dirty="0" smtClean="0"/>
              <a:t> design. 160 bits</a:t>
            </a:r>
          </a:p>
          <a:p>
            <a:pPr lvl="1"/>
            <a:r>
              <a:rPr lang="en-US" altLang="en-US" sz="2800" dirty="0" smtClean="0"/>
              <a:t>In 1998 collisions against SHA-0 were demonstrated in 2</a:t>
            </a:r>
            <a:r>
              <a:rPr lang="en-US" altLang="en-US" sz="2800" baseline="30000" dirty="0" smtClean="0"/>
              <a:t>61</a:t>
            </a:r>
            <a:r>
              <a:rPr lang="en-US" altLang="en-US" sz="2800" dirty="0" smtClean="0"/>
              <a:t> steps</a:t>
            </a:r>
          </a:p>
          <a:p>
            <a:pPr marL="342900" lvl="1" indent="-342900">
              <a:buSzPct val="70000"/>
              <a:buFont typeface="Wingdings" pitchFamily="2" charset="2"/>
              <a:buChar char="v"/>
            </a:pPr>
            <a:r>
              <a:rPr lang="en-US" sz="2800" dirty="0" smtClean="0"/>
              <a:t>SHA-1: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US standard [</a:t>
            </a:r>
            <a:r>
              <a:rPr lang="en-US" dirty="0" smtClean="0"/>
              <a:t>NIST, FIPS PUB 180-1]</a:t>
            </a:r>
            <a:endParaRPr lang="en-US" sz="2800" dirty="0" smtClean="0">
              <a:solidFill>
                <a:srgbClr val="C00000"/>
              </a:solidFill>
            </a:endParaRPr>
          </a:p>
          <a:p>
            <a:pPr lvl="1"/>
            <a:r>
              <a:rPr lang="en-US" sz="2800" dirty="0" smtClean="0"/>
              <a:t>160-bit message digest</a:t>
            </a:r>
          </a:p>
          <a:p>
            <a:pPr lvl="1"/>
            <a:r>
              <a:rPr lang="en-US" altLang="en-US" sz="2800" dirty="0" smtClean="0"/>
              <a:t>Collisions were found in 2</a:t>
            </a:r>
            <a:r>
              <a:rPr lang="en-US" altLang="en-US" sz="2800" baseline="30000" dirty="0" smtClean="0"/>
              <a:t>69</a:t>
            </a:r>
            <a:r>
              <a:rPr lang="en-US" altLang="en-US" sz="2800" dirty="0" smtClean="0"/>
              <a:t> steps Wang, Yin, Yu, Crypto 2005</a:t>
            </a:r>
          </a:p>
          <a:p>
            <a:pPr lvl="1"/>
            <a:r>
              <a:rPr lang="en-US" sz="2800" dirty="0" smtClean="0"/>
              <a:t>NIST requires federal agencies to move to SHA-2 after 2010 </a:t>
            </a:r>
          </a:p>
          <a:p>
            <a:pPr lvl="1"/>
            <a:r>
              <a:rPr lang="en-US" altLang="en-US" sz="2800" dirty="0" smtClean="0"/>
              <a:t>SHA-1 was considered broken</a:t>
            </a:r>
          </a:p>
        </p:txBody>
      </p:sp>
    </p:spTree>
    <p:extLst>
      <p:ext uri="{BB962C8B-B14F-4D97-AF65-F5344CB8AC3E}">
        <p14:creationId xmlns:p14="http://schemas.microsoft.com/office/powerpoint/2010/main" val="1416514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SHA-2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SHA-224, SHA-256, SHA-384, SHA-512</a:t>
            </a:r>
          </a:p>
          <a:p>
            <a:pPr lvl="1" eaLnBrk="1" hangingPunct="1"/>
            <a:r>
              <a:rPr lang="en-US" altLang="en-US" sz="3200" dirty="0" smtClean="0"/>
              <a:t>Outputs 224, 256, 384, and 512 bits, respectively</a:t>
            </a:r>
          </a:p>
          <a:p>
            <a:pPr lvl="1" eaLnBrk="1" hangingPunct="1"/>
            <a:r>
              <a:rPr lang="en-US" altLang="en-US" sz="3200" dirty="0" smtClean="0"/>
              <a:t>No real security concerns, yet</a:t>
            </a:r>
            <a:endParaRPr lang="en-US" sz="2800" dirty="0" smtClean="0"/>
          </a:p>
          <a:p>
            <a:r>
              <a:rPr lang="en-US" sz="3200" dirty="0" smtClean="0"/>
              <a:t>Similar design principle as SHA-1 (and MD5)</a:t>
            </a:r>
          </a:p>
        </p:txBody>
      </p:sp>
    </p:spTree>
    <p:extLst>
      <p:ext uri="{BB962C8B-B14F-4D97-AF65-F5344CB8AC3E}">
        <p14:creationId xmlns:p14="http://schemas.microsoft.com/office/powerpoint/2010/main" val="1884667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SHA-3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33399" y="1051548"/>
            <a:ext cx="8385517" cy="4648200"/>
          </a:xfrm>
        </p:spPr>
        <p:txBody>
          <a:bodyPr/>
          <a:lstStyle/>
          <a:p>
            <a:r>
              <a:rPr lang="en-US" dirty="0" smtClean="0"/>
              <a:t>2007: Request for submissions of new hash functions</a:t>
            </a:r>
          </a:p>
          <a:p>
            <a:r>
              <a:rPr lang="en-US" dirty="0" smtClean="0"/>
              <a:t>2008: Submissions deadline.  Received 64 entries. Announced first-round selections of 51 candidates</a:t>
            </a:r>
          </a:p>
          <a:p>
            <a:r>
              <a:rPr lang="en-US" dirty="0" smtClean="0"/>
              <a:t>2009: First SHA-3 candidate conference in Feb. Announced 14 Second Round Candidates in July</a:t>
            </a:r>
          </a:p>
          <a:p>
            <a:r>
              <a:rPr lang="en-US" dirty="0" smtClean="0"/>
              <a:t>2010: After one year public review of the algorithms, the second SHA-3 candidate conference was held in Aug.  Announced 5 third-round candidates in Dec </a:t>
            </a:r>
          </a:p>
          <a:p>
            <a:r>
              <a:rPr lang="en-US" dirty="0" smtClean="0"/>
              <a:t>2011: Public comment for final round</a:t>
            </a:r>
          </a:p>
          <a:p>
            <a:r>
              <a:rPr lang="en-US" dirty="0" smtClean="0"/>
              <a:t>2012: October 2, NIST selected </a:t>
            </a:r>
            <a:r>
              <a:rPr lang="en-US" dirty="0" err="1" smtClean="0"/>
              <a:t>Keccak</a:t>
            </a:r>
            <a:r>
              <a:rPr lang="en-US" dirty="0" smtClean="0"/>
              <a:t> as SHA-3 </a:t>
            </a:r>
          </a:p>
        </p:txBody>
      </p:sp>
    </p:spTree>
    <p:extLst>
      <p:ext uri="{BB962C8B-B14F-4D97-AF65-F5344CB8AC3E}">
        <p14:creationId xmlns:p14="http://schemas.microsoft.com/office/powerpoint/2010/main" val="1876845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Applications of hash functions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610600" cy="4648200"/>
          </a:xfrm>
        </p:spPr>
        <p:txBody>
          <a:bodyPr/>
          <a:lstStyle/>
          <a:p>
            <a:r>
              <a:rPr lang="en-US" altLang="zh-CN" sz="3200" dirty="0" smtClean="0">
                <a:ea typeface="ＭＳ Ｐゴシック" pitchFamily="34" charset="-128"/>
              </a:rPr>
              <a:t>Password hashing</a:t>
            </a:r>
          </a:p>
          <a:p>
            <a:r>
              <a:rPr lang="en-US" altLang="zh-CN" sz="3200" dirty="0" smtClean="0">
                <a:ea typeface="ＭＳ Ｐゴシック" pitchFamily="34" charset="-128"/>
              </a:rPr>
              <a:t>Many other applications </a:t>
            </a:r>
            <a:endParaRPr lang="en-US" altLang="zh-CN" sz="3200" dirty="0">
              <a:ea typeface="ＭＳ Ｐゴシック" pitchFamily="34" charset="-128"/>
            </a:endParaRPr>
          </a:p>
          <a:p>
            <a:pPr lvl="1"/>
            <a:r>
              <a:rPr lang="en-US" altLang="zh-CN" sz="2400" dirty="0" smtClean="0">
                <a:ea typeface="ＭＳ Ｐゴシック" pitchFamily="34" charset="-128"/>
              </a:rPr>
              <a:t>Message Integrity </a:t>
            </a:r>
          </a:p>
          <a:p>
            <a:pPr lvl="1"/>
            <a:r>
              <a:rPr lang="en-US" sz="2800" dirty="0" smtClean="0"/>
              <a:t>Digital signature</a:t>
            </a:r>
          </a:p>
          <a:p>
            <a:pPr lvl="1"/>
            <a:r>
              <a:rPr lang="en-US" sz="2800" dirty="0" smtClean="0"/>
              <a:t>Pseudo-random string generation/key derivation</a:t>
            </a:r>
          </a:p>
          <a:p>
            <a:pPr lvl="1"/>
            <a:r>
              <a:rPr lang="en-US" sz="2800" dirty="0" smtClean="0"/>
              <a:t>Commitment </a:t>
            </a:r>
          </a:p>
          <a:p>
            <a:pPr lvl="1"/>
            <a:r>
              <a:rPr lang="en-US" sz="2800" dirty="0" smtClean="0"/>
              <a:t>…</a:t>
            </a:r>
          </a:p>
          <a:p>
            <a:r>
              <a:rPr lang="en-US" sz="3200" dirty="0" smtClean="0"/>
              <a:t>Message authentication codes (MAC) </a:t>
            </a:r>
            <a:br>
              <a:rPr lang="en-US" sz="3200" dirty="0" smtClean="0"/>
            </a:br>
            <a:r>
              <a:rPr lang="en-US" sz="3200" dirty="0" smtClean="0"/>
              <a:t>can be built out of hash functions provide “symmetric” signatures</a:t>
            </a:r>
          </a:p>
          <a:p>
            <a:endParaRPr lang="en-US" altLang="zh-CN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35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crypto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Symmetric Encryption: provides confidentiality in the setting where two parties share a cryptographic key</a:t>
            </a:r>
          </a:p>
          <a:p>
            <a:pPr lvl="1"/>
            <a:r>
              <a:rPr lang="en-US" sz="2000" dirty="0" smtClean="0"/>
              <a:t>Needs to be construction from block cipher, mode of operation matters</a:t>
            </a:r>
          </a:p>
          <a:p>
            <a:r>
              <a:rPr lang="en-US" sz="2400" dirty="0" smtClean="0"/>
              <a:t>Message authentication code: provides integrity in the setting where two parties share a cryptographic key</a:t>
            </a:r>
          </a:p>
          <a:p>
            <a:r>
              <a:rPr lang="en-US" sz="2400" dirty="0" smtClean="0"/>
              <a:t>Public-key encryption: provides confidentiality where receiver’s identity is public</a:t>
            </a:r>
          </a:p>
          <a:p>
            <a:r>
              <a:rPr lang="en-US" sz="2400" dirty="0" smtClean="0"/>
              <a:t>Digital signature: provides integrity when sender’s identity is public</a:t>
            </a:r>
          </a:p>
          <a:p>
            <a:r>
              <a:rPr lang="en-US" sz="2400" dirty="0" smtClean="0"/>
              <a:t>Hash function: provides fixed length representation of data, hard to find collisions or preimages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3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150181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Alice and Bob want to construct a private key over a public channel. Both agree on a public prime </a:t>
            </a:r>
            <a:r>
              <a:rPr lang="en-US" i="1" dirty="0" smtClean="0"/>
              <a:t>p</a:t>
            </a:r>
            <a:r>
              <a:rPr lang="en-US" dirty="0" smtClean="0"/>
              <a:t> and generator </a:t>
            </a:r>
            <a:r>
              <a:rPr lang="en-US" i="1" dirty="0" smtClean="0"/>
              <a:t>g</a:t>
            </a:r>
            <a:r>
              <a:rPr lang="en-US" dirty="0" smtClean="0"/>
              <a:t> modulo </a:t>
            </a:r>
            <a:r>
              <a:rPr lang="en-US" i="1" dirty="0" smtClean="0"/>
              <a:t>p</a:t>
            </a:r>
            <a:r>
              <a:rPr lang="en-US" dirty="0" smtClean="0"/>
              <a:t>.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86676" y="3330615"/>
            <a:ext cx="6274191" cy="3211540"/>
            <a:chOff x="1238" y="1984"/>
            <a:chExt cx="3050" cy="1291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238" y="2141"/>
              <a:ext cx="57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Alice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830" y="2154"/>
              <a:ext cx="45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Bob</a:t>
              </a:r>
            </a:p>
          </p:txBody>
        </p: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 flipV="1">
              <a:off x="1811" y="2211"/>
              <a:ext cx="2019" cy="12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 rot="10800000" flipV="1">
              <a:off x="1811" y="2386"/>
              <a:ext cx="2019" cy="19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370" y="1984"/>
              <a:ext cx="251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err="1" smtClean="0"/>
                <a:t>g</a:t>
              </a:r>
              <a:r>
                <a:rPr lang="en-US" sz="2800" baseline="30000" dirty="0" err="1" smtClean="0"/>
                <a:t>x</a:t>
              </a:r>
              <a:endParaRPr lang="en-US" sz="2800" dirty="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444" y="2428"/>
              <a:ext cx="251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smtClean="0"/>
                <a:t>g</a:t>
              </a:r>
              <a:r>
                <a:rPr lang="en-US" sz="2800" baseline="30000" smtClean="0"/>
                <a:t>y</a:t>
              </a:r>
              <a:endParaRPr lang="en-US" sz="2800" dirty="0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286" y="2718"/>
              <a:ext cx="2693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Both parties compute: </a:t>
              </a:r>
              <a:r>
                <a:rPr lang="en-US" sz="2800" dirty="0" err="1" smtClean="0"/>
                <a:t>g</a:t>
              </a:r>
              <a:r>
                <a:rPr lang="en-US" sz="2800" baseline="30000" dirty="0" err="1" smtClean="0"/>
                <a:t>xy</a:t>
              </a:r>
              <a:r>
                <a:rPr lang="en-US" sz="2800" dirty="0" smtClean="0"/>
                <a:t> mod p</a:t>
              </a:r>
            </a:p>
            <a:p>
              <a:r>
                <a:rPr lang="en-US" sz="2800" dirty="0"/>
                <a:t> </a:t>
              </a:r>
              <a:r>
                <a:rPr lang="en-US" sz="2800" dirty="0" smtClean="0"/>
                <a:t> Alice does (</a:t>
              </a:r>
              <a:r>
                <a:rPr lang="en-US" sz="2800" dirty="0" err="1" smtClean="0"/>
                <a:t>g</a:t>
              </a:r>
              <a:r>
                <a:rPr lang="en-US" sz="2800" baseline="30000" dirty="0" err="1" smtClean="0"/>
                <a:t>y</a:t>
              </a:r>
              <a:r>
                <a:rPr lang="en-US" sz="2800" dirty="0" smtClean="0"/>
                <a:t>)</a:t>
              </a:r>
              <a:r>
                <a:rPr lang="en-US" sz="2800" baseline="30000" dirty="0" smtClean="0"/>
                <a:t>x</a:t>
              </a:r>
              <a:r>
                <a:rPr lang="en-US" sz="2800" dirty="0" smtClean="0"/>
                <a:t> mod p</a:t>
              </a:r>
            </a:p>
            <a:p>
              <a:r>
                <a:rPr lang="en-US" sz="2800" dirty="0" smtClean="0"/>
                <a:t>  Bob does (</a:t>
              </a:r>
              <a:r>
                <a:rPr lang="en-US" sz="2800" dirty="0" err="1" smtClean="0"/>
                <a:t>g</a:t>
              </a:r>
              <a:r>
                <a:rPr lang="en-US" sz="2800" baseline="30000" dirty="0" err="1" smtClean="0"/>
                <a:t>x</a:t>
              </a:r>
              <a:r>
                <a:rPr lang="en-US" sz="2800" dirty="0" smtClean="0"/>
                <a:t>)</a:t>
              </a:r>
              <a:r>
                <a:rPr lang="en-US" sz="2800" baseline="30000" dirty="0" smtClean="0"/>
                <a:t>y</a:t>
              </a:r>
              <a:r>
                <a:rPr lang="en-US" sz="2800" dirty="0" smtClean="0"/>
                <a:t> mod p</a:t>
              </a:r>
              <a:endParaRPr lang="en-US" sz="28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532731" y="4634178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endParaRPr lang="en-US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6829753" y="4568615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593526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9280"/>
            <a:ext cx="8329246" cy="1143000"/>
          </a:xfrm>
        </p:spPr>
        <p:txBody>
          <a:bodyPr/>
          <a:lstStyle/>
          <a:p>
            <a:r>
              <a:rPr lang="en-US" sz="4000" dirty="0" smtClean="0"/>
              <a:t>Security of </a:t>
            </a:r>
            <a:r>
              <a:rPr lang="en-US" sz="4000" dirty="0" err="1" smtClean="0"/>
              <a:t>Diffie</a:t>
            </a:r>
            <a:r>
              <a:rPr lang="en-US" sz="4000" dirty="0" smtClean="0"/>
              <a:t>-Hellman Protocol</a:t>
            </a:r>
            <a:endParaRPr lang="en-US" sz="4000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49776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Discrete logarithm problem: </a:t>
            </a:r>
            <a:br>
              <a:rPr lang="en-US" sz="3200" dirty="0" smtClean="0"/>
            </a:br>
            <a:r>
              <a:rPr lang="en-US" sz="3200" dirty="0" smtClean="0"/>
              <a:t>	Given </a:t>
            </a:r>
            <a:r>
              <a:rPr lang="en-US" sz="3200" i="1" dirty="0" smtClean="0"/>
              <a:t>g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dirty="0" smtClean="0"/>
              <a:t>, and </a:t>
            </a:r>
            <a:r>
              <a:rPr lang="en-US" sz="3200" i="1" dirty="0" err="1" smtClean="0"/>
              <a:t>g</a:t>
            </a:r>
            <a:r>
              <a:rPr lang="en-US" sz="3200" i="1" baseline="30000" dirty="0" err="1" smtClean="0"/>
              <a:t>x</a:t>
            </a:r>
            <a:r>
              <a:rPr lang="en-US" sz="3200" dirty="0" smtClean="0"/>
              <a:t> mod </a:t>
            </a:r>
            <a:r>
              <a:rPr lang="en-US" sz="3200" i="1" dirty="0" smtClean="0"/>
              <a:t>p</a:t>
            </a:r>
            <a:r>
              <a:rPr lang="en-US" sz="3200" dirty="0" smtClean="0"/>
              <a:t>, find </a:t>
            </a:r>
            <a:r>
              <a:rPr lang="en-US" sz="3200" i="1" dirty="0" smtClean="0"/>
              <a:t>x</a:t>
            </a:r>
            <a:r>
              <a:rPr lang="en-US" sz="3200" dirty="0" smtClean="0"/>
              <a:t> </a:t>
            </a:r>
          </a:p>
          <a:p>
            <a:pPr>
              <a:defRPr/>
            </a:pPr>
            <a:r>
              <a:rPr lang="en-US" sz="3200" dirty="0" err="1" smtClean="0"/>
              <a:t>Diffie</a:t>
            </a:r>
            <a:r>
              <a:rPr lang="en-US" sz="3200" dirty="0" smtClean="0"/>
              <a:t>-Hellman problem: Given </a:t>
            </a:r>
            <a:r>
              <a:rPr lang="en-US" sz="3200" i="1" dirty="0" smtClean="0"/>
              <a:t>g, p, </a:t>
            </a:r>
            <a:br>
              <a:rPr lang="en-US" sz="3200" i="1" dirty="0" smtClean="0"/>
            </a:br>
            <a:r>
              <a:rPr lang="en-US" sz="3200" i="1" dirty="0" smtClean="0"/>
              <a:t>	</a:t>
            </a:r>
            <a:r>
              <a:rPr lang="en-US" sz="3200" i="1" dirty="0" err="1" smtClean="0"/>
              <a:t>g</a:t>
            </a:r>
            <a:r>
              <a:rPr lang="en-US" sz="3200" i="1" baseline="30000" dirty="0" err="1" smtClean="0"/>
              <a:t>x</a:t>
            </a:r>
            <a:r>
              <a:rPr lang="en-US" sz="3200" dirty="0" smtClean="0"/>
              <a:t> mod </a:t>
            </a:r>
            <a:r>
              <a:rPr lang="en-US" sz="3200" i="1" dirty="0" smtClean="0"/>
              <a:t>p</a:t>
            </a:r>
            <a:r>
              <a:rPr lang="en-US" sz="3200" dirty="0" smtClean="0"/>
              <a:t>, and </a:t>
            </a:r>
            <a:r>
              <a:rPr lang="en-US" sz="3200" dirty="0" err="1" smtClean="0"/>
              <a:t>g</a:t>
            </a:r>
            <a:r>
              <a:rPr lang="en-US" sz="3200" baseline="30000" dirty="0" err="1" smtClean="0"/>
              <a:t>y</a:t>
            </a:r>
            <a:r>
              <a:rPr lang="en-US" sz="3200" dirty="0" smtClean="0"/>
              <a:t> mod </a:t>
            </a:r>
            <a:r>
              <a:rPr lang="en-US" sz="3200" i="1" dirty="0" smtClean="0"/>
              <a:t>p</a:t>
            </a:r>
            <a:r>
              <a:rPr lang="en-US" sz="3200" dirty="0" smtClean="0"/>
              <a:t>, find </a:t>
            </a:r>
            <a:r>
              <a:rPr lang="en-US" sz="3200" dirty="0" err="1" smtClean="0"/>
              <a:t>g</a:t>
            </a:r>
            <a:r>
              <a:rPr lang="en-US" sz="3200" baseline="30000" dirty="0" err="1" smtClean="0"/>
              <a:t>xy</a:t>
            </a:r>
            <a:r>
              <a:rPr lang="en-US" sz="3200" dirty="0" smtClean="0"/>
              <a:t> mod </a:t>
            </a:r>
            <a:r>
              <a:rPr lang="en-US" sz="3200" i="1" dirty="0" smtClean="0"/>
              <a:t>p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One way to solve DHP is to solve DLP</a:t>
            </a:r>
          </a:p>
          <a:p>
            <a:pPr lvl="1"/>
            <a:r>
              <a:rPr lang="en-US" sz="2800" dirty="0" smtClean="0"/>
              <a:t>Other ways? Not very likely (so far)</a:t>
            </a:r>
          </a:p>
          <a:p>
            <a:pPr>
              <a:defRPr/>
            </a:pPr>
            <a:r>
              <a:rPr lang="en-US" sz="3200" dirty="0" smtClean="0"/>
              <a:t>Solving DLP seems to be hard for large p</a:t>
            </a:r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41" y="4766126"/>
            <a:ext cx="8356600" cy="166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29246" cy="1143000"/>
          </a:xfrm>
        </p:spPr>
        <p:txBody>
          <a:bodyPr/>
          <a:lstStyle/>
          <a:p>
            <a:r>
              <a:rPr lang="en-US" sz="4000" dirty="0" err="1"/>
              <a:t>Diffie</a:t>
            </a:r>
            <a:r>
              <a:rPr lang="en-US" sz="4000" dirty="0"/>
              <a:t>-Hellman </a:t>
            </a:r>
            <a:r>
              <a:rPr lang="en-US" sz="4000" dirty="0" smtClean="0"/>
              <a:t>Protocol: Another view</a:t>
            </a:r>
            <a:endParaRPr lang="en-US" sz="4000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7656"/>
            <a:ext cx="7772400" cy="4648200"/>
          </a:xfrm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dirty="0" smtClean="0"/>
              <a:t>cyclic group G of order p and </a:t>
            </a:r>
            <a:r>
              <a:rPr lang="en-US" sz="3200" dirty="0"/>
              <a:t>a primitive element (generator) g </a:t>
            </a:r>
            <a:r>
              <a:rPr lang="en-US" sz="3200" dirty="0" smtClean="0"/>
              <a:t>are </a:t>
            </a:r>
            <a:r>
              <a:rPr lang="en-US" sz="3200" dirty="0"/>
              <a:t>made public.</a:t>
            </a:r>
          </a:p>
          <a:p>
            <a:pPr lvl="1"/>
            <a:r>
              <a:rPr lang="en-US" sz="2800" dirty="0"/>
              <a:t>Alice picks  a, and sends </a:t>
            </a:r>
            <a:r>
              <a:rPr lang="en-US" sz="2800" dirty="0" err="1"/>
              <a:t>g</a:t>
            </a:r>
            <a:r>
              <a:rPr lang="en-US" sz="2800" baseline="30000" dirty="0" err="1"/>
              <a:t>a</a:t>
            </a:r>
            <a:r>
              <a:rPr lang="en-US" sz="2800" baseline="30000" dirty="0"/>
              <a:t> </a:t>
            </a:r>
            <a:r>
              <a:rPr lang="en-US" sz="2800" dirty="0"/>
              <a:t>to Bob</a:t>
            </a:r>
          </a:p>
          <a:p>
            <a:pPr lvl="1"/>
            <a:r>
              <a:rPr lang="en-US" sz="2800" dirty="0"/>
              <a:t>Bob picks b and sends </a:t>
            </a:r>
            <a:r>
              <a:rPr lang="en-US" sz="2800" dirty="0" err="1"/>
              <a:t>g</a:t>
            </a:r>
            <a:r>
              <a:rPr lang="en-US" sz="2800" baseline="30000" dirty="0" err="1"/>
              <a:t>b</a:t>
            </a:r>
            <a:r>
              <a:rPr lang="en-US" sz="2800" baseline="30000" dirty="0"/>
              <a:t> </a:t>
            </a:r>
            <a:r>
              <a:rPr lang="en-US" sz="2800" dirty="0"/>
              <a:t>to Alice</a:t>
            </a:r>
          </a:p>
          <a:p>
            <a:pPr lvl="1"/>
            <a:r>
              <a:rPr lang="en-US" sz="2800" dirty="0"/>
              <a:t>The shared key is </a:t>
            </a:r>
            <a:r>
              <a:rPr lang="en-US" sz="2800" dirty="0" smtClean="0"/>
              <a:t>g</a:t>
            </a:r>
            <a:r>
              <a:rPr lang="en-US" sz="2800" baseline="30000" dirty="0" smtClean="0"/>
              <a:t>ab</a:t>
            </a:r>
            <a:endParaRPr lang="en-US" sz="2800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Person-in-the-middle attack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84738" y="1492122"/>
            <a:ext cx="6274191" cy="3378212"/>
            <a:chOff x="1238" y="1732"/>
            <a:chExt cx="3050" cy="1358"/>
          </a:xfrm>
        </p:grpSpPr>
        <p:sp>
          <p:nvSpPr>
            <p:cNvPr id="227332" name="Text Box 4"/>
            <p:cNvSpPr txBox="1">
              <a:spLocks noChangeArrowheads="1"/>
            </p:cNvSpPr>
            <p:nvPr/>
          </p:nvSpPr>
          <p:spPr bwMode="auto">
            <a:xfrm>
              <a:off x="1238" y="2141"/>
              <a:ext cx="57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Alice</a:t>
              </a:r>
            </a:p>
          </p:txBody>
        </p:sp>
        <p:sp>
          <p:nvSpPr>
            <p:cNvPr id="227333" name="Text Box 5"/>
            <p:cNvSpPr txBox="1">
              <a:spLocks noChangeArrowheads="1"/>
            </p:cNvSpPr>
            <p:nvPr/>
          </p:nvSpPr>
          <p:spPr bwMode="auto">
            <a:xfrm>
              <a:off x="3830" y="2154"/>
              <a:ext cx="45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Bob</a:t>
              </a:r>
            </a:p>
          </p:txBody>
        </p:sp>
        <p:sp>
          <p:nvSpPr>
            <p:cNvPr id="227334" name="Text Box 6"/>
            <p:cNvSpPr txBox="1">
              <a:spLocks noChangeArrowheads="1"/>
            </p:cNvSpPr>
            <p:nvPr/>
          </p:nvSpPr>
          <p:spPr bwMode="auto">
            <a:xfrm>
              <a:off x="2400" y="2154"/>
              <a:ext cx="38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Eve</a:t>
              </a:r>
              <a:endParaRPr lang="en-US" dirty="0"/>
            </a:p>
          </p:txBody>
        </p:sp>
        <p:cxnSp>
          <p:nvCxnSpPr>
            <p:cNvPr id="227335" name="AutoShape 7"/>
            <p:cNvCxnSpPr>
              <a:cxnSpLocks noChangeShapeType="1"/>
              <a:stCxn id="227332" idx="0"/>
              <a:endCxn id="227334" idx="0"/>
            </p:cNvCxnSpPr>
            <p:nvPr/>
          </p:nvCxnSpPr>
          <p:spPr bwMode="auto">
            <a:xfrm rot="16200000" flipH="1">
              <a:off x="2052" y="1614"/>
              <a:ext cx="13" cy="1068"/>
            </a:xfrm>
            <a:prstGeom prst="curvedConnector3">
              <a:avLst>
                <a:gd name="adj1" fmla="val -11076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336" name="AutoShape 8"/>
            <p:cNvCxnSpPr>
              <a:cxnSpLocks noChangeShapeType="1"/>
              <a:stCxn id="227334" idx="0"/>
              <a:endCxn id="227333" idx="0"/>
            </p:cNvCxnSpPr>
            <p:nvPr/>
          </p:nvCxnSpPr>
          <p:spPr bwMode="auto">
            <a:xfrm rot="5400000" flipH="1" flipV="1">
              <a:off x="3326" y="1421"/>
              <a:ext cx="8" cy="1467"/>
            </a:xfrm>
            <a:prstGeom prst="curvedConnector3">
              <a:avLst>
                <a:gd name="adj1" fmla="val 1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337" name="AutoShape 9"/>
            <p:cNvCxnSpPr>
              <a:cxnSpLocks noChangeShapeType="1"/>
              <a:stCxn id="227333" idx="2"/>
              <a:endCxn id="227334" idx="2"/>
            </p:cNvCxnSpPr>
            <p:nvPr/>
          </p:nvCxnSpPr>
          <p:spPr bwMode="auto">
            <a:xfrm rot="5400000" flipH="1">
              <a:off x="3305" y="1694"/>
              <a:ext cx="42" cy="1467"/>
            </a:xfrm>
            <a:prstGeom prst="curvedConnector3">
              <a:avLst>
                <a:gd name="adj1" fmla="val -3431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338" name="AutoShape 10"/>
            <p:cNvCxnSpPr>
              <a:cxnSpLocks noChangeShapeType="1"/>
              <a:stCxn id="227334" idx="2"/>
              <a:endCxn id="227332" idx="2"/>
            </p:cNvCxnSpPr>
            <p:nvPr/>
          </p:nvCxnSpPr>
          <p:spPr bwMode="auto">
            <a:xfrm rot="5400000">
              <a:off x="2044" y="1887"/>
              <a:ext cx="29" cy="1068"/>
            </a:xfrm>
            <a:prstGeom prst="curvedConnector3">
              <a:avLst>
                <a:gd name="adj1" fmla="val 5972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7339" name="Text Box 11"/>
            <p:cNvSpPr txBox="1">
              <a:spLocks noChangeArrowheads="1"/>
            </p:cNvSpPr>
            <p:nvPr/>
          </p:nvSpPr>
          <p:spPr bwMode="auto">
            <a:xfrm>
              <a:off x="1985" y="1732"/>
              <a:ext cx="251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err="1" smtClean="0"/>
                <a:t>g</a:t>
              </a:r>
              <a:r>
                <a:rPr lang="en-US" sz="2800" baseline="30000" dirty="0" err="1" smtClean="0"/>
                <a:t>a</a:t>
              </a:r>
              <a:endParaRPr lang="en-US" sz="2800" dirty="0"/>
            </a:p>
          </p:txBody>
        </p:sp>
        <p:sp>
          <p:nvSpPr>
            <p:cNvPr id="227340" name="Text Box 12"/>
            <p:cNvSpPr txBox="1">
              <a:spLocks noChangeArrowheads="1"/>
            </p:cNvSpPr>
            <p:nvPr/>
          </p:nvSpPr>
          <p:spPr bwMode="auto">
            <a:xfrm>
              <a:off x="3312" y="2572"/>
              <a:ext cx="25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err="1" smtClean="0"/>
                <a:t>g</a:t>
              </a:r>
              <a:r>
                <a:rPr lang="en-US" sz="2800" baseline="30000" dirty="0" err="1" smtClean="0"/>
                <a:t>b</a:t>
              </a:r>
              <a:endParaRPr lang="en-US" sz="2800" dirty="0"/>
            </a:p>
          </p:txBody>
        </p:sp>
        <p:sp>
          <p:nvSpPr>
            <p:cNvPr id="227341" name="Text Box 13"/>
            <p:cNvSpPr txBox="1">
              <a:spLocks noChangeArrowheads="1"/>
            </p:cNvSpPr>
            <p:nvPr/>
          </p:nvSpPr>
          <p:spPr bwMode="auto">
            <a:xfrm>
              <a:off x="2016" y="2572"/>
              <a:ext cx="251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err="1"/>
                <a:t>g</a:t>
              </a:r>
              <a:r>
                <a:rPr lang="en-US" sz="2800" baseline="30000" dirty="0" err="1"/>
                <a:t>d</a:t>
              </a:r>
              <a:endParaRPr lang="en-US" sz="2800" dirty="0"/>
            </a:p>
          </p:txBody>
        </p:sp>
        <p:sp>
          <p:nvSpPr>
            <p:cNvPr id="227342" name="Text Box 14"/>
            <p:cNvSpPr txBox="1">
              <a:spLocks noChangeArrowheads="1"/>
            </p:cNvSpPr>
            <p:nvPr/>
          </p:nvSpPr>
          <p:spPr bwMode="auto">
            <a:xfrm>
              <a:off x="3312" y="1751"/>
              <a:ext cx="243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err="1"/>
                <a:t>g</a:t>
              </a:r>
              <a:r>
                <a:rPr lang="en-US" sz="2800" baseline="30000" dirty="0" err="1"/>
                <a:t>c</a:t>
              </a:r>
              <a:endParaRPr lang="en-US" sz="2800" dirty="0"/>
            </a:p>
          </p:txBody>
        </p:sp>
        <p:sp>
          <p:nvSpPr>
            <p:cNvPr id="227343" name="Text Box 15"/>
            <p:cNvSpPr txBox="1">
              <a:spLocks noChangeArrowheads="1"/>
            </p:cNvSpPr>
            <p:nvPr/>
          </p:nvSpPr>
          <p:spPr bwMode="auto">
            <a:xfrm>
              <a:off x="1641" y="2880"/>
              <a:ext cx="85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Key</a:t>
              </a:r>
              <a:r>
                <a:rPr lang="en-US" sz="2800" baseline="-25000" dirty="0"/>
                <a:t>1</a:t>
              </a:r>
              <a:r>
                <a:rPr lang="en-US" sz="2800" dirty="0"/>
                <a:t> = g</a:t>
              </a:r>
              <a:r>
                <a:rPr lang="en-US" sz="2800" baseline="30000" dirty="0"/>
                <a:t>ad</a:t>
              </a:r>
              <a:endParaRPr lang="en-US" sz="2800" dirty="0"/>
            </a:p>
          </p:txBody>
        </p:sp>
        <p:sp>
          <p:nvSpPr>
            <p:cNvPr id="227344" name="Text Box 16"/>
            <p:cNvSpPr txBox="1">
              <a:spLocks noChangeArrowheads="1"/>
            </p:cNvSpPr>
            <p:nvPr/>
          </p:nvSpPr>
          <p:spPr bwMode="auto">
            <a:xfrm>
              <a:off x="3072" y="2880"/>
              <a:ext cx="8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Key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 </a:t>
              </a:r>
              <a:r>
                <a:rPr lang="en-US" sz="2800" dirty="0"/>
                <a:t>= </a:t>
              </a:r>
              <a:r>
                <a:rPr lang="en-US" sz="2800" dirty="0" err="1"/>
                <a:t>g</a:t>
              </a:r>
              <a:r>
                <a:rPr lang="en-US" sz="2800" baseline="30000" dirty="0" err="1"/>
                <a:t>cb</a:t>
              </a:r>
              <a:endParaRPr lang="en-US" sz="2800" dirty="0"/>
            </a:p>
          </p:txBody>
        </p:sp>
      </p:grpSp>
      <p:sp>
        <p:nvSpPr>
          <p:cNvPr id="227345" name="Text Box 17"/>
          <p:cNvSpPr txBox="1">
            <a:spLocks noChangeArrowheads="1"/>
          </p:cNvSpPr>
          <p:nvPr/>
        </p:nvSpPr>
        <p:spPr bwMode="auto">
          <a:xfrm>
            <a:off x="922047" y="5028059"/>
            <a:ext cx="752802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Eve </a:t>
            </a:r>
            <a:r>
              <a:rPr lang="en-US" sz="2800" dirty="0"/>
              <a:t>gets to listen to everything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Diffie</a:t>
            </a:r>
            <a:r>
              <a:rPr lang="en-US" sz="2800" dirty="0" smtClean="0"/>
              <a:t>-Hellman isn’t secure unless you know </a:t>
            </a:r>
            <a:br>
              <a:rPr lang="en-US" sz="2800" dirty="0" smtClean="0"/>
            </a:br>
            <a:r>
              <a:rPr lang="en-US" sz="2800" dirty="0" smtClean="0"/>
              <a:t>identity of other party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835683" cy="1143000"/>
          </a:xfrm>
        </p:spPr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Protocol for 3 Parties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496541"/>
              </p:ext>
            </p:extLst>
          </p:nvPr>
        </p:nvGraphicFramePr>
        <p:xfrm>
          <a:off x="304800" y="1219200"/>
          <a:ext cx="85344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981200"/>
                <a:gridCol w="16002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Alice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Bob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Charlie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Generate</a:t>
                      </a:r>
                      <a:r>
                        <a:rPr lang="en-US" sz="2800" baseline="0" dirty="0" smtClean="0">
                          <a:latin typeface="Gill Sans MT" pitchFamily="34" charset="0"/>
                        </a:rPr>
                        <a:t> secret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latin typeface="Gill Sans MT" pitchFamily="34" charset="0"/>
                        </a:rPr>
                        <a:t>x</a:t>
                      </a:r>
                      <a:endParaRPr lang="en-US" sz="2800" i="1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latin typeface="Gill Sans MT" pitchFamily="34" charset="0"/>
                        </a:rPr>
                        <a:t>y</a:t>
                      </a:r>
                      <a:endParaRPr lang="en-US" sz="2800" i="1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latin typeface="Gill Sans MT" pitchFamily="34" charset="0"/>
                        </a:rPr>
                        <a:t>z</a:t>
                      </a:r>
                      <a:endParaRPr lang="en-US" sz="2800" i="1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Exponentiation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x</a:t>
                      </a:r>
                      <a:endParaRPr lang="en-US" sz="2800" i="1" baseline="300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y</a:t>
                      </a:r>
                      <a:endParaRPr lang="en-US" sz="2800" i="1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z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Communication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x</a:t>
                      </a:r>
                      <a:r>
                        <a:rPr lang="en-US" sz="2800" dirty="0" err="1" smtClean="0">
                          <a:latin typeface="Gill Sans MT" pitchFamily="34" charset="0"/>
                        </a:rPr>
                        <a:t>→B</a:t>
                      </a:r>
                      <a:endParaRPr lang="en-US" sz="2800" i="1" baseline="300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y</a:t>
                      </a:r>
                      <a:r>
                        <a:rPr lang="en-US" sz="2800" dirty="0" err="1" smtClean="0">
                          <a:latin typeface="Gill Sans MT" pitchFamily="34" charset="0"/>
                        </a:rPr>
                        <a:t>→C</a:t>
                      </a:r>
                      <a:endParaRPr lang="en-US" sz="2800" i="1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z</a:t>
                      </a:r>
                      <a:r>
                        <a:rPr lang="en-US" sz="2800" dirty="0" err="1" smtClean="0">
                          <a:latin typeface="Gill Sans MT" pitchFamily="34" charset="0"/>
                        </a:rPr>
                        <a:t>→A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Exponentiation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xz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xy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yz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Gill Sans MT" pitchFamily="34" charset="0"/>
                        </a:rPr>
                        <a:t>Communication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xz</a:t>
                      </a:r>
                      <a:r>
                        <a:rPr lang="en-US" sz="2800" dirty="0" err="1" smtClean="0">
                          <a:latin typeface="Gill Sans MT" pitchFamily="34" charset="0"/>
                        </a:rPr>
                        <a:t>→B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xy</a:t>
                      </a:r>
                      <a:r>
                        <a:rPr lang="en-US" sz="2800" dirty="0" err="1" smtClean="0">
                          <a:latin typeface="Gill Sans MT" pitchFamily="34" charset="0"/>
                        </a:rPr>
                        <a:t>→C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yz</a:t>
                      </a:r>
                      <a:r>
                        <a:rPr lang="en-US" sz="2800" dirty="0" err="1" smtClean="0">
                          <a:latin typeface="Gill Sans MT" pitchFamily="34" charset="0"/>
                        </a:rPr>
                        <a:t>→A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Gill Sans MT" pitchFamily="34" charset="0"/>
                        </a:rPr>
                        <a:t>Exponentiation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xyz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xyz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 smtClean="0">
                          <a:latin typeface="Gill Sans MT" pitchFamily="34" charset="0"/>
                        </a:rPr>
                        <a:t>g</a:t>
                      </a:r>
                      <a:r>
                        <a:rPr lang="en-US" sz="2800" i="1" baseline="30000" dirty="0" err="1" smtClean="0">
                          <a:latin typeface="Gill Sans MT" pitchFamily="34" charset="0"/>
                        </a:rPr>
                        <a:t>xyz</a:t>
                      </a:r>
                      <a:endParaRPr lang="en-US" sz="2800" i="1" baseline="30000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1816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itchFamily="34" charset="0"/>
              </a:rPr>
              <a:t>The number of exponentiations can be reduced, </a:t>
            </a:r>
          </a:p>
          <a:p>
            <a:r>
              <a:rPr lang="en-US" sz="2800" dirty="0" smtClean="0">
                <a:latin typeface="Gill Sans MT" pitchFamily="34" charset="0"/>
              </a:rPr>
              <a:t>e.g., by coordinating through a binary tree</a:t>
            </a:r>
            <a:endParaRPr lang="en-US" sz="24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49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ElGamal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Invented </a:t>
            </a:r>
            <a:r>
              <a:rPr lang="en-US" sz="3200" dirty="0"/>
              <a:t>in </a:t>
            </a:r>
            <a:r>
              <a:rPr lang="en-US" sz="3200" dirty="0" smtClean="0"/>
              <a:t>1984</a:t>
            </a:r>
          </a:p>
          <a:p>
            <a:pPr lvl="1"/>
            <a:r>
              <a:rPr lang="en-US" sz="2800" dirty="0" smtClean="0"/>
              <a:t>T. </a:t>
            </a:r>
            <a:r>
              <a:rPr lang="en-US" sz="2800" dirty="0" err="1" smtClean="0"/>
              <a:t>Elgamal</a:t>
            </a:r>
            <a:r>
              <a:rPr lang="en-US" sz="2800" dirty="0" smtClean="0"/>
              <a:t>, “A public key cryptosystem and a signature scheme based on discrete logarithms”, Proc. of Crypto, 1984</a:t>
            </a:r>
            <a:endParaRPr lang="en-US" sz="2800" dirty="0"/>
          </a:p>
          <a:p>
            <a:r>
              <a:rPr lang="en-US" sz="3200" dirty="0" smtClean="0"/>
              <a:t>Used in digital </a:t>
            </a:r>
            <a:r>
              <a:rPr lang="en-US" sz="3200" dirty="0"/>
              <a:t>signature </a:t>
            </a:r>
            <a:r>
              <a:rPr lang="en-US" sz="3200" dirty="0" smtClean="0"/>
              <a:t>standard (DSS), S/MIME email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20589</TotalTime>
  <Words>2097</Words>
  <Application>Microsoft Macintosh PowerPoint</Application>
  <PresentationFormat>On-screen Show (4:3)</PresentationFormat>
  <Paragraphs>337</Paragraphs>
  <Slides>36</Slides>
  <Notes>15</Notes>
  <HiddenSlides>3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Comic Sans MS</vt:lpstr>
      <vt:lpstr>Gill Sans MT</vt:lpstr>
      <vt:lpstr>MS PGothic</vt:lpstr>
      <vt:lpstr>ＭＳ Ｐゴシック</vt:lpstr>
      <vt:lpstr>SimSun</vt:lpstr>
      <vt:lpstr>Symbol</vt:lpstr>
      <vt:lpstr>Times New Roman</vt:lpstr>
      <vt:lpstr>Wingdings</vt:lpstr>
      <vt:lpstr>Arial</vt:lpstr>
      <vt:lpstr>Default Design</vt:lpstr>
      <vt:lpstr>Picture</vt:lpstr>
      <vt:lpstr>CSE 4095  Digital Signatures and Hashing</vt:lpstr>
      <vt:lpstr>Outline</vt:lpstr>
      <vt:lpstr>Diffie-Hellman Key Exchange</vt:lpstr>
      <vt:lpstr>Diffie-Hellman protocol</vt:lpstr>
      <vt:lpstr>Security of Diffie-Hellman Protocol</vt:lpstr>
      <vt:lpstr>Diffie-Hellman Protocol: Another view</vt:lpstr>
      <vt:lpstr>Person-in-the-middle attack</vt:lpstr>
      <vt:lpstr>Diffie-Hellman Protocol for 3 Parties</vt:lpstr>
      <vt:lpstr>ElGamal</vt:lpstr>
      <vt:lpstr>From Diffie-Hellman protocol to ElGamal crypto system</vt:lpstr>
      <vt:lpstr>ElGamal Encryption</vt:lpstr>
      <vt:lpstr>ElGamal example</vt:lpstr>
      <vt:lpstr>About ElGamal</vt:lpstr>
      <vt:lpstr>Digital Signatures</vt:lpstr>
      <vt:lpstr>Exercise: Signature security</vt:lpstr>
      <vt:lpstr>Signature Security</vt:lpstr>
      <vt:lpstr>Constructing Digital Signatures</vt:lpstr>
      <vt:lpstr>Diffie-Hellman based Signature</vt:lpstr>
      <vt:lpstr>Current trends in asymmetric crypto</vt:lpstr>
      <vt:lpstr>Hash Functions</vt:lpstr>
      <vt:lpstr> Definitions of security</vt:lpstr>
      <vt:lpstr>Relationship of properties</vt:lpstr>
      <vt:lpstr>Brute force attacks</vt:lpstr>
      <vt:lpstr>Birthday “paradox”</vt:lpstr>
      <vt:lpstr>Length of hash function output</vt:lpstr>
      <vt:lpstr>Construction: iterated hash function</vt:lpstr>
      <vt:lpstr>Iterated hash function</vt:lpstr>
      <vt:lpstr>Merkle-Damgård construction</vt:lpstr>
      <vt:lpstr>Commonly used hash functions</vt:lpstr>
      <vt:lpstr>Compression Function of SHA2</vt:lpstr>
      <vt:lpstr>Attacks: MD5</vt:lpstr>
      <vt:lpstr>Attack: the SHA Family</vt:lpstr>
      <vt:lpstr>SHA-2</vt:lpstr>
      <vt:lpstr>SHA-3</vt:lpstr>
      <vt:lpstr>Applications of hash functions</vt:lpstr>
      <vt:lpstr>Review of crypto functionality</vt:lpstr>
    </vt:vector>
  </TitlesOfParts>
  <Company>Polytechnic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Keith W. Ross</dc:creator>
  <cp:lastModifiedBy>Benjamin Fuller</cp:lastModifiedBy>
  <cp:revision>599</cp:revision>
  <cp:lastPrinted>2011-11-30T14:38:01Z</cp:lastPrinted>
  <dcterms:created xsi:type="dcterms:W3CDTF">1999-10-08T19:08:27Z</dcterms:created>
  <dcterms:modified xsi:type="dcterms:W3CDTF">2017-01-28T23:38:15Z</dcterms:modified>
</cp:coreProperties>
</file>