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691" r:id="rId2"/>
    <p:sldId id="770" r:id="rId3"/>
    <p:sldId id="830" r:id="rId4"/>
    <p:sldId id="816" r:id="rId5"/>
    <p:sldId id="817" r:id="rId6"/>
    <p:sldId id="821" r:id="rId7"/>
    <p:sldId id="819" r:id="rId8"/>
    <p:sldId id="772" r:id="rId9"/>
    <p:sldId id="818" r:id="rId10"/>
    <p:sldId id="797" r:id="rId11"/>
    <p:sldId id="824" r:id="rId12"/>
    <p:sldId id="825" r:id="rId13"/>
    <p:sldId id="826" r:id="rId14"/>
    <p:sldId id="827" r:id="rId15"/>
    <p:sldId id="828" r:id="rId16"/>
    <p:sldId id="829" r:id="rId17"/>
    <p:sldId id="831" r:id="rId18"/>
    <p:sldId id="832" r:id="rId19"/>
    <p:sldId id="833" r:id="rId20"/>
    <p:sldId id="834" r:id="rId21"/>
    <p:sldId id="835" r:id="rId22"/>
    <p:sldId id="836" r:id="rId23"/>
    <p:sldId id="837" r:id="rId24"/>
    <p:sldId id="820" r:id="rId25"/>
    <p:sldId id="822" r:id="rId26"/>
    <p:sldId id="838" r:id="rId27"/>
    <p:sldId id="839" r:id="rId28"/>
    <p:sldId id="840" r:id="rId29"/>
    <p:sldId id="842" r:id="rId30"/>
    <p:sldId id="843" r:id="rId31"/>
    <p:sldId id="844" r:id="rId32"/>
    <p:sldId id="845" r:id="rId33"/>
    <p:sldId id="846" r:id="rId34"/>
    <p:sldId id="847" r:id="rId35"/>
    <p:sldId id="848" r:id="rId36"/>
    <p:sldId id="849" r:id="rId37"/>
    <p:sldId id="850" r:id="rId38"/>
    <p:sldId id="823" r:id="rId39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00CCFF"/>
    <a:srgbClr val="0099CC"/>
    <a:srgbClr val="000099"/>
    <a:srgbClr val="FF0000"/>
    <a:srgbClr val="FFFF00"/>
    <a:srgbClr val="DDDDDD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2"/>
    <p:restoredTop sz="80704" autoAdjust="0"/>
  </p:normalViewPr>
  <p:slideViewPr>
    <p:cSldViewPr snapToGrid="0">
      <p:cViewPr varScale="1">
        <p:scale>
          <a:sx n="124" d="100"/>
          <a:sy n="124" d="100"/>
        </p:scale>
        <p:origin x="2408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notesMaster" Target="notesMasters/notesMaster1.xml"/><Relationship Id="rId41" Type="http://schemas.openxmlformats.org/officeDocument/2006/relationships/handoutMaster" Target="handoutMasters/handoutMaster1.xml"/><Relationship Id="rId42" Type="http://schemas.openxmlformats.org/officeDocument/2006/relationships/presProps" Target="presProps.xml"/><Relationship Id="rId43" Type="http://schemas.openxmlformats.org/officeDocument/2006/relationships/viewProps" Target="viewProps.xml"/><Relationship Id="rId44" Type="http://schemas.openxmlformats.org/officeDocument/2006/relationships/theme" Target="theme/theme1.xml"/><Relationship Id="rId4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Comic Sans MS" pitchFamily="66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68241DEC-1CCB-43A3-B6E9-A34B30A0AA29}" type="datetimeFigureOut">
              <a:rPr lang="en-US"/>
              <a:pPr/>
              <a:t>1/30/17</a:t>
            </a:fld>
            <a:endParaRPr lang="en-US"/>
          </a:p>
        </p:txBody>
      </p:sp>
      <p:sp>
        <p:nvSpPr>
          <p:cNvPr id="2211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Comic Sans MS" pitchFamily="66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11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544FB692-FE1F-43CE-8216-5F1BF056D8C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fld id="{05A07B66-39F7-4BB0-84A0-2C18C170D70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AF01017-ADF1-4404-92FB-B874094C14FE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437005-07B5-40DE-B6EF-DE150BE2C997}" type="slidenum">
              <a:rPr lang="en-AU" altLang="zh-CN"/>
              <a:pPr/>
              <a:t>2</a:t>
            </a:fld>
            <a:endParaRPr lang="en-AU" altLang="zh-CN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zh-CN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5244BD-3E9A-904D-BC9E-2115FC5D8906}" type="slidenum">
              <a:rPr lang="en-AU">
                <a:latin typeface="Arial" pitchFamily="-84" charset="0"/>
              </a:rPr>
              <a:pPr/>
              <a:t>7</a:t>
            </a:fld>
            <a:endParaRPr lang="en-AU" dirty="0">
              <a:latin typeface="Arial" pitchFamily="-84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C6A4A4-9CE8-417A-B0C3-C6A6B0CCCD59}" type="slidenum">
              <a:rPr lang="en-AU" altLang="zh-CN"/>
              <a:pPr/>
              <a:t>8</a:t>
            </a:fld>
            <a:endParaRPr lang="en-AU" altLang="zh-CN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zh-CN" dirty="0" smtClean="0">
              <a:latin typeface="Times-Roman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437005-07B5-40DE-B6EF-DE150BE2C997}" type="slidenum">
              <a:rPr lang="en-AU" altLang="zh-CN"/>
              <a:pPr/>
              <a:t>9</a:t>
            </a:fld>
            <a:endParaRPr lang="en-AU" altLang="zh-CN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zh-CN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5BB17F-92FD-3D4C-A740-854BEAB48CBE}" type="slidenum">
              <a:rPr lang="en-AU" smtClean="0"/>
              <a:pPr>
                <a:defRPr/>
              </a:pPr>
              <a:t>10</a:t>
            </a:fld>
            <a:endParaRPr lang="en-A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5BB17F-92FD-3D4C-A740-854BEAB48CBE}" type="slidenum">
              <a:rPr lang="en-AU" smtClean="0"/>
              <a:pPr>
                <a:defRPr/>
              </a:pPr>
              <a:t>24</a:t>
            </a:fld>
            <a:endParaRPr lang="en-A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A07B66-39F7-4BB0-84A0-2C18C170D70B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8782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</a:t>
            </a:r>
            <a:r>
              <a:rPr lang="en-US" dirty="0" err="1" smtClean="0"/>
              <a:t>nakedsecurity.sophos.com</a:t>
            </a:r>
            <a:r>
              <a:rPr lang="en-US" dirty="0" smtClean="0"/>
              <a:t>/2013/01/04/turkish-certificate-authority-screwup-leads-to-attempted-google-impersonation/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A07B66-39F7-4BB0-84A0-2C18C170D70B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964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228600"/>
            <a:ext cx="19431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"/>
            <a:ext cx="56769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495800" y="1600200"/>
            <a:ext cx="38100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495800" y="4000500"/>
            <a:ext cx="38100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600200"/>
            <a:ext cx="38100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33400" y="4000500"/>
            <a:ext cx="38100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4958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 u="none">
                <a:latin typeface="Gill Sans MT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6"/>
          <p:cNvSpPr>
            <a:spLocks noChangeArrowheads="1"/>
          </p:cNvSpPr>
          <p:nvPr/>
        </p:nvSpPr>
        <p:spPr bwMode="auto">
          <a:xfrm>
            <a:off x="8315325" y="6477000"/>
            <a:ext cx="6762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r>
              <a:rPr lang="en-US" sz="1200">
                <a:latin typeface="Arial" pitchFamily="34" charset="0"/>
                <a:cs typeface="Arial" pitchFamily="34" charset="0"/>
              </a:rPr>
              <a:t>8-</a:t>
            </a:r>
            <a:fld id="{9988607E-CB5C-4D39-9C53-DBA17C3A9DAF}" type="slidenum">
              <a:rPr lang="en-US" sz="1200">
                <a:latin typeface="Arial" pitchFamily="34" charset="0"/>
                <a:cs typeface="Arial" pitchFamily="34" charset="0"/>
              </a:rPr>
              <a:pPr algn="r"/>
              <a:t>‹#›</a:t>
            </a:fld>
            <a:endParaRPr lang="en-US" sz="1200">
              <a:latin typeface="Arial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itchFamily="34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SzPct val="70000"/>
        <a:buFont typeface="Wingdings" pitchFamily="2" charset="2"/>
        <a:buChar char="v"/>
        <a:defRPr sz="2800">
          <a:solidFill>
            <a:schemeClr val="tx1"/>
          </a:solidFill>
          <a:latin typeface="Gill Sans MT" pitchFamily="34" charset="0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§"/>
        <a:defRPr sz="2400">
          <a:solidFill>
            <a:schemeClr val="tx1"/>
          </a:solidFill>
          <a:latin typeface="Gill Sans MT" pitchFamily="34" charset="0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ea typeface="MS PGothic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social.technet.microsoft.com/wiki/contents/articles/2980.ldap-over-ssl-ldaps-certificate.aspx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tb.symcb.com/tb.crl" TargetMode="External"/><Relationship Id="rId3" Type="http://schemas.openxmlformats.org/officeDocument/2006/relationships/hyperlink" Target="http://www.edulib.com/keystores-manager/resources/doc/html/CERTivity/ch04s08.html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8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jhalderm.com/pub/papers/https-imc13.pdf" TargetMode="External"/><Relationship Id="rId4" Type="http://schemas.openxmlformats.org/officeDocument/2006/relationships/hyperlink" Target="https://www.eff.org/files/colour_map_of_cas.pdf" TargetMode="External"/><Relationship Id="rId5" Type="http://schemas.openxmlformats.org/officeDocument/2006/relationships/hyperlink" Target="http://netsekure.org/2010/04/how-to-disable-trusted-root-certificates/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letsencrypt.org/how-it-works" TargetMode="Externa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wmf"/><Relationship Id="rId5" Type="http://schemas.openxmlformats.org/officeDocument/2006/relationships/image" Target="../media/image4.wmf"/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4" Type="http://schemas.openxmlformats.org/officeDocument/2006/relationships/image" Target="../media/image4.wmf"/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811086" cy="2540049"/>
          </a:xfrm>
        </p:spPr>
        <p:txBody>
          <a:bodyPr/>
          <a:lstStyle/>
          <a:p>
            <a:pPr algn="ctr"/>
            <a:r>
              <a:rPr lang="en-US" u="none" dirty="0" smtClean="0"/>
              <a:t>CSE </a:t>
            </a:r>
            <a:r>
              <a:rPr lang="en-US" u="none" dirty="0" smtClean="0"/>
              <a:t>4905</a:t>
            </a:r>
            <a:r>
              <a:rPr lang="en-US" u="none" dirty="0" smtClean="0"/>
              <a:t/>
            </a:r>
            <a:br>
              <a:rPr lang="en-US" u="none" dirty="0" smtClean="0"/>
            </a:br>
            <a:r>
              <a:rPr lang="en-US" dirty="0" smtClean="0"/>
              <a:t>Public-key </a:t>
            </a:r>
            <a:r>
              <a:rPr lang="en-US" u="none" dirty="0" smtClean="0"/>
              <a:t>Infrastructure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369" y="39688"/>
            <a:ext cx="7948246" cy="1412875"/>
          </a:xfrm>
        </p:spPr>
        <p:txBody>
          <a:bodyPr/>
          <a:lstStyle/>
          <a:p>
            <a:pPr>
              <a:lnSpc>
                <a:spcPts val="4800"/>
              </a:lnSpc>
            </a:pPr>
            <a:r>
              <a:rPr lang="en-US" sz="4400" dirty="0" smtClean="0"/>
              <a:t>Fields in a certificate 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833" y="1362221"/>
            <a:ext cx="7570787" cy="5207391"/>
          </a:xfrm>
        </p:spPr>
        <p:txBody>
          <a:bodyPr>
            <a:normAutofit/>
          </a:bodyPr>
          <a:lstStyle/>
          <a:p>
            <a:r>
              <a:rPr lang="en-US" dirty="0" smtClean="0"/>
              <a:t>Fingerprint</a:t>
            </a:r>
          </a:p>
          <a:p>
            <a:r>
              <a:rPr lang="en-US" dirty="0" smtClean="0"/>
              <a:t>Version number</a:t>
            </a:r>
          </a:p>
          <a:p>
            <a:r>
              <a:rPr lang="en-US" dirty="0" smtClean="0"/>
              <a:t>Serial number: unique # within the issuing CA</a:t>
            </a:r>
          </a:p>
          <a:p>
            <a:r>
              <a:rPr lang="en-US" dirty="0" smtClean="0"/>
              <a:t>Certificate signature algorithm</a:t>
            </a:r>
          </a:p>
          <a:p>
            <a:r>
              <a:rPr lang="en-US" dirty="0" smtClean="0"/>
              <a:t>Issuer</a:t>
            </a:r>
          </a:p>
          <a:p>
            <a:r>
              <a:rPr lang="en-US" dirty="0" smtClean="0"/>
              <a:t>Validity</a:t>
            </a:r>
          </a:p>
          <a:p>
            <a:r>
              <a:rPr lang="en-US" dirty="0" smtClean="0"/>
              <a:t>Subject name: the name of the user</a:t>
            </a:r>
          </a:p>
          <a:p>
            <a:r>
              <a:rPr lang="en-US" dirty="0" smtClean="0"/>
              <a:t>Subject’s public-key information</a:t>
            </a:r>
          </a:p>
          <a:p>
            <a:r>
              <a:rPr lang="en-US" dirty="0" smtClean="0"/>
              <a:t>Signature</a:t>
            </a:r>
          </a:p>
          <a:p>
            <a:r>
              <a:rPr lang="en-US" dirty="0" smtClean="0"/>
              <a:t>…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Certificate misconceptions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x-none" dirty="0"/>
              <a:t>Certificates </a:t>
            </a:r>
            <a:r>
              <a:rPr lang="en-US" altLang="x-none" b="1" i="1" dirty="0">
                <a:sym typeface="Symbol" charset="2"/>
              </a:rPr>
              <a:t> </a:t>
            </a:r>
            <a:r>
              <a:rPr lang="en-US" altLang="x-none" dirty="0">
                <a:sym typeface="Symbol" charset="2"/>
              </a:rPr>
              <a:t>Signature</a:t>
            </a:r>
          </a:p>
          <a:p>
            <a:pPr lvl="1">
              <a:lnSpc>
                <a:spcPct val="90000"/>
              </a:lnSpc>
            </a:pPr>
            <a:r>
              <a:rPr lang="en-US" altLang="x-none" dirty="0">
                <a:sym typeface="Symbol" charset="2"/>
              </a:rPr>
              <a:t>Certificates are </a:t>
            </a:r>
            <a:r>
              <a:rPr lang="en-US" altLang="x-none" i="1" dirty="0">
                <a:sym typeface="Symbol" charset="2"/>
              </a:rPr>
              <a:t>implemented using</a:t>
            </a:r>
            <a:r>
              <a:rPr lang="en-US" altLang="x-none" dirty="0">
                <a:sym typeface="Symbol" charset="2"/>
              </a:rPr>
              <a:t> Signatures</a:t>
            </a:r>
          </a:p>
          <a:p>
            <a:pPr>
              <a:lnSpc>
                <a:spcPct val="90000"/>
              </a:lnSpc>
            </a:pPr>
            <a:r>
              <a:rPr lang="en-US" altLang="x-none" dirty="0"/>
              <a:t>Certificates </a:t>
            </a:r>
            <a:r>
              <a:rPr lang="en-US" altLang="x-none" b="1" i="1" dirty="0">
                <a:sym typeface="Symbol" charset="2"/>
              </a:rPr>
              <a:t> </a:t>
            </a:r>
            <a:r>
              <a:rPr lang="en-US" altLang="x-none" dirty="0">
                <a:sym typeface="Symbol" charset="2"/>
              </a:rPr>
              <a:t>Authentication</a:t>
            </a:r>
          </a:p>
          <a:p>
            <a:pPr lvl="1">
              <a:lnSpc>
                <a:spcPct val="90000"/>
              </a:lnSpc>
            </a:pPr>
            <a:r>
              <a:rPr lang="en-US" altLang="x-none" dirty="0"/>
              <a:t>Authentication </a:t>
            </a:r>
            <a:r>
              <a:rPr lang="en-US" altLang="x-none" i="1" dirty="0"/>
              <a:t>can</a:t>
            </a:r>
            <a:r>
              <a:rPr lang="en-US" altLang="x-none" dirty="0"/>
              <a:t> be </a:t>
            </a:r>
            <a:r>
              <a:rPr lang="en-US" altLang="x-none" i="1" dirty="0"/>
              <a:t>implemented</a:t>
            </a:r>
            <a:r>
              <a:rPr lang="en-US" altLang="x-none" dirty="0"/>
              <a:t> </a:t>
            </a:r>
            <a:r>
              <a:rPr lang="en-US" altLang="x-none" i="1" dirty="0"/>
              <a:t>using</a:t>
            </a:r>
            <a:r>
              <a:rPr lang="en-US" altLang="x-none" dirty="0"/>
              <a:t> Certificates</a:t>
            </a:r>
          </a:p>
          <a:p>
            <a:pPr lvl="1">
              <a:lnSpc>
                <a:spcPct val="90000"/>
              </a:lnSpc>
            </a:pPr>
            <a:r>
              <a:rPr lang="en-US" altLang="x-none" dirty="0"/>
              <a:t>Same for Authorization, etc.</a:t>
            </a:r>
          </a:p>
          <a:p>
            <a:pPr>
              <a:lnSpc>
                <a:spcPct val="90000"/>
              </a:lnSpc>
            </a:pPr>
            <a:endParaRPr lang="en-US" altLang="x-none" b="1" i="1" dirty="0"/>
          </a:p>
          <a:p>
            <a:pPr>
              <a:lnSpc>
                <a:spcPct val="90000"/>
              </a:lnSpc>
            </a:pPr>
            <a:r>
              <a:rPr lang="en-US" altLang="x-none" dirty="0"/>
              <a:t>Certificates are </a:t>
            </a:r>
            <a:r>
              <a:rPr lang="en-US" altLang="x-none" i="1" dirty="0" smtClean="0"/>
              <a:t>static</a:t>
            </a:r>
            <a:endParaRPr lang="en-US" altLang="x-none" dirty="0"/>
          </a:p>
          <a:p>
            <a:pPr lvl="1">
              <a:lnSpc>
                <a:spcPct val="90000"/>
              </a:lnSpc>
            </a:pPr>
            <a:r>
              <a:rPr lang="en-US" altLang="x-none" dirty="0"/>
              <a:t>Change =&gt; Re-Issue</a:t>
            </a:r>
          </a:p>
          <a:p>
            <a:r>
              <a:rPr lang="en-US" dirty="0" smtClean="0"/>
              <a:t>Certificates identify a public key, not a user or device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7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Verifying a certificate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i="1" u="sng" dirty="0"/>
              <a:t>Integrity</a:t>
            </a:r>
            <a:r>
              <a:rPr lang="en-US" altLang="x-none" dirty="0"/>
              <a:t>: signature is valid</a:t>
            </a:r>
          </a:p>
          <a:p>
            <a:r>
              <a:rPr lang="en-US" altLang="x-none" dirty="0"/>
              <a:t>Signed by a</a:t>
            </a:r>
            <a:r>
              <a:rPr lang="en-US" altLang="x-none" i="1" dirty="0"/>
              <a:t> </a:t>
            </a:r>
            <a:r>
              <a:rPr lang="en-US" altLang="x-none" i="1" u="sng" dirty="0"/>
              <a:t>trusted</a:t>
            </a:r>
            <a:r>
              <a:rPr lang="en-US" altLang="x-none" u="sng" dirty="0"/>
              <a:t> CA</a:t>
            </a:r>
          </a:p>
          <a:p>
            <a:pPr lvl="1"/>
            <a:r>
              <a:rPr lang="en-US" altLang="x-none" i="1" dirty="0"/>
              <a:t>or certification path is rooted in a trusted CA</a:t>
            </a:r>
          </a:p>
          <a:p>
            <a:r>
              <a:rPr lang="en-US" altLang="x-none" dirty="0"/>
              <a:t>Certificate is </a:t>
            </a:r>
            <a:r>
              <a:rPr lang="en-US" altLang="x-none" u="sng" dirty="0"/>
              <a:t>valid </a:t>
            </a:r>
            <a:r>
              <a:rPr lang="en-US" altLang="x-none" i="1" u="sng" dirty="0"/>
              <a:t>now</a:t>
            </a:r>
            <a:r>
              <a:rPr lang="en-US" altLang="x-none" dirty="0"/>
              <a:t>: </a:t>
            </a:r>
          </a:p>
          <a:p>
            <a:pPr lvl="1"/>
            <a:r>
              <a:rPr lang="en-US" altLang="x-none" dirty="0"/>
              <a:t>We are between </a:t>
            </a:r>
            <a:r>
              <a:rPr lang="en-US" altLang="x-none" i="1" dirty="0"/>
              <a:t>Not Valid Before</a:t>
            </a:r>
            <a:r>
              <a:rPr lang="en-US" altLang="x-none" dirty="0"/>
              <a:t> and </a:t>
            </a:r>
            <a:r>
              <a:rPr lang="en-US" altLang="x-none" i="1" dirty="0"/>
              <a:t>Not Valid After</a:t>
            </a:r>
            <a:r>
              <a:rPr lang="en-US" altLang="x-none" dirty="0"/>
              <a:t> time points in the certificate</a:t>
            </a:r>
          </a:p>
          <a:p>
            <a:r>
              <a:rPr lang="en-US" altLang="x-none" i="1" u="sng" dirty="0"/>
              <a:t>Not Revoked</a:t>
            </a:r>
          </a:p>
          <a:p>
            <a:r>
              <a:rPr lang="en-US" altLang="x-none" i="1" dirty="0"/>
              <a:t>Use</a:t>
            </a:r>
            <a:r>
              <a:rPr lang="en-US" altLang="x-none" dirty="0"/>
              <a:t> is </a:t>
            </a:r>
            <a:r>
              <a:rPr lang="en-US" altLang="x-none" i="1" dirty="0"/>
              <a:t>consistent</a:t>
            </a:r>
            <a:r>
              <a:rPr lang="en-US" altLang="x-none" dirty="0"/>
              <a:t> with the </a:t>
            </a:r>
            <a:r>
              <a:rPr lang="en-US" altLang="x-none" i="1" u="sng" dirty="0"/>
              <a:t>policy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09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Stages of a certificate/key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2192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70000"/>
              <a:buFont typeface="Wingdings" pitchFamily="2" charset="2"/>
              <a:buChar char="v"/>
              <a:defRPr sz="2800">
                <a:solidFill>
                  <a:schemeClr val="tx1"/>
                </a:solidFill>
                <a:latin typeface="Gill Sans MT" pitchFamily="34" charset="0"/>
                <a:ea typeface="MS PGothic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Gill Sans MT" pitchFamily="34" charset="0"/>
                <a:ea typeface="MS PGothic" pitchFamily="34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 typeface="Symbol" charset="2"/>
              <a:buNone/>
            </a:pPr>
            <a:r>
              <a:rPr lang="en-US" altLang="x-none" kern="0" dirty="0" smtClean="0"/>
              <a:t>Key/Certificate Life Cycle Management</a:t>
            </a:r>
          </a:p>
          <a:p>
            <a:pPr lvl="1"/>
            <a:r>
              <a:rPr lang="en-US" altLang="x-none" i="1" kern="0" dirty="0" smtClean="0"/>
              <a:t>Identity </a:t>
            </a:r>
            <a:r>
              <a:rPr lang="en-US" altLang="x-none" i="1" kern="0" dirty="0" smtClean="0">
                <a:sym typeface="Symbol" charset="2"/>
              </a:rPr>
              <a:t> Key. Focus on Key!</a:t>
            </a:r>
          </a:p>
          <a:p>
            <a:pPr>
              <a:buFont typeface="Symbol" charset="2"/>
              <a:buNone/>
            </a:pPr>
            <a:r>
              <a:rPr lang="en-US" altLang="x-none" kern="0" dirty="0" smtClean="0">
                <a:sym typeface="Symbol" charset="2"/>
              </a:rPr>
              <a:t>Stages</a:t>
            </a:r>
          </a:p>
          <a:p>
            <a:r>
              <a:rPr lang="en-US" altLang="x-none" kern="0" dirty="0" smtClean="0"/>
              <a:t>Initialization</a:t>
            </a:r>
          </a:p>
          <a:p>
            <a:r>
              <a:rPr lang="en-US" altLang="x-none" kern="0" dirty="0" smtClean="0"/>
              <a:t>Issued (active)</a:t>
            </a:r>
          </a:p>
          <a:p>
            <a:r>
              <a:rPr lang="en-US" altLang="x-none" kern="0" dirty="0" smtClean="0"/>
              <a:t>Cancellation</a:t>
            </a:r>
            <a:endParaRPr lang="en-US" altLang="x-none" kern="0" dirty="0"/>
          </a:p>
        </p:txBody>
      </p:sp>
    </p:spTree>
    <p:extLst>
      <p:ext uri="{BB962C8B-B14F-4D97-AF65-F5344CB8AC3E}">
        <p14:creationId xmlns:p14="http://schemas.microsoft.com/office/powerpoint/2010/main" val="186973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x-none" dirty="0"/>
              <a:t>Registration</a:t>
            </a:r>
          </a:p>
          <a:p>
            <a:pPr lvl="1">
              <a:lnSpc>
                <a:spcPct val="80000"/>
              </a:lnSpc>
            </a:pPr>
            <a:r>
              <a:rPr lang="en-US" altLang="x-none" dirty="0"/>
              <a:t>Via RA</a:t>
            </a:r>
          </a:p>
          <a:p>
            <a:pPr lvl="1">
              <a:lnSpc>
                <a:spcPct val="80000"/>
              </a:lnSpc>
            </a:pPr>
            <a:r>
              <a:rPr lang="en-US" altLang="x-none" dirty="0"/>
              <a:t>Identity verification</a:t>
            </a:r>
          </a:p>
          <a:p>
            <a:pPr lvl="1">
              <a:lnSpc>
                <a:spcPct val="80000"/>
              </a:lnSpc>
            </a:pPr>
            <a:r>
              <a:rPr lang="en-US" altLang="x-none" dirty="0" smtClean="0"/>
              <a:t>If </a:t>
            </a:r>
            <a:r>
              <a:rPr lang="en-US" altLang="x-none" dirty="0"/>
              <a:t>on-line, </a:t>
            </a:r>
            <a:r>
              <a:rPr lang="en-US" altLang="x-none" i="1" dirty="0"/>
              <a:t>should be</a:t>
            </a:r>
            <a:r>
              <a:rPr lang="en-US" altLang="x-none" dirty="0"/>
              <a:t> </a:t>
            </a:r>
            <a:r>
              <a:rPr lang="en-US" altLang="x-none" dirty="0" err="1"/>
              <a:t>protected+</a:t>
            </a:r>
            <a:r>
              <a:rPr lang="en-US" altLang="x-none" i="1" dirty="0" err="1"/>
              <a:t>authenticated</a:t>
            </a:r>
            <a:r>
              <a:rPr lang="en-US" altLang="x-none" dirty="0"/>
              <a:t> </a:t>
            </a:r>
            <a:r>
              <a:rPr lang="en-US" altLang="x-none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(?)</a:t>
            </a:r>
          </a:p>
          <a:p>
            <a:pPr>
              <a:lnSpc>
                <a:spcPct val="120000"/>
              </a:lnSpc>
            </a:pPr>
            <a:r>
              <a:rPr lang="en-US" altLang="x-none" dirty="0" smtClean="0"/>
              <a:t>Key </a:t>
            </a:r>
            <a:r>
              <a:rPr lang="en-US" altLang="x-none" dirty="0"/>
              <a:t>pair generation</a:t>
            </a:r>
          </a:p>
          <a:p>
            <a:r>
              <a:rPr lang="en-US" altLang="x-none" dirty="0"/>
              <a:t>Certificate creation &amp; delivery</a:t>
            </a:r>
          </a:p>
          <a:p>
            <a:r>
              <a:rPr lang="en-US" altLang="x-none" dirty="0"/>
              <a:t>[Key backup</a:t>
            </a:r>
            <a:r>
              <a:rPr lang="en-US" altLang="x-none" dirty="0" smtClean="0"/>
              <a:t>] (used in some settings)</a:t>
            </a:r>
            <a:endParaRPr lang="en-US" altLang="x-none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469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pair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70000"/>
              </a:lnSpc>
            </a:pPr>
            <a:r>
              <a:rPr lang="en-US" altLang="x-none" dirty="0"/>
              <a:t>Where? (by who?)</a:t>
            </a:r>
          </a:p>
          <a:p>
            <a:pPr lvl="1">
              <a:lnSpc>
                <a:spcPct val="70000"/>
              </a:lnSpc>
            </a:pPr>
            <a:r>
              <a:rPr lang="en-US" altLang="x-none" dirty="0"/>
              <a:t>CA</a:t>
            </a:r>
          </a:p>
          <a:p>
            <a:pPr lvl="1">
              <a:lnSpc>
                <a:spcPct val="70000"/>
              </a:lnSpc>
            </a:pPr>
            <a:r>
              <a:rPr lang="en-US" altLang="x-none" dirty="0"/>
              <a:t>RA</a:t>
            </a:r>
          </a:p>
          <a:p>
            <a:pPr lvl="1">
              <a:lnSpc>
                <a:spcPct val="70000"/>
              </a:lnSpc>
            </a:pPr>
            <a:r>
              <a:rPr lang="en-US" altLang="x-none" b="1" dirty="0"/>
              <a:t>Owner</a:t>
            </a:r>
            <a:r>
              <a:rPr lang="en-US" altLang="x-none" dirty="0"/>
              <a:t> (e.g. within browser)</a:t>
            </a:r>
          </a:p>
          <a:p>
            <a:pPr lvl="1">
              <a:lnSpc>
                <a:spcPct val="70000"/>
              </a:lnSpc>
            </a:pPr>
            <a:r>
              <a:rPr lang="en-US" altLang="x-none" dirty="0"/>
              <a:t>Other Trusted 3</a:t>
            </a:r>
            <a:r>
              <a:rPr lang="en-US" altLang="x-none" baseline="30000" dirty="0"/>
              <a:t>rd</a:t>
            </a:r>
            <a:r>
              <a:rPr lang="en-US" altLang="x-none" dirty="0"/>
              <a:t> Party</a:t>
            </a:r>
          </a:p>
          <a:p>
            <a:r>
              <a:rPr lang="en-US" altLang="x-none" dirty="0"/>
              <a:t>What for?</a:t>
            </a:r>
          </a:p>
          <a:p>
            <a:pPr lvl="1"/>
            <a:r>
              <a:rPr lang="en-US" altLang="x-none" dirty="0"/>
              <a:t>Non-repudiation </a:t>
            </a:r>
            <a:r>
              <a:rPr lang="en-US" altLang="x-none" dirty="0">
                <a:sym typeface="Symbol" charset="2"/>
              </a:rPr>
              <a:t> owner generation</a:t>
            </a:r>
          </a:p>
          <a:p>
            <a:r>
              <a:rPr lang="en-US" altLang="x-none" dirty="0" smtClean="0"/>
              <a:t>Single use keys: separate </a:t>
            </a:r>
            <a:r>
              <a:rPr lang="en-US" altLang="x-none" dirty="0"/>
              <a:t>key pairs for authentication, confidentiality, 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5339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pair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x-none" dirty="0"/>
              <a:t>Performance</a:t>
            </a:r>
          </a:p>
          <a:p>
            <a:pPr lvl="1">
              <a:lnSpc>
                <a:spcPct val="90000"/>
              </a:lnSpc>
            </a:pPr>
            <a:r>
              <a:rPr lang="en-US" altLang="x-none" dirty="0"/>
              <a:t>Laptop, smart cards – used to be too slow</a:t>
            </a:r>
          </a:p>
          <a:p>
            <a:pPr lvl="2">
              <a:lnSpc>
                <a:spcPct val="90000"/>
              </a:lnSpc>
            </a:pPr>
            <a:r>
              <a:rPr lang="en-US" altLang="x-none" dirty="0"/>
              <a:t>Today – many smart cards can generate own keys</a:t>
            </a:r>
          </a:p>
          <a:p>
            <a:pPr lvl="1">
              <a:lnSpc>
                <a:spcPct val="90000"/>
              </a:lnSpc>
            </a:pPr>
            <a:r>
              <a:rPr lang="en-US" altLang="x-none" dirty="0"/>
              <a:t>Centralized generation </a:t>
            </a:r>
          </a:p>
          <a:p>
            <a:pPr lvl="2">
              <a:lnSpc>
                <a:spcPct val="90000"/>
              </a:lnSpc>
            </a:pPr>
            <a:r>
              <a:rPr lang="en-US" altLang="x-none" dirty="0"/>
              <a:t>Scalability: bottleneck for performance &amp; security</a:t>
            </a:r>
          </a:p>
          <a:p>
            <a:pPr>
              <a:lnSpc>
                <a:spcPct val="90000"/>
              </a:lnSpc>
            </a:pPr>
            <a:r>
              <a:rPr lang="en-US" altLang="x-none" dirty="0"/>
              <a:t>Assurance</a:t>
            </a:r>
          </a:p>
          <a:p>
            <a:pPr lvl="1">
              <a:lnSpc>
                <a:spcPct val="90000"/>
              </a:lnSpc>
            </a:pPr>
            <a:r>
              <a:rPr lang="en-US" altLang="x-none" i="1" dirty="0"/>
              <a:t>“Is the smart card’s random number generator good enough?”</a:t>
            </a:r>
            <a:endParaRPr lang="en-US" altLang="x-none" dirty="0"/>
          </a:p>
          <a:p>
            <a:pPr lvl="1">
              <a:lnSpc>
                <a:spcPct val="90000"/>
              </a:lnSpc>
            </a:pPr>
            <a:r>
              <a:rPr lang="en-US" altLang="x-none" dirty="0"/>
              <a:t>Minimal security requirements guarantees</a:t>
            </a:r>
          </a:p>
          <a:p>
            <a:pPr>
              <a:lnSpc>
                <a:spcPct val="90000"/>
              </a:lnSpc>
            </a:pPr>
            <a:r>
              <a:rPr lang="en-US" altLang="x-none" dirty="0"/>
              <a:t>Legal/Liabilities</a:t>
            </a:r>
          </a:p>
          <a:p>
            <a:pPr lvl="1">
              <a:lnSpc>
                <a:spcPct val="90000"/>
              </a:lnSpc>
            </a:pPr>
            <a:r>
              <a:rPr lang="en-US" altLang="x-none" dirty="0"/>
              <a:t>Who to sue? Who backs up above assurances?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788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228600"/>
            <a:ext cx="8326395" cy="1143000"/>
          </a:xfrm>
        </p:spPr>
        <p:txBody>
          <a:bodyPr/>
          <a:lstStyle/>
          <a:p>
            <a:r>
              <a:rPr lang="en-US" dirty="0" smtClean="0"/>
              <a:t>Certificate </a:t>
            </a:r>
            <a:r>
              <a:rPr lang="en-US" dirty="0" err="1" smtClean="0"/>
              <a:t>Creation+Distribution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/>
              <a:t>Creation – CA only</a:t>
            </a:r>
          </a:p>
          <a:p>
            <a:r>
              <a:rPr lang="en-US" altLang="x-none" dirty="0"/>
              <a:t>Distribution	</a:t>
            </a:r>
            <a:r>
              <a:rPr lang="en-US" altLang="x-none" i="1" dirty="0"/>
              <a:t>(to the owner)</a:t>
            </a:r>
          </a:p>
          <a:p>
            <a:pPr lvl="1">
              <a:lnSpc>
                <a:spcPct val="70000"/>
              </a:lnSpc>
            </a:pPr>
            <a:r>
              <a:rPr lang="en-US" altLang="x-none" i="1" dirty="0"/>
              <a:t>Certificate only</a:t>
            </a:r>
          </a:p>
          <a:p>
            <a:pPr lvl="1">
              <a:lnSpc>
                <a:spcPct val="70000"/>
              </a:lnSpc>
            </a:pPr>
            <a:r>
              <a:rPr lang="en-US" altLang="x-none" i="1" dirty="0"/>
              <a:t>Certificate + private key</a:t>
            </a:r>
          </a:p>
          <a:p>
            <a:pPr lvl="2">
              <a:lnSpc>
                <a:spcPct val="70000"/>
              </a:lnSpc>
            </a:pPr>
            <a:r>
              <a:rPr lang="en-US" altLang="x-none" i="1" dirty="0"/>
              <a:t>Deliver key </a:t>
            </a:r>
            <a:r>
              <a:rPr lang="en-US" altLang="x-none" b="1" i="1" dirty="0"/>
              <a:t>securely</a:t>
            </a:r>
            <a:r>
              <a:rPr lang="en-US" altLang="x-none" i="1" dirty="0"/>
              <a:t>!</a:t>
            </a:r>
          </a:p>
          <a:p>
            <a:pPr lvl="1">
              <a:lnSpc>
                <a:spcPct val="150000"/>
              </a:lnSpc>
            </a:pPr>
            <a:r>
              <a:rPr lang="en-US" altLang="x-none" dirty="0" smtClean="0"/>
              <a:t>Direct </a:t>
            </a:r>
            <a:r>
              <a:rPr lang="en-US" altLang="x-none" dirty="0"/>
              <a:t>to owner</a:t>
            </a:r>
          </a:p>
          <a:p>
            <a:pPr lvl="1">
              <a:lnSpc>
                <a:spcPct val="70000"/>
              </a:lnSpc>
            </a:pPr>
            <a:r>
              <a:rPr lang="en-US" altLang="x-none" dirty="0"/>
              <a:t>To depository</a:t>
            </a:r>
          </a:p>
          <a:p>
            <a:pPr lvl="1">
              <a:lnSpc>
                <a:spcPct val="70000"/>
              </a:lnSpc>
            </a:pPr>
            <a:r>
              <a:rPr lang="en-US" altLang="x-none" dirty="0"/>
              <a:t>Both</a:t>
            </a:r>
          </a:p>
          <a:p>
            <a:pPr lvl="1">
              <a:lnSpc>
                <a:spcPct val="70000"/>
              </a:lnSpc>
            </a:pPr>
            <a:endParaRPr lang="en-US" altLang="x-none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5003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Certificate dissemination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x-none" dirty="0"/>
              <a:t>Out-of-band</a:t>
            </a:r>
          </a:p>
          <a:p>
            <a:pPr>
              <a:lnSpc>
                <a:spcPct val="90000"/>
              </a:lnSpc>
            </a:pPr>
            <a:r>
              <a:rPr lang="en-US" altLang="x-none" dirty="0"/>
              <a:t>Public repositories</a:t>
            </a:r>
          </a:p>
          <a:p>
            <a:pPr lvl="1">
              <a:lnSpc>
                <a:spcPct val="90000"/>
              </a:lnSpc>
            </a:pPr>
            <a:r>
              <a:rPr lang="en-US" altLang="x-none" dirty="0" smtClean="0">
                <a:hlinkClick r:id="rId2"/>
              </a:rPr>
              <a:t>LDAP directories </a:t>
            </a:r>
            <a:r>
              <a:rPr lang="en-US" altLang="x-none" dirty="0" smtClean="0"/>
              <a:t>(and similar)</a:t>
            </a:r>
            <a:endParaRPr lang="en-US" altLang="x-none" dirty="0"/>
          </a:p>
          <a:p>
            <a:pPr lvl="1">
              <a:lnSpc>
                <a:spcPct val="90000"/>
              </a:lnSpc>
            </a:pPr>
            <a:r>
              <a:rPr lang="en-US" altLang="x-none" dirty="0"/>
              <a:t>Used mostly for confidentiality</a:t>
            </a:r>
          </a:p>
          <a:p>
            <a:pPr>
              <a:lnSpc>
                <a:spcPct val="90000"/>
              </a:lnSpc>
            </a:pPr>
            <a:r>
              <a:rPr lang="en-US" altLang="x-none" dirty="0"/>
              <a:t>In-band</a:t>
            </a:r>
          </a:p>
          <a:p>
            <a:pPr lvl="1">
              <a:lnSpc>
                <a:spcPct val="90000"/>
              </a:lnSpc>
            </a:pPr>
            <a:r>
              <a:rPr lang="en-US" altLang="x-none" dirty="0"/>
              <a:t>E.g. signed e-mail usually carries certificate</a:t>
            </a:r>
          </a:p>
          <a:p>
            <a:pPr>
              <a:lnSpc>
                <a:spcPct val="150000"/>
              </a:lnSpc>
              <a:buFont typeface="Symbol" charset="2"/>
              <a:buNone/>
            </a:pPr>
            <a:r>
              <a:rPr lang="en-US" altLang="x-none" dirty="0"/>
              <a:t>Issues:</a:t>
            </a:r>
          </a:p>
          <a:p>
            <a:pPr lvl="1">
              <a:lnSpc>
                <a:spcPct val="90000"/>
              </a:lnSpc>
            </a:pPr>
            <a:r>
              <a:rPr lang="en-US" altLang="x-none" dirty="0"/>
              <a:t>Privacy, scalability, etc.</a:t>
            </a:r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14601523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backup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/>
              <a:t>Backup </a:t>
            </a:r>
            <a:r>
              <a:rPr lang="en-US" altLang="x-none" b="1" dirty="0">
                <a:effectLst>
                  <a:outerShdw blurRad="38100" dist="38100" dir="2700000" algn="tl">
                    <a:srgbClr val="000000"/>
                  </a:outerShdw>
                </a:effectLst>
                <a:sym typeface="Symbol" charset="2"/>
              </a:rPr>
              <a:t></a:t>
            </a:r>
            <a:r>
              <a:rPr lang="en-US" altLang="x-none" dirty="0">
                <a:sym typeface="Symbol" charset="2"/>
              </a:rPr>
              <a:t> Escrow</a:t>
            </a:r>
          </a:p>
          <a:p>
            <a:pPr lvl="1"/>
            <a:r>
              <a:rPr lang="en-US" altLang="x-none" dirty="0"/>
              <a:t>Backup= only owner can retrieve the (lost) key</a:t>
            </a:r>
          </a:p>
          <a:p>
            <a:pPr lvl="1"/>
            <a:r>
              <a:rPr lang="en-US" altLang="x-none" dirty="0"/>
              <a:t>Escrow= organization/government can retrieve the key even against owner’s wish</a:t>
            </a:r>
          </a:p>
          <a:p>
            <a:r>
              <a:rPr lang="en-US" altLang="x-none" dirty="0"/>
              <a:t>Non-repudiation conflicts with Backup</a:t>
            </a:r>
          </a:p>
          <a:p>
            <a:pPr>
              <a:lnSpc>
                <a:spcPct val="160000"/>
              </a:lnSpc>
            </a:pPr>
            <a:r>
              <a:rPr lang="en-US" altLang="x-none" dirty="0"/>
              <a:t>Where &amp; how to backup </a:t>
            </a:r>
            <a:r>
              <a:rPr lang="en-US" altLang="x-none" b="1" dirty="0"/>
              <a:t>securely</a:t>
            </a:r>
            <a:r>
              <a:rPr lang="en-US" altLang="x-none" dirty="0"/>
              <a:t>???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499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zh-CN" dirty="0" smtClean="0">
                <a:ea typeface="ＭＳ Ｐゴシック" pitchFamily="34" charset="-128"/>
              </a:rPr>
              <a:t>How to distribute public key?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0704"/>
            <a:ext cx="77724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AU" altLang="zh-CN" sz="3200" dirty="0" smtClean="0">
                <a:ea typeface="ＭＳ Ｐゴシック" pitchFamily="34" charset="-128"/>
              </a:rPr>
              <a:t>Public announcement?</a:t>
            </a:r>
          </a:p>
          <a:p>
            <a:pPr>
              <a:lnSpc>
                <a:spcPct val="90000"/>
              </a:lnSpc>
            </a:pPr>
            <a:r>
              <a:rPr lang="en-AU" altLang="zh-CN" sz="3200" dirty="0" smtClean="0">
                <a:ea typeface="ＭＳ Ｐゴシック" pitchFamily="34" charset="-128"/>
              </a:rPr>
              <a:t>Publically available directory?</a:t>
            </a:r>
          </a:p>
          <a:p>
            <a:pPr>
              <a:lnSpc>
                <a:spcPct val="90000"/>
              </a:lnSpc>
            </a:pPr>
            <a:r>
              <a:rPr lang="en-AU" altLang="zh-CN" sz="3200" dirty="0" smtClean="0">
                <a:ea typeface="ＭＳ Ｐゴシック" pitchFamily="34" charset="-128"/>
              </a:rPr>
              <a:t>Public-key authority?</a:t>
            </a:r>
          </a:p>
          <a:p>
            <a:pPr>
              <a:lnSpc>
                <a:spcPct val="90000"/>
              </a:lnSpc>
            </a:pPr>
            <a:r>
              <a:rPr lang="en-AU" altLang="zh-CN" sz="3200" dirty="0" smtClean="0">
                <a:ea typeface="ＭＳ Ｐゴシック" pitchFamily="34" charset="-128"/>
              </a:rPr>
              <a:t>Public-key certificate (e.g., X.509 certificates)</a:t>
            </a:r>
          </a:p>
          <a:p>
            <a:pPr>
              <a:lnSpc>
                <a:spcPct val="90000"/>
              </a:lnSpc>
              <a:buNone/>
            </a:pPr>
            <a:endParaRPr lang="en-AU" altLang="zh-CN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Issued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/>
              <a:t>Certificate retrieval</a:t>
            </a:r>
          </a:p>
          <a:p>
            <a:pPr lvl="1"/>
            <a:r>
              <a:rPr lang="en-US" altLang="x-none" dirty="0"/>
              <a:t>To encrypt </a:t>
            </a:r>
            <a:r>
              <a:rPr lang="en-US" altLang="x-none" dirty="0" err="1"/>
              <a:t>msg</a:t>
            </a:r>
            <a:r>
              <a:rPr lang="en-US" altLang="x-none" dirty="0"/>
              <a:t> or verify signature</a:t>
            </a:r>
          </a:p>
          <a:p>
            <a:r>
              <a:rPr lang="en-US" altLang="x-none" dirty="0"/>
              <a:t>Certificate validation</a:t>
            </a:r>
          </a:p>
          <a:p>
            <a:pPr lvl="1">
              <a:lnSpc>
                <a:spcPct val="90000"/>
              </a:lnSpc>
            </a:pPr>
            <a:r>
              <a:rPr lang="en-US" altLang="x-none" dirty="0"/>
              <a:t>Verify certificate </a:t>
            </a:r>
            <a:r>
              <a:rPr lang="en-US" altLang="x-none" dirty="0">
                <a:hlinkClick r:id="rId2" action="ppaction://hlinksldjump" tooltip="Certificate validation slide 11 (slide 30 to come back)"/>
              </a:rPr>
              <a:t>integrity+validity</a:t>
            </a:r>
            <a:endParaRPr lang="en-US" altLang="x-none" dirty="0"/>
          </a:p>
          <a:p>
            <a:pPr>
              <a:lnSpc>
                <a:spcPct val="160000"/>
              </a:lnSpc>
            </a:pPr>
            <a:r>
              <a:rPr lang="en-US" altLang="x-none" dirty="0"/>
              <a:t>Key recovery</a:t>
            </a:r>
          </a:p>
          <a:p>
            <a:pPr lvl="1">
              <a:lnSpc>
                <a:spcPct val="50000"/>
              </a:lnSpc>
            </a:pPr>
            <a:r>
              <a:rPr lang="en-US" altLang="x-none" dirty="0"/>
              <a:t>Key backup</a:t>
            </a:r>
            <a:r>
              <a:rPr lang="en-US" altLang="x-none" i="1" dirty="0"/>
              <a:t> – automate as much as possible</a:t>
            </a:r>
          </a:p>
          <a:p>
            <a:r>
              <a:rPr lang="en-US" altLang="x-none" dirty="0"/>
              <a:t>Key update</a:t>
            </a:r>
          </a:p>
          <a:p>
            <a:pPr lvl="1"/>
            <a:r>
              <a:rPr lang="en-US" altLang="x-none" dirty="0"/>
              <a:t>When keys expire: new certificate [+new keys]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978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Cert Cancellation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x-none" dirty="0"/>
              <a:t>Certificate Expiration</a:t>
            </a:r>
          </a:p>
          <a:p>
            <a:pPr lvl="1">
              <a:lnSpc>
                <a:spcPct val="90000"/>
              </a:lnSpc>
            </a:pPr>
            <a:r>
              <a:rPr lang="en-US" altLang="x-none" dirty="0"/>
              <a:t>Natural “peaceful” end of life</a:t>
            </a:r>
          </a:p>
          <a:p>
            <a:pPr>
              <a:lnSpc>
                <a:spcPct val="90000"/>
              </a:lnSpc>
            </a:pPr>
            <a:r>
              <a:rPr lang="en-US" altLang="x-none" dirty="0"/>
              <a:t>Certificate Revocation</a:t>
            </a:r>
          </a:p>
          <a:p>
            <a:pPr lvl="1">
              <a:lnSpc>
                <a:spcPct val="90000"/>
              </a:lnSpc>
            </a:pPr>
            <a:r>
              <a:rPr lang="en-US" altLang="x-none" dirty="0"/>
              <a:t>Untimely death, possibly dangerous causes</a:t>
            </a:r>
          </a:p>
          <a:p>
            <a:pPr>
              <a:lnSpc>
                <a:spcPct val="190000"/>
              </a:lnSpc>
            </a:pPr>
            <a:r>
              <a:rPr lang="en-US" altLang="x-none" dirty="0"/>
              <a:t>Key history</a:t>
            </a:r>
          </a:p>
          <a:p>
            <a:pPr lvl="1">
              <a:lnSpc>
                <a:spcPct val="70000"/>
              </a:lnSpc>
            </a:pPr>
            <a:r>
              <a:rPr lang="en-US" altLang="x-none" dirty="0"/>
              <a:t>For owner: </a:t>
            </a:r>
            <a:r>
              <a:rPr lang="en-US" altLang="x-none" dirty="0" smtClean="0"/>
              <a:t>e.g. to </a:t>
            </a:r>
            <a:r>
              <a:rPr lang="en-US" altLang="x-none" dirty="0"/>
              <a:t>read old encrypted </a:t>
            </a:r>
            <a:r>
              <a:rPr lang="en-US" altLang="x-none" dirty="0" smtClean="0"/>
              <a:t>messages</a:t>
            </a:r>
            <a:endParaRPr lang="en-US" altLang="x-none" dirty="0"/>
          </a:p>
          <a:p>
            <a:pPr>
              <a:lnSpc>
                <a:spcPct val="90000"/>
              </a:lnSpc>
            </a:pPr>
            <a:r>
              <a:rPr lang="en-US" altLang="x-none" dirty="0"/>
              <a:t>Key archive</a:t>
            </a:r>
          </a:p>
          <a:p>
            <a:pPr lvl="1">
              <a:lnSpc>
                <a:spcPct val="90000"/>
              </a:lnSpc>
            </a:pPr>
            <a:r>
              <a:rPr lang="en-US" altLang="x-none" dirty="0"/>
              <a:t>“For public”: audit, old sigs, disputes, 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165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Certificate Expiration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/>
              <a:t>No action</a:t>
            </a:r>
          </a:p>
          <a:p>
            <a:r>
              <a:rPr lang="en-US" altLang="x-none" dirty="0"/>
              <a:t>Certificate renewal</a:t>
            </a:r>
          </a:p>
          <a:p>
            <a:pPr lvl="1"/>
            <a:r>
              <a:rPr lang="en-US" altLang="x-none" dirty="0"/>
              <a:t>Same keys, same cert, but new dates</a:t>
            </a:r>
          </a:p>
          <a:p>
            <a:pPr lvl="1"/>
            <a:r>
              <a:rPr lang="en-US" altLang="x-none" dirty="0"/>
              <a:t>Preferably automatic</a:t>
            </a:r>
          </a:p>
          <a:p>
            <a:pPr lvl="1"/>
            <a:r>
              <a:rPr lang="en-US" altLang="x-none" dirty="0"/>
              <a:t>but watch for attributes change!</a:t>
            </a:r>
          </a:p>
          <a:p>
            <a:r>
              <a:rPr lang="en-US" altLang="x-none" dirty="0"/>
              <a:t>Certificate update</a:t>
            </a:r>
          </a:p>
          <a:p>
            <a:pPr lvl="1"/>
            <a:r>
              <a:rPr lang="en-US" altLang="x-none" dirty="0"/>
              <a:t>New keys, new certificate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36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Certificate Revocation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x-none" sz="2400" dirty="0"/>
              <a:t>Requested by</a:t>
            </a:r>
          </a:p>
          <a:p>
            <a:pPr lvl="1">
              <a:lnSpc>
                <a:spcPct val="90000"/>
              </a:lnSpc>
            </a:pPr>
            <a:r>
              <a:rPr lang="en-US" altLang="x-none" sz="2000" dirty="0"/>
              <a:t>Owner, employer, arbiter, TTP, ???, …</a:t>
            </a:r>
          </a:p>
          <a:p>
            <a:pPr>
              <a:lnSpc>
                <a:spcPct val="90000"/>
              </a:lnSpc>
            </a:pPr>
            <a:r>
              <a:rPr lang="en-US" altLang="x-none" sz="2400" dirty="0"/>
              <a:t>Request sent to </a:t>
            </a:r>
          </a:p>
          <a:p>
            <a:pPr lvl="1">
              <a:lnSpc>
                <a:spcPct val="90000"/>
              </a:lnSpc>
            </a:pPr>
            <a:r>
              <a:rPr lang="en-US" altLang="x-none" sz="2000" dirty="0"/>
              <a:t>RA/CA</a:t>
            </a:r>
          </a:p>
          <a:p>
            <a:pPr>
              <a:lnSpc>
                <a:spcPct val="90000"/>
              </a:lnSpc>
            </a:pPr>
            <a:r>
              <a:rPr lang="en-US" altLang="x-none" sz="2400" dirty="0"/>
              <a:t>Mechanisms for Revocation checks</a:t>
            </a:r>
          </a:p>
          <a:p>
            <a:pPr lvl="1">
              <a:lnSpc>
                <a:spcPct val="90000"/>
              </a:lnSpc>
            </a:pPr>
            <a:r>
              <a:rPr lang="en-US" altLang="x-none" sz="2000" dirty="0"/>
              <a:t>Certificate Revocation Lists (CRLs)</a:t>
            </a:r>
          </a:p>
          <a:p>
            <a:pPr lvl="1">
              <a:lnSpc>
                <a:spcPct val="90000"/>
              </a:lnSpc>
            </a:pPr>
            <a:r>
              <a:rPr lang="en-US" altLang="x-none" sz="2000" b="1" dirty="0"/>
              <a:t>On-line</a:t>
            </a:r>
            <a:r>
              <a:rPr lang="en-US" altLang="x-none" sz="2000" dirty="0"/>
              <a:t> Certificate Status Protocol (OCSP)</a:t>
            </a:r>
          </a:p>
          <a:p>
            <a:pPr lvl="2">
              <a:lnSpc>
                <a:spcPct val="90000"/>
              </a:lnSpc>
            </a:pPr>
            <a:r>
              <a:rPr lang="en-US" altLang="x-none" sz="1800" dirty="0"/>
              <a:t>Will it live? 	(SCVP</a:t>
            </a:r>
            <a:r>
              <a:rPr lang="en-US" altLang="x-none" sz="1800" dirty="0" smtClean="0"/>
              <a:t>)</a:t>
            </a:r>
          </a:p>
          <a:p>
            <a:pPr>
              <a:lnSpc>
                <a:spcPct val="90000"/>
              </a:lnSpc>
            </a:pPr>
            <a:r>
              <a:rPr lang="en-US" altLang="x-none" sz="2600" dirty="0" smtClean="0"/>
              <a:t>Example of CRL (binary, not readable) </a:t>
            </a:r>
            <a:r>
              <a:rPr lang="en-US" altLang="x-none" sz="2400" dirty="0" smtClean="0">
                <a:hlinkClick r:id="rId2"/>
              </a:rPr>
              <a:t>http</a:t>
            </a:r>
            <a:r>
              <a:rPr lang="en-US" altLang="x-none" sz="2400" dirty="0">
                <a:hlinkClick r:id="rId2"/>
              </a:rPr>
              <a:t>://</a:t>
            </a:r>
            <a:r>
              <a:rPr lang="en-US" altLang="x-none" sz="2400" dirty="0" smtClean="0">
                <a:hlinkClick r:id="rId2"/>
              </a:rPr>
              <a:t>tb.symcb.com/tb.crl</a:t>
            </a:r>
            <a:endParaRPr lang="en-US" altLang="x-none" sz="2400" dirty="0"/>
          </a:p>
          <a:p>
            <a:pPr>
              <a:lnSpc>
                <a:spcPct val="90000"/>
              </a:lnSpc>
            </a:pPr>
            <a:r>
              <a:rPr lang="en-US" sz="2400" dirty="0" smtClean="0">
                <a:hlinkClick r:id="rId3"/>
              </a:rPr>
              <a:t>Additional reading on CRLS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986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369" y="39688"/>
            <a:ext cx="7948246" cy="1412875"/>
          </a:xfrm>
        </p:spPr>
        <p:txBody>
          <a:bodyPr/>
          <a:lstStyle/>
          <a:p>
            <a:pPr>
              <a:lnSpc>
                <a:spcPts val="4800"/>
              </a:lnSpc>
            </a:pPr>
            <a:r>
              <a:rPr lang="en-US" sz="4400" dirty="0" smtClean="0"/>
              <a:t>Certificate revocation 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307" y="1390357"/>
            <a:ext cx="3649391" cy="481349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Certificate can be revoked before expiration time</a:t>
            </a:r>
          </a:p>
          <a:p>
            <a:r>
              <a:rPr lang="en-US" dirty="0" smtClean="0"/>
              <a:t>CA maintains a certificate revocation lists (CRL)</a:t>
            </a:r>
          </a:p>
          <a:p>
            <a:r>
              <a:rPr lang="en-US" dirty="0" smtClean="0"/>
              <a:t>CRL needs to signed by CA</a:t>
            </a:r>
          </a:p>
          <a:p>
            <a:r>
              <a:rPr lang="en-US" dirty="0" smtClean="0"/>
              <a:t>User needs to check whether certificate is in CRL</a:t>
            </a:r>
          </a:p>
        </p:txBody>
      </p:sp>
      <p:pic>
        <p:nvPicPr>
          <p:cNvPr id="665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7422" y="942536"/>
            <a:ext cx="3826978" cy="5915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Key Infrastructure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than just a single CA and users requesting public keys</a:t>
            </a:r>
          </a:p>
          <a:p>
            <a:r>
              <a:rPr lang="en-US" dirty="0" smtClean="0"/>
              <a:t>How to manage all of this worldwide?</a:t>
            </a:r>
          </a:p>
          <a:p>
            <a:r>
              <a:rPr lang="en-US" dirty="0" smtClean="0"/>
              <a:t>How do users know about a CAs?</a:t>
            </a:r>
          </a:p>
          <a:p>
            <a:r>
              <a:rPr lang="en-US" dirty="0" smtClean="0"/>
              <a:t>How do CAs verify users?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79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Trust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 smtClean="0"/>
              <a:t>Certificates at their core transfer trust</a:t>
            </a:r>
          </a:p>
          <a:p>
            <a:r>
              <a:rPr lang="en-US" altLang="x-none" dirty="0" smtClean="0"/>
              <a:t>They cannot create trust</a:t>
            </a:r>
          </a:p>
          <a:p>
            <a:r>
              <a:rPr lang="en-US" altLang="x-none" dirty="0" smtClean="0"/>
              <a:t>Who </a:t>
            </a:r>
            <a:r>
              <a:rPr lang="en-US" altLang="x-none" dirty="0"/>
              <a:t>to trust?</a:t>
            </a:r>
          </a:p>
          <a:p>
            <a:pPr lvl="1"/>
            <a:r>
              <a:rPr lang="en-US" altLang="x-none" dirty="0"/>
              <a:t>Which certificates can be trusted</a:t>
            </a:r>
          </a:p>
          <a:p>
            <a:r>
              <a:rPr lang="en-US" altLang="x-none" dirty="0"/>
              <a:t>Source of Trust</a:t>
            </a:r>
          </a:p>
          <a:p>
            <a:pPr lvl="1"/>
            <a:r>
              <a:rPr lang="en-US" altLang="x-none" dirty="0"/>
              <a:t>How it is established?</a:t>
            </a:r>
          </a:p>
          <a:p>
            <a:r>
              <a:rPr lang="en-US" altLang="x-none" dirty="0"/>
              <a:t>Limiting/controlling trust in a given environment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8773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/>
              <a:t>CA Hierarchy</a:t>
            </a:r>
          </a:p>
          <a:p>
            <a:r>
              <a:rPr lang="en-US" altLang="x-none" dirty="0"/>
              <a:t>Distributed </a:t>
            </a:r>
            <a:endParaRPr lang="en-US" altLang="x-none" dirty="0" smtClean="0"/>
          </a:p>
          <a:p>
            <a:pPr lvl="1"/>
            <a:r>
              <a:rPr lang="en-US" altLang="x-none" dirty="0" smtClean="0"/>
              <a:t>Cross-certification</a:t>
            </a:r>
            <a:endParaRPr lang="en-US" altLang="x-none" dirty="0"/>
          </a:p>
          <a:p>
            <a:r>
              <a:rPr lang="en-US" altLang="x-none" dirty="0"/>
              <a:t>Web</a:t>
            </a:r>
          </a:p>
          <a:p>
            <a:r>
              <a:rPr lang="en-US" altLang="x-none" dirty="0" smtClean="0"/>
              <a:t>User-centric Tool</a:t>
            </a:r>
            <a:endParaRPr lang="en-US" altLang="x-none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53409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Trust?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really is a CA supposed to do?</a:t>
            </a:r>
          </a:p>
          <a:p>
            <a:pPr lvl="1"/>
            <a:r>
              <a:rPr lang="en-US" dirty="0" smtClean="0"/>
              <a:t>A CAs only real job is to verify identity</a:t>
            </a:r>
          </a:p>
          <a:p>
            <a:r>
              <a:rPr lang="en-US" dirty="0" smtClean="0"/>
              <a:t>We tend to think a CA is responsible for the actions of all their issued certificates, this is not their responsibility</a:t>
            </a:r>
          </a:p>
          <a:p>
            <a:pPr lvl="1"/>
            <a:r>
              <a:rPr lang="en-US" dirty="0" smtClean="0"/>
              <a:t>Who’s responsibility is it?  </a:t>
            </a:r>
          </a:p>
          <a:p>
            <a:pPr lvl="2"/>
            <a:r>
              <a:rPr lang="en-US" dirty="0" smtClean="0"/>
              <a:t>The malicious site</a:t>
            </a:r>
          </a:p>
          <a:p>
            <a:r>
              <a:rPr lang="en-US" dirty="0" smtClean="0"/>
              <a:t>There’s a big gap between issuing a certificate for a common name and certifying they are not malicious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1218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Hierarchy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/>
              <a:t>Tree architecture</a:t>
            </a:r>
          </a:p>
          <a:p>
            <a:r>
              <a:rPr lang="en-US" altLang="x-none" dirty="0"/>
              <a:t>Single Root CA</a:t>
            </a:r>
          </a:p>
          <a:p>
            <a:pPr lvl="1"/>
            <a:r>
              <a:rPr lang="en-US" altLang="x-none" dirty="0"/>
              <a:t>Number of subordinate CA’s</a:t>
            </a:r>
          </a:p>
          <a:p>
            <a:pPr lvl="2"/>
            <a:r>
              <a:rPr lang="en-US" altLang="x-none" dirty="0" err="1"/>
              <a:t>Etc</a:t>
            </a:r>
            <a:r>
              <a:rPr lang="en-US" altLang="x-none" dirty="0"/>
              <a:t>…</a:t>
            </a:r>
          </a:p>
          <a:p>
            <a:pPr lvl="1"/>
            <a:r>
              <a:rPr lang="en-US" altLang="x-none" dirty="0"/>
              <a:t>Parent certifies children</a:t>
            </a:r>
          </a:p>
          <a:p>
            <a:pPr lvl="1"/>
            <a:r>
              <a:rPr lang="en-US" altLang="x-none" dirty="0"/>
              <a:t>Leaves are non-CA (end-) entities</a:t>
            </a:r>
          </a:p>
          <a:p>
            <a:r>
              <a:rPr lang="en-US" altLang="x-none" dirty="0"/>
              <a:t>Typically CA either certifies other CA’s or end-entities, but not both</a:t>
            </a:r>
          </a:p>
          <a:p>
            <a:r>
              <a:rPr lang="en-US" altLang="x-none" dirty="0"/>
              <a:t>Everyone has Root CA </a:t>
            </a:r>
            <a:r>
              <a:rPr lang="en-US" altLang="x-none" dirty="0" smtClean="0"/>
              <a:t>PK</a:t>
            </a:r>
          </a:p>
        </p:txBody>
      </p:sp>
    </p:spTree>
    <p:extLst>
      <p:ext uri="{BB962C8B-B14F-4D97-AF65-F5344CB8AC3E}">
        <p14:creationId xmlns:p14="http://schemas.microsoft.com/office/powerpoint/2010/main" val="1052711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certificate?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399" y="1600200"/>
            <a:ext cx="7609703" cy="4648200"/>
          </a:xfrm>
        </p:spPr>
        <p:txBody>
          <a:bodyPr/>
          <a:lstStyle/>
          <a:p>
            <a:r>
              <a:rPr lang="en-US" dirty="0" smtClean="0"/>
              <a:t>At the highest level its someone vouching for a claim (using a digital signature), this claim is usually related to someone else’s identity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88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/>
              <a:t>A set of independent hierarchies</a:t>
            </a:r>
          </a:p>
          <a:p>
            <a:pPr lvl="1"/>
            <a:r>
              <a:rPr lang="en-US" altLang="x-none" dirty="0"/>
              <a:t>May evolve as independent historically</a:t>
            </a:r>
          </a:p>
          <a:p>
            <a:r>
              <a:rPr lang="en-US" altLang="x-none" i="1" dirty="0"/>
              <a:t>Cross-certification</a:t>
            </a:r>
            <a:r>
              <a:rPr lang="en-US" altLang="x-none" dirty="0"/>
              <a:t> or </a:t>
            </a:r>
            <a:r>
              <a:rPr lang="en-US" altLang="x-none" i="1" dirty="0"/>
              <a:t>PKI networking</a:t>
            </a:r>
            <a:endParaRPr lang="en-US" altLang="x-none" dirty="0"/>
          </a:p>
          <a:p>
            <a:pPr lvl="1"/>
            <a:r>
              <a:rPr lang="en-US" altLang="x-none" dirty="0"/>
              <a:t>Connect the hierarchies</a:t>
            </a:r>
          </a:p>
          <a:p>
            <a:r>
              <a:rPr lang="en-US" altLang="x-none" dirty="0"/>
              <a:t>Fully-meshed – all CAs are </a:t>
            </a:r>
            <a:r>
              <a:rPr lang="en-US" altLang="x-none" dirty="0" smtClean="0"/>
              <a:t>cross-certified</a:t>
            </a:r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110038994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centric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user is their own Root CA</a:t>
            </a:r>
          </a:p>
          <a:p>
            <a:r>
              <a:rPr lang="en-US" dirty="0" smtClean="0"/>
              <a:t>Trust decisions are made on case by case basis</a:t>
            </a:r>
          </a:p>
          <a:p>
            <a:r>
              <a:rPr lang="en-US" altLang="x-none" dirty="0"/>
              <a:t>Good </a:t>
            </a:r>
          </a:p>
          <a:p>
            <a:pPr lvl="1"/>
            <a:r>
              <a:rPr lang="en-US" altLang="x-none" dirty="0"/>
              <a:t>User fully responsible for trust</a:t>
            </a:r>
          </a:p>
          <a:p>
            <a:r>
              <a:rPr lang="en-US" altLang="x-none" dirty="0"/>
              <a:t>Bad</a:t>
            </a:r>
          </a:p>
          <a:p>
            <a:pPr lvl="1"/>
            <a:r>
              <a:rPr lang="en-US" altLang="x-none" dirty="0"/>
              <a:t>User fully responsible for trust</a:t>
            </a:r>
          </a:p>
          <a:p>
            <a:pPr lvl="1"/>
            <a:r>
              <a:rPr lang="en-US" altLang="x-none" dirty="0"/>
              <a:t>Corporate/</a:t>
            </a:r>
            <a:r>
              <a:rPr lang="en-US" altLang="x-none" dirty="0" err="1"/>
              <a:t>gov</a:t>
            </a:r>
            <a:r>
              <a:rPr lang="en-US" altLang="x-none" dirty="0"/>
              <a:t>/etc. like to have central control</a:t>
            </a:r>
          </a:p>
          <a:p>
            <a:pPr lvl="2"/>
            <a:r>
              <a:rPr lang="en-US" altLang="x-none" dirty="0"/>
              <a:t>User-centric not friendly to centralized trust policies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30302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 good setting for each type of model?</a:t>
            </a:r>
          </a:p>
          <a:p>
            <a:pPr lvl="1"/>
            <a:r>
              <a:rPr lang="en-US" dirty="0" smtClean="0"/>
              <a:t>Hierarchy</a:t>
            </a:r>
          </a:p>
          <a:p>
            <a:pPr lvl="1"/>
            <a:r>
              <a:rPr lang="en-US" dirty="0" smtClean="0"/>
              <a:t>Distributed</a:t>
            </a:r>
          </a:p>
          <a:p>
            <a:pPr lvl="1"/>
            <a:r>
              <a:rPr lang="en-US" dirty="0" smtClean="0"/>
              <a:t>User centric</a:t>
            </a:r>
          </a:p>
          <a:p>
            <a:r>
              <a:rPr lang="en-US" dirty="0" smtClean="0"/>
              <a:t>What do you think is done on the Internet?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24426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 trust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x-none" dirty="0"/>
              <a:t>A bunch of root CAs pre-installed in </a:t>
            </a:r>
            <a:r>
              <a:rPr lang="en-US" altLang="x-none" dirty="0" smtClean="0"/>
              <a:t>browsers</a:t>
            </a:r>
          </a:p>
          <a:p>
            <a:pPr>
              <a:lnSpc>
                <a:spcPct val="90000"/>
              </a:lnSpc>
            </a:pPr>
            <a:endParaRPr lang="en-US" altLang="x-none" dirty="0"/>
          </a:p>
          <a:p>
            <a:pPr>
              <a:lnSpc>
                <a:spcPct val="90000"/>
              </a:lnSpc>
            </a:pPr>
            <a:r>
              <a:rPr lang="en-US" altLang="x-none" dirty="0"/>
              <a:t>The set of root CAs can be </a:t>
            </a:r>
            <a:r>
              <a:rPr lang="en-US" altLang="x-none" dirty="0" smtClean="0"/>
              <a:t>modified by users</a:t>
            </a:r>
            <a:endParaRPr lang="en-US" altLang="x-none" dirty="0"/>
          </a:p>
          <a:p>
            <a:pPr lvl="1">
              <a:lnSpc>
                <a:spcPct val="90000"/>
              </a:lnSpc>
            </a:pPr>
            <a:r>
              <a:rPr lang="en-US" altLang="x-none" dirty="0"/>
              <a:t>But will it be?</a:t>
            </a:r>
          </a:p>
          <a:p>
            <a:pPr>
              <a:lnSpc>
                <a:spcPct val="90000"/>
              </a:lnSpc>
            </a:pPr>
            <a:endParaRPr lang="en-US" altLang="x-none" dirty="0" smtClean="0"/>
          </a:p>
          <a:p>
            <a:pPr>
              <a:lnSpc>
                <a:spcPct val="90000"/>
              </a:lnSpc>
            </a:pPr>
            <a:r>
              <a:rPr lang="en-US" altLang="x-none" dirty="0" smtClean="0"/>
              <a:t>Root </a:t>
            </a:r>
            <a:r>
              <a:rPr lang="en-US" altLang="x-none" dirty="0"/>
              <a:t>CAs are unrelated (no cross-certification)</a:t>
            </a:r>
          </a:p>
          <a:p>
            <a:pPr lvl="1">
              <a:lnSpc>
                <a:spcPct val="90000"/>
              </a:lnSpc>
            </a:pPr>
            <a:r>
              <a:rPr lang="en-US" altLang="x-none" dirty="0"/>
              <a:t>Except by “CA powers” of browser manufacturer</a:t>
            </a:r>
          </a:p>
          <a:p>
            <a:pPr lvl="1">
              <a:lnSpc>
                <a:spcPct val="90000"/>
              </a:lnSpc>
            </a:pPr>
            <a:r>
              <a:rPr lang="en-US" altLang="x-none" dirty="0"/>
              <a:t>Browser manufacturer = (implicit) Root CA</a:t>
            </a:r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jhalderm.com/pub/papers/https-imc13.pdf</a:t>
            </a:r>
            <a:r>
              <a:rPr lang="en-US" dirty="0" smtClean="0"/>
              <a:t> </a:t>
            </a:r>
          </a:p>
          <a:p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www.eff.org/files/colour_map_of_cas.pdf</a:t>
            </a:r>
            <a:r>
              <a:rPr lang="en-US" dirty="0" smtClean="0"/>
              <a:t> </a:t>
            </a:r>
          </a:p>
          <a:p>
            <a:r>
              <a:rPr lang="en-US" dirty="0" smtClean="0">
                <a:hlinkClick r:id="rId5"/>
              </a:rPr>
              <a:t>Finding your CAs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45787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band certificate validation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/>
              <a:t>Alice “trusts” CA1</a:t>
            </a:r>
          </a:p>
          <a:p>
            <a:pPr lvl="1"/>
            <a:r>
              <a:rPr lang="en-US" altLang="x-none" dirty="0"/>
              <a:t>Alice has CA1’s PK in its browser</a:t>
            </a:r>
          </a:p>
          <a:p>
            <a:pPr lvl="2"/>
            <a:r>
              <a:rPr lang="en-US" altLang="x-none" dirty="0"/>
              <a:t>CA1’s PK = “trust anchor”</a:t>
            </a:r>
          </a:p>
          <a:p>
            <a:pPr lvl="3"/>
            <a:r>
              <a:rPr lang="en-US" altLang="x-none" dirty="0"/>
              <a:t>“trust anchor” depends on the model</a:t>
            </a:r>
          </a:p>
          <a:p>
            <a:r>
              <a:rPr lang="en-US" altLang="x-none" dirty="0"/>
              <a:t>CA1 certifies CA2; CA2 certifies CA3</a:t>
            </a:r>
          </a:p>
          <a:p>
            <a:r>
              <a:rPr lang="en-US" altLang="x-none" dirty="0"/>
              <a:t>CA3 certifies Bob</a:t>
            </a:r>
          </a:p>
          <a:p>
            <a:r>
              <a:rPr lang="en-US" altLang="x-none" dirty="0"/>
              <a:t>=&gt; Alice “trusts” Bob</a:t>
            </a:r>
          </a:p>
          <a:p>
            <a:pPr lvl="1"/>
            <a:r>
              <a:rPr lang="en-US" altLang="x-none" dirty="0"/>
              <a:t>Alice associates PK in Bob’s certificate with Bob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17580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Certificate Path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/>
              <a:t>Path construction</a:t>
            </a:r>
          </a:p>
          <a:p>
            <a:pPr lvl="1"/>
            <a:r>
              <a:rPr lang="en-US" altLang="x-none" dirty="0"/>
              <a:t>Aggregation of necessary certificates</a:t>
            </a:r>
          </a:p>
          <a:p>
            <a:r>
              <a:rPr lang="en-US" altLang="x-none" dirty="0"/>
              <a:t>Path validation</a:t>
            </a:r>
          </a:p>
          <a:p>
            <a:pPr lvl="1"/>
            <a:r>
              <a:rPr lang="en-US" altLang="x-none" dirty="0"/>
              <a:t>Checking the certificates and the keys</a:t>
            </a:r>
          </a:p>
          <a:p>
            <a:pPr lvl="2"/>
            <a:r>
              <a:rPr lang="en-US" altLang="x-none" dirty="0"/>
              <a:t>Includes all steps of </a:t>
            </a:r>
            <a:r>
              <a:rPr lang="en-US" altLang="x-none" dirty="0">
                <a:hlinkClick r:id="rId2" action="ppaction://hlinksldjump"/>
              </a:rPr>
              <a:t>certificate validation</a:t>
            </a:r>
            <a:endParaRPr lang="en-US" altLang="x-none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75539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 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/>
              <a:t>“Just a [Shortest] Path graph algorithm”</a:t>
            </a:r>
          </a:p>
          <a:p>
            <a:r>
              <a:rPr lang="en-US" altLang="x-none" dirty="0"/>
              <a:t>Not so simple – graph is not known</a:t>
            </a:r>
          </a:p>
          <a:p>
            <a:pPr lvl="1"/>
            <a:r>
              <a:rPr lang="en-US" altLang="x-none" dirty="0"/>
              <a:t>Edges (certificates) need to be </a:t>
            </a:r>
            <a:r>
              <a:rPr lang="en-US" altLang="x-none" dirty="0" err="1"/>
              <a:t>queeried</a:t>
            </a:r>
            <a:endParaRPr lang="en-US" altLang="x-none" dirty="0"/>
          </a:p>
          <a:p>
            <a:pPr lvl="1"/>
            <a:endParaRPr lang="en-US" altLang="x-none" dirty="0"/>
          </a:p>
          <a:p>
            <a:r>
              <a:rPr lang="en-US" altLang="x-none" dirty="0"/>
              <a:t>Once Path Construction is done Path Validation is straight-forward</a:t>
            </a:r>
          </a:p>
          <a:p>
            <a:endParaRPr lang="en-US" dirty="0" smtClean="0"/>
          </a:p>
          <a:p>
            <a:r>
              <a:rPr lang="en-US" dirty="0" smtClean="0"/>
              <a:t>Usually up to person being verified to provide a good path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41380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Encrypt: free certificate issuance to all</a:t>
            </a:r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letsencrypt.org/how-it-works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 smtClean="0"/>
              <a:t>Good idea or bad?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66041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PKI Pitfalls: How it goes wrong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x-none" dirty="0"/>
              <a:t>Security breaches</a:t>
            </a:r>
          </a:p>
          <a:p>
            <a:pPr lvl="1">
              <a:lnSpc>
                <a:spcPct val="90000"/>
              </a:lnSpc>
            </a:pPr>
            <a:r>
              <a:rPr lang="en-US" altLang="x-none" dirty="0"/>
              <a:t>Key compromises</a:t>
            </a:r>
          </a:p>
          <a:p>
            <a:pPr>
              <a:lnSpc>
                <a:spcPct val="90000"/>
              </a:lnSpc>
            </a:pPr>
            <a:r>
              <a:rPr lang="en-US" altLang="x-none" dirty="0"/>
              <a:t>Inherent difficulties</a:t>
            </a:r>
          </a:p>
          <a:p>
            <a:pPr lvl="1">
              <a:lnSpc>
                <a:spcPct val="90000"/>
              </a:lnSpc>
            </a:pPr>
            <a:r>
              <a:rPr lang="en-US" altLang="x-none" dirty="0"/>
              <a:t>Revocation</a:t>
            </a:r>
          </a:p>
          <a:p>
            <a:pPr>
              <a:lnSpc>
                <a:spcPct val="90000"/>
              </a:lnSpc>
            </a:pPr>
            <a:r>
              <a:rPr lang="en-US" altLang="x-none" dirty="0"/>
              <a:t>Negligence</a:t>
            </a:r>
          </a:p>
          <a:p>
            <a:pPr lvl="1">
              <a:lnSpc>
                <a:spcPct val="90000"/>
              </a:lnSpc>
            </a:pPr>
            <a:r>
              <a:rPr lang="en-US" altLang="x-none" dirty="0"/>
              <a:t>Certificates are routinely not checked or some of the attributes ignored</a:t>
            </a:r>
          </a:p>
          <a:p>
            <a:pPr lvl="1">
              <a:lnSpc>
                <a:spcPct val="90000"/>
              </a:lnSpc>
            </a:pPr>
            <a:r>
              <a:rPr lang="en-US" altLang="x-none" dirty="0"/>
              <a:t>Alarms and warnings ignored </a:t>
            </a:r>
            <a:br>
              <a:rPr lang="en-US" altLang="x-none" dirty="0"/>
            </a:br>
            <a:r>
              <a:rPr lang="en-US" altLang="x-none" sz="2000" i="1" dirty="0"/>
              <a:t>(“certificate not valid. Press OK to proceed.”)</a:t>
            </a:r>
            <a:endParaRPr lang="en-US" altLang="x-none" sz="2000" dirty="0"/>
          </a:p>
          <a:p>
            <a:pPr>
              <a:lnSpc>
                <a:spcPct val="90000"/>
              </a:lnSpc>
            </a:pPr>
            <a:r>
              <a:rPr lang="en-US" altLang="x-none" dirty="0"/>
              <a:t>Inconsistencies &amp; human factors</a:t>
            </a:r>
            <a:br>
              <a:rPr lang="en-US" altLang="x-none" dirty="0"/>
            </a:br>
            <a:r>
              <a:rPr lang="en-US" altLang="x-none" sz="2400" dirty="0"/>
              <a:t>(“</a:t>
            </a:r>
            <a:r>
              <a:rPr lang="en-US" altLang="x-none" sz="2400" i="1" dirty="0"/>
              <a:t>that’s not what I </a:t>
            </a:r>
            <a:r>
              <a:rPr lang="en-US" altLang="x-none" sz="2400" dirty="0"/>
              <a:t>meant</a:t>
            </a:r>
            <a:r>
              <a:rPr lang="en-US" altLang="x-none" sz="2400" i="1" dirty="0"/>
              <a:t> by this policy!”)</a:t>
            </a:r>
            <a:endParaRPr lang="en-US" altLang="x-none" sz="2400" dirty="0"/>
          </a:p>
        </p:txBody>
      </p:sp>
    </p:spTree>
    <p:extLst>
      <p:ext uri="{BB962C8B-B14F-4D97-AF65-F5344CB8AC3E}">
        <p14:creationId xmlns:p14="http://schemas.microsoft.com/office/powerpoint/2010/main" val="97518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522288" y="130175"/>
            <a:ext cx="7819854" cy="1143000"/>
          </a:xfrm>
        </p:spPr>
        <p:txBody>
          <a:bodyPr/>
          <a:lstStyle/>
          <a:p>
            <a:r>
              <a:rPr lang="en-US" dirty="0" smtClean="0"/>
              <a:t>Public-key certification: main idea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1975" y="1382713"/>
            <a:ext cx="7902575" cy="4648200"/>
          </a:xfrm>
        </p:spPr>
        <p:txBody>
          <a:bodyPr/>
          <a:lstStyle/>
          <a:p>
            <a:r>
              <a:rPr lang="en-US" i="1" smtClean="0">
                <a:solidFill>
                  <a:srgbClr val="C00000"/>
                </a:solidFill>
              </a:rPr>
              <a:t>certification authority (CA): </a:t>
            </a:r>
            <a:r>
              <a:rPr lang="en-US" sz="2400" smtClean="0"/>
              <a:t>binds public key to particular entity, E.</a:t>
            </a:r>
          </a:p>
          <a:p>
            <a:r>
              <a:rPr lang="en-US" sz="2400" smtClean="0"/>
              <a:t>E (person, router) registers its public key with CA.</a:t>
            </a:r>
          </a:p>
          <a:p>
            <a:pPr lvl="1"/>
            <a:r>
              <a:rPr lang="en-US" sz="2000" smtClean="0"/>
              <a:t>E provides </a:t>
            </a:r>
            <a:r>
              <a:rPr lang="ja-JP" altLang="en-US" sz="2000" smtClean="0"/>
              <a:t>“</a:t>
            </a:r>
            <a:r>
              <a:rPr lang="en-US" altLang="ja-JP" sz="2000" smtClean="0"/>
              <a:t>proof of identity</a:t>
            </a:r>
            <a:r>
              <a:rPr lang="ja-JP" altLang="en-US" sz="2000" smtClean="0"/>
              <a:t>”</a:t>
            </a:r>
            <a:r>
              <a:rPr lang="en-US" altLang="ja-JP" sz="2000" smtClean="0"/>
              <a:t> to CA. </a:t>
            </a:r>
          </a:p>
          <a:p>
            <a:pPr lvl="1"/>
            <a:r>
              <a:rPr lang="en-US" sz="2000" smtClean="0"/>
              <a:t>CA creates certificate binding E to its public key.</a:t>
            </a:r>
          </a:p>
          <a:p>
            <a:pPr lvl="1"/>
            <a:r>
              <a:rPr lang="en-US" sz="2000" smtClean="0"/>
              <a:t>certificate containing E</a:t>
            </a:r>
            <a:r>
              <a:rPr lang="ja-JP" altLang="en-US" sz="2000" smtClean="0"/>
              <a:t>’</a:t>
            </a:r>
            <a:r>
              <a:rPr lang="en-US" altLang="ja-JP" sz="2000" smtClean="0"/>
              <a:t>s public key digitally signed by CA – CA says </a:t>
            </a:r>
            <a:r>
              <a:rPr lang="ja-JP" altLang="en-US" sz="2000" smtClean="0"/>
              <a:t>“</a:t>
            </a:r>
            <a:r>
              <a:rPr lang="en-US" altLang="ja-JP" sz="2000" smtClean="0"/>
              <a:t>this is E</a:t>
            </a:r>
            <a:r>
              <a:rPr lang="ja-JP" altLang="en-US" sz="2000" smtClean="0"/>
              <a:t>’</a:t>
            </a:r>
            <a:r>
              <a:rPr lang="en-US" altLang="ja-JP" sz="2000" smtClean="0"/>
              <a:t>s public key</a:t>
            </a:r>
            <a:r>
              <a:rPr lang="ja-JP" altLang="en-US" sz="2000" smtClean="0"/>
              <a:t>”</a:t>
            </a:r>
            <a:endParaRPr lang="en-US" sz="2000" smtClean="0"/>
          </a:p>
        </p:txBody>
      </p:sp>
      <p:pic>
        <p:nvPicPr>
          <p:cNvPr id="83972" name="Picture 4" descr="j0175664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324225" y="4979988"/>
            <a:ext cx="1155700" cy="917575"/>
          </a:xfrm>
          <a:noFill/>
        </p:spPr>
      </p:pic>
      <p:pic>
        <p:nvPicPr>
          <p:cNvPr id="83973" name="Picture 5" descr="Bo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0388" y="5702300"/>
            <a:ext cx="59055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3974" name="Text Box 6"/>
          <p:cNvSpPr txBox="1">
            <a:spLocks noChangeArrowheads="1"/>
          </p:cNvSpPr>
          <p:nvPr/>
        </p:nvSpPr>
        <p:spPr bwMode="auto">
          <a:xfrm>
            <a:off x="1155700" y="4324350"/>
            <a:ext cx="960438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600">
                <a:latin typeface="Arial" pitchFamily="34" charset="0"/>
                <a:cs typeface="Arial" pitchFamily="34" charset="0"/>
              </a:rPr>
              <a:t>Bob</a:t>
            </a:r>
            <a:r>
              <a:rPr lang="ja-JP" altLang="en-US" sz="1600">
                <a:latin typeface="Arial" pitchFamily="34" charset="0"/>
                <a:cs typeface="Arial" pitchFamily="34" charset="0"/>
              </a:rPr>
              <a:t>’</a:t>
            </a:r>
            <a:r>
              <a:rPr lang="en-US" altLang="ja-JP" sz="1600">
                <a:latin typeface="Arial" pitchFamily="34" charset="0"/>
                <a:cs typeface="Arial" pitchFamily="34" charset="0"/>
              </a:rPr>
              <a:t>s </a:t>
            </a:r>
          </a:p>
          <a:p>
            <a:pPr algn="r"/>
            <a:r>
              <a:rPr lang="en-US" sz="1600">
                <a:latin typeface="Arial" pitchFamily="34" charset="0"/>
                <a:cs typeface="Arial" pitchFamily="34" charset="0"/>
              </a:rPr>
              <a:t>public</a:t>
            </a:r>
          </a:p>
          <a:p>
            <a:pPr algn="r"/>
            <a:r>
              <a:rPr lang="en-US" sz="1600">
                <a:latin typeface="Arial" pitchFamily="34" charset="0"/>
                <a:cs typeface="Arial" pitchFamily="34" charset="0"/>
              </a:rPr>
              <a:t>key </a:t>
            </a:r>
          </a:p>
        </p:txBody>
      </p:sp>
      <p:pic>
        <p:nvPicPr>
          <p:cNvPr id="83975" name="Picture 7" descr="BS00768_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 flipV="1">
            <a:off x="2133600" y="4405313"/>
            <a:ext cx="458788" cy="236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043113" y="4643438"/>
            <a:ext cx="538162" cy="604837"/>
            <a:chOff x="2994" y="2073"/>
            <a:chExt cx="339" cy="381"/>
          </a:xfrm>
        </p:grpSpPr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2994" y="2144"/>
              <a:ext cx="339" cy="310"/>
              <a:chOff x="2994" y="2144"/>
              <a:chExt cx="339" cy="310"/>
            </a:xfrm>
          </p:grpSpPr>
          <p:sp>
            <p:nvSpPr>
              <p:cNvPr id="84002" name="Text Box 10"/>
              <p:cNvSpPr txBox="1">
                <a:spLocks noChangeArrowheads="1"/>
              </p:cNvSpPr>
              <p:nvPr/>
            </p:nvSpPr>
            <p:spPr bwMode="auto">
              <a:xfrm>
                <a:off x="2994" y="2144"/>
                <a:ext cx="269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K </a:t>
                </a:r>
              </a:p>
            </p:txBody>
          </p:sp>
          <p:sp>
            <p:nvSpPr>
              <p:cNvPr id="84003" name="Text Box 11"/>
              <p:cNvSpPr txBox="1">
                <a:spLocks noChangeArrowheads="1"/>
              </p:cNvSpPr>
              <p:nvPr/>
            </p:nvSpPr>
            <p:spPr bwMode="auto">
              <a:xfrm>
                <a:off x="3131" y="2241"/>
                <a:ext cx="202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B</a:t>
                </a:r>
              </a:p>
            </p:txBody>
          </p:sp>
        </p:grpSp>
        <p:sp>
          <p:nvSpPr>
            <p:cNvPr id="84001" name="Text Box 12"/>
            <p:cNvSpPr txBox="1">
              <a:spLocks noChangeArrowheads="1"/>
            </p:cNvSpPr>
            <p:nvPr/>
          </p:nvSpPr>
          <p:spPr bwMode="auto">
            <a:xfrm>
              <a:off x="3133" y="2073"/>
              <a:ext cx="192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+</a:t>
              </a:r>
            </a:p>
          </p:txBody>
        </p:sp>
      </p:grpSp>
      <p:sp>
        <p:nvSpPr>
          <p:cNvPr id="83977" name="Line 13"/>
          <p:cNvSpPr>
            <a:spLocks noChangeShapeType="1"/>
          </p:cNvSpPr>
          <p:nvPr/>
        </p:nvSpPr>
        <p:spPr bwMode="auto">
          <a:xfrm>
            <a:off x="2562225" y="4651375"/>
            <a:ext cx="698500" cy="61595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3978" name="Text Box 14"/>
          <p:cNvSpPr txBox="1">
            <a:spLocks noChangeArrowheads="1"/>
          </p:cNvSpPr>
          <p:nvPr/>
        </p:nvSpPr>
        <p:spPr bwMode="auto">
          <a:xfrm>
            <a:off x="565150" y="5507038"/>
            <a:ext cx="1309688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600">
                <a:latin typeface="Arial" pitchFamily="34" charset="0"/>
                <a:cs typeface="Arial" pitchFamily="34" charset="0"/>
              </a:rPr>
              <a:t>Bob</a:t>
            </a:r>
            <a:r>
              <a:rPr lang="ja-JP" altLang="en-US" sz="1600">
                <a:latin typeface="Arial" pitchFamily="34" charset="0"/>
                <a:cs typeface="Arial" pitchFamily="34" charset="0"/>
              </a:rPr>
              <a:t>’</a:t>
            </a:r>
            <a:r>
              <a:rPr lang="en-US" altLang="ja-JP" sz="1600">
                <a:latin typeface="Arial" pitchFamily="34" charset="0"/>
                <a:cs typeface="Arial" pitchFamily="34" charset="0"/>
              </a:rPr>
              <a:t>s </a:t>
            </a:r>
          </a:p>
          <a:p>
            <a:pPr algn="r"/>
            <a:r>
              <a:rPr lang="en-US" sz="1600">
                <a:latin typeface="Arial" pitchFamily="34" charset="0"/>
                <a:cs typeface="Arial" pitchFamily="34" charset="0"/>
              </a:rPr>
              <a:t>identifying information </a:t>
            </a:r>
          </a:p>
        </p:txBody>
      </p:sp>
      <p:sp>
        <p:nvSpPr>
          <p:cNvPr id="83979" name="Line 15"/>
          <p:cNvSpPr>
            <a:spLocks noChangeShapeType="1"/>
          </p:cNvSpPr>
          <p:nvPr/>
        </p:nvSpPr>
        <p:spPr bwMode="auto">
          <a:xfrm flipV="1">
            <a:off x="2525713" y="5434013"/>
            <a:ext cx="741362" cy="341312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4856163" y="4224338"/>
            <a:ext cx="1192212" cy="955675"/>
            <a:chOff x="1126" y="2124"/>
            <a:chExt cx="751" cy="602"/>
          </a:xfrm>
          <a:solidFill>
            <a:srgbClr val="008000"/>
          </a:solidFill>
        </p:grpSpPr>
        <p:sp>
          <p:nvSpPr>
            <p:cNvPr id="54305" name="Rectangle 17"/>
            <p:cNvSpPr>
              <a:spLocks noChangeArrowheads="1"/>
            </p:cNvSpPr>
            <p:nvPr/>
          </p:nvSpPr>
          <p:spPr bwMode="auto">
            <a:xfrm>
              <a:off x="1126" y="2124"/>
              <a:ext cx="751" cy="60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54306" name="Text Box 18"/>
            <p:cNvSpPr txBox="1">
              <a:spLocks noChangeArrowheads="1"/>
            </p:cNvSpPr>
            <p:nvPr/>
          </p:nvSpPr>
          <p:spPr bwMode="auto">
            <a:xfrm>
              <a:off x="1134" y="2127"/>
              <a:ext cx="742" cy="577"/>
            </a:xfrm>
            <a:prstGeom prst="rect">
              <a:avLst/>
            </a:prstGeom>
            <a:grp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800" smtClean="0">
                  <a:solidFill>
                    <a:schemeClr val="bg1"/>
                  </a:solidFill>
                  <a:latin typeface="Arial" charset="0"/>
                  <a:cs typeface="Arial" charset="0"/>
                </a:rPr>
                <a:t>digital</a:t>
              </a:r>
            </a:p>
            <a:p>
              <a:pPr algn="ctr">
                <a:defRPr/>
              </a:pPr>
              <a:r>
                <a:rPr lang="en-US" sz="1800" smtClean="0">
                  <a:solidFill>
                    <a:schemeClr val="bg1"/>
                  </a:solidFill>
                  <a:latin typeface="Arial" charset="0"/>
                  <a:cs typeface="Arial" charset="0"/>
                </a:rPr>
                <a:t>signature</a:t>
              </a:r>
            </a:p>
            <a:p>
              <a:pPr algn="ctr">
                <a:defRPr/>
              </a:pPr>
              <a:r>
                <a:rPr lang="en-US" sz="1800" smtClean="0">
                  <a:solidFill>
                    <a:schemeClr val="bg1"/>
                  </a:solidFill>
                  <a:latin typeface="Arial" charset="0"/>
                  <a:cs typeface="Arial" charset="0"/>
                </a:rPr>
                <a:t>(encrypt)</a:t>
              </a:r>
            </a:p>
          </p:txBody>
        </p:sp>
      </p:grpSp>
      <p:sp>
        <p:nvSpPr>
          <p:cNvPr id="83981" name="Text Box 19"/>
          <p:cNvSpPr txBox="1">
            <a:spLocks noChangeArrowheads="1"/>
          </p:cNvSpPr>
          <p:nvPr/>
        </p:nvSpPr>
        <p:spPr bwMode="auto">
          <a:xfrm>
            <a:off x="4546600" y="5219700"/>
            <a:ext cx="960438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600">
                <a:latin typeface="Arial" pitchFamily="34" charset="0"/>
                <a:cs typeface="Arial" pitchFamily="34" charset="0"/>
              </a:rPr>
              <a:t>CA </a:t>
            </a:r>
          </a:p>
          <a:p>
            <a:pPr algn="r"/>
            <a:r>
              <a:rPr lang="en-US" sz="1600">
                <a:latin typeface="Arial" pitchFamily="34" charset="0"/>
                <a:cs typeface="Arial" pitchFamily="34" charset="0"/>
              </a:rPr>
              <a:t>private</a:t>
            </a:r>
          </a:p>
          <a:p>
            <a:pPr algn="r"/>
            <a:r>
              <a:rPr lang="en-US" sz="1600">
                <a:latin typeface="Arial" pitchFamily="34" charset="0"/>
                <a:cs typeface="Arial" pitchFamily="34" charset="0"/>
              </a:rPr>
              <a:t>key </a:t>
            </a:r>
          </a:p>
        </p:txBody>
      </p:sp>
      <p:pic>
        <p:nvPicPr>
          <p:cNvPr id="83982" name="Picture 20" descr="BS00768_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 flipV="1">
            <a:off x="5715000" y="5313363"/>
            <a:ext cx="458788" cy="236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5403850" y="5551488"/>
            <a:ext cx="690563" cy="479425"/>
            <a:chOff x="3770" y="3688"/>
            <a:chExt cx="435" cy="302"/>
          </a:xfrm>
        </p:grpSpPr>
        <p:sp>
          <p:nvSpPr>
            <p:cNvPr id="83998" name="Text Box 22"/>
            <p:cNvSpPr txBox="1">
              <a:spLocks noChangeArrowheads="1"/>
            </p:cNvSpPr>
            <p:nvPr/>
          </p:nvSpPr>
          <p:spPr bwMode="auto">
            <a:xfrm>
              <a:off x="3770" y="3688"/>
              <a:ext cx="269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K </a:t>
              </a:r>
            </a:p>
          </p:txBody>
        </p:sp>
        <p:sp>
          <p:nvSpPr>
            <p:cNvPr id="83999" name="Text Box 23"/>
            <p:cNvSpPr txBox="1">
              <a:spLocks noChangeArrowheads="1"/>
            </p:cNvSpPr>
            <p:nvPr/>
          </p:nvSpPr>
          <p:spPr bwMode="auto">
            <a:xfrm>
              <a:off x="3910" y="3777"/>
              <a:ext cx="295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CA</a:t>
              </a:r>
            </a:p>
          </p:txBody>
        </p:sp>
      </p:grpSp>
      <p:sp>
        <p:nvSpPr>
          <p:cNvPr id="83984" name="Text Box 24"/>
          <p:cNvSpPr txBox="1">
            <a:spLocks noChangeArrowheads="1"/>
          </p:cNvSpPr>
          <p:nvPr/>
        </p:nvSpPr>
        <p:spPr bwMode="auto">
          <a:xfrm>
            <a:off x="5643563" y="5368925"/>
            <a:ext cx="2857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</a:t>
            </a:r>
          </a:p>
        </p:txBody>
      </p:sp>
      <p:sp>
        <p:nvSpPr>
          <p:cNvPr id="83985" name="Line 25"/>
          <p:cNvSpPr>
            <a:spLocks noChangeShapeType="1"/>
          </p:cNvSpPr>
          <p:nvPr/>
        </p:nvSpPr>
        <p:spPr bwMode="auto">
          <a:xfrm flipV="1">
            <a:off x="5634038" y="5132388"/>
            <a:ext cx="0" cy="428625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3986" name="Line 26"/>
          <p:cNvSpPr>
            <a:spLocks noChangeShapeType="1"/>
          </p:cNvSpPr>
          <p:nvPr/>
        </p:nvSpPr>
        <p:spPr bwMode="auto">
          <a:xfrm>
            <a:off x="2613025" y="4468813"/>
            <a:ext cx="2222500" cy="6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3987" name="Line 27"/>
          <p:cNvSpPr>
            <a:spLocks noChangeShapeType="1"/>
          </p:cNvSpPr>
          <p:nvPr/>
        </p:nvSpPr>
        <p:spPr bwMode="auto">
          <a:xfrm flipV="1">
            <a:off x="6089650" y="4495800"/>
            <a:ext cx="1133475" cy="9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6" name="Group 28"/>
          <p:cNvGrpSpPr>
            <a:grpSpLocks/>
          </p:cNvGrpSpPr>
          <p:nvPr/>
        </p:nvGrpSpPr>
        <p:grpSpPr bwMode="auto">
          <a:xfrm>
            <a:off x="7058025" y="4203700"/>
            <a:ext cx="858838" cy="1158875"/>
            <a:chOff x="4446" y="2648"/>
            <a:chExt cx="541" cy="730"/>
          </a:xfrm>
        </p:grpSpPr>
        <p:pic>
          <p:nvPicPr>
            <p:cNvPr id="83991" name="Picture 29" descr="SO00109_[1]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446" y="2648"/>
              <a:ext cx="541" cy="7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7" name="Group 30"/>
            <p:cNvGrpSpPr>
              <a:grpSpLocks/>
            </p:cNvGrpSpPr>
            <p:nvPr/>
          </p:nvGrpSpPr>
          <p:grpSpPr bwMode="auto">
            <a:xfrm>
              <a:off x="4610" y="2766"/>
              <a:ext cx="309" cy="381"/>
              <a:chOff x="2994" y="2073"/>
              <a:chExt cx="309" cy="381"/>
            </a:xfrm>
          </p:grpSpPr>
          <p:grpSp>
            <p:nvGrpSpPr>
              <p:cNvPr id="8" name="Group 31"/>
              <p:cNvGrpSpPr>
                <a:grpSpLocks/>
              </p:cNvGrpSpPr>
              <p:nvPr/>
            </p:nvGrpSpPr>
            <p:grpSpPr bwMode="auto">
              <a:xfrm>
                <a:off x="2994" y="2144"/>
                <a:ext cx="309" cy="310"/>
                <a:chOff x="2994" y="2144"/>
                <a:chExt cx="309" cy="310"/>
              </a:xfrm>
            </p:grpSpPr>
            <p:sp>
              <p:nvSpPr>
                <p:cNvPr id="83996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2994" y="2144"/>
                  <a:ext cx="269" cy="25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>
                      <a:solidFill>
                        <a:srgbClr val="FF0000"/>
                      </a:solidFill>
                      <a:latin typeface="Arial" pitchFamily="34" charset="0"/>
                      <a:cs typeface="Arial" pitchFamily="34" charset="0"/>
                    </a:rPr>
                    <a:t>K </a:t>
                  </a:r>
                </a:p>
              </p:txBody>
            </p:sp>
            <p:sp>
              <p:nvSpPr>
                <p:cNvPr id="83997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3101" y="2241"/>
                  <a:ext cx="202" cy="21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600">
                      <a:solidFill>
                        <a:srgbClr val="FF0000"/>
                      </a:solidFill>
                      <a:latin typeface="Arial" pitchFamily="34" charset="0"/>
                      <a:cs typeface="Arial" pitchFamily="34" charset="0"/>
                    </a:rPr>
                    <a:t>B</a:t>
                  </a:r>
                </a:p>
              </p:txBody>
            </p:sp>
          </p:grpSp>
          <p:sp>
            <p:nvSpPr>
              <p:cNvPr id="83995" name="Text Box 34"/>
              <p:cNvSpPr txBox="1">
                <a:spLocks noChangeArrowheads="1"/>
              </p:cNvSpPr>
              <p:nvPr/>
            </p:nvSpPr>
            <p:spPr bwMode="auto">
              <a:xfrm>
                <a:off x="3106" y="2073"/>
                <a:ext cx="192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+</a:t>
                </a:r>
              </a:p>
            </p:txBody>
          </p:sp>
        </p:grpSp>
        <p:pic>
          <p:nvPicPr>
            <p:cNvPr id="83993" name="Picture 35" descr="BS00768_[1]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flipH="1" flipV="1">
              <a:off x="4640" y="3118"/>
              <a:ext cx="289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3989" name="Text Box 36"/>
          <p:cNvSpPr txBox="1">
            <a:spLocks noChangeArrowheads="1"/>
          </p:cNvSpPr>
          <p:nvPr/>
        </p:nvSpPr>
        <p:spPr bwMode="auto">
          <a:xfrm>
            <a:off x="6319838" y="5297488"/>
            <a:ext cx="231298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>
                <a:latin typeface="Arial" pitchFamily="34" charset="0"/>
                <a:cs typeface="Arial" pitchFamily="34" charset="0"/>
              </a:rPr>
              <a:t>certificate for Bob</a:t>
            </a:r>
            <a:r>
              <a:rPr lang="ja-JP" altLang="en-US">
                <a:latin typeface="Arial" pitchFamily="34" charset="0"/>
                <a:cs typeface="Arial" pitchFamily="34" charset="0"/>
              </a:rPr>
              <a:t>’</a:t>
            </a:r>
            <a:r>
              <a:rPr lang="en-US" altLang="ja-JP">
                <a:latin typeface="Arial" pitchFamily="34" charset="0"/>
                <a:cs typeface="Arial" pitchFamily="34" charset="0"/>
              </a:rPr>
              <a:t>s public key, signed by CA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650875" y="1325563"/>
            <a:ext cx="7727950" cy="4648200"/>
          </a:xfrm>
        </p:spPr>
        <p:txBody>
          <a:bodyPr/>
          <a:lstStyle/>
          <a:p>
            <a:r>
              <a:rPr lang="en-US" sz="2400" smtClean="0">
                <a:solidFill>
                  <a:schemeClr val="tx2"/>
                </a:solidFill>
              </a:rPr>
              <a:t>when Alice wants Bob</a:t>
            </a:r>
            <a:r>
              <a:rPr lang="ja-JP" altLang="en-US" sz="2400" smtClean="0">
                <a:solidFill>
                  <a:schemeClr val="tx2"/>
                </a:solidFill>
              </a:rPr>
              <a:t>’</a:t>
            </a:r>
            <a:r>
              <a:rPr lang="en-US" altLang="ja-JP" sz="2400" smtClean="0">
                <a:solidFill>
                  <a:schemeClr val="tx2"/>
                </a:solidFill>
              </a:rPr>
              <a:t>s public key:</a:t>
            </a:r>
          </a:p>
          <a:p>
            <a:pPr lvl="1"/>
            <a:r>
              <a:rPr lang="en-US" smtClean="0">
                <a:solidFill>
                  <a:schemeClr val="tx2"/>
                </a:solidFill>
              </a:rPr>
              <a:t>gets Bob</a:t>
            </a:r>
            <a:r>
              <a:rPr lang="ja-JP" altLang="en-US" smtClean="0">
                <a:solidFill>
                  <a:schemeClr val="tx2"/>
                </a:solidFill>
              </a:rPr>
              <a:t>’</a:t>
            </a:r>
            <a:r>
              <a:rPr lang="en-US" altLang="ja-JP" smtClean="0">
                <a:solidFill>
                  <a:schemeClr val="tx2"/>
                </a:solidFill>
              </a:rPr>
              <a:t>s certificate (Bob or elsewhere).</a:t>
            </a:r>
          </a:p>
          <a:p>
            <a:pPr lvl="1"/>
            <a:r>
              <a:rPr lang="en-US" smtClean="0">
                <a:solidFill>
                  <a:schemeClr val="tx2"/>
                </a:solidFill>
              </a:rPr>
              <a:t>apply CA</a:t>
            </a:r>
            <a:r>
              <a:rPr lang="ja-JP" altLang="en-US" smtClean="0">
                <a:solidFill>
                  <a:schemeClr val="tx2"/>
                </a:solidFill>
              </a:rPr>
              <a:t>’</a:t>
            </a:r>
            <a:r>
              <a:rPr lang="en-US" altLang="ja-JP" smtClean="0">
                <a:solidFill>
                  <a:schemeClr val="tx2"/>
                </a:solidFill>
              </a:rPr>
              <a:t>s public key to Bob</a:t>
            </a:r>
            <a:r>
              <a:rPr lang="ja-JP" altLang="en-US" smtClean="0">
                <a:solidFill>
                  <a:schemeClr val="tx2"/>
                </a:solidFill>
              </a:rPr>
              <a:t>’</a:t>
            </a:r>
            <a:r>
              <a:rPr lang="en-US" altLang="ja-JP" smtClean="0">
                <a:solidFill>
                  <a:schemeClr val="tx2"/>
                </a:solidFill>
              </a:rPr>
              <a:t>s certificate, get Bob</a:t>
            </a:r>
            <a:r>
              <a:rPr lang="ja-JP" altLang="en-US" smtClean="0">
                <a:solidFill>
                  <a:schemeClr val="tx2"/>
                </a:solidFill>
              </a:rPr>
              <a:t>’</a:t>
            </a:r>
            <a:r>
              <a:rPr lang="en-US" altLang="ja-JP" smtClean="0">
                <a:solidFill>
                  <a:schemeClr val="tx2"/>
                </a:solidFill>
              </a:rPr>
              <a:t>s public key</a:t>
            </a:r>
            <a:endParaRPr lang="en-US" smtClean="0">
              <a:solidFill>
                <a:schemeClr val="tx2"/>
              </a:solidFill>
            </a:endParaRPr>
          </a:p>
        </p:txBody>
      </p:sp>
      <p:pic>
        <p:nvPicPr>
          <p:cNvPr id="84995" name="Picture 4" descr="j0175664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179888" y="5241925"/>
            <a:ext cx="938212" cy="744538"/>
          </a:xfrm>
          <a:noFill/>
        </p:spPr>
      </p:pic>
      <p:sp>
        <p:nvSpPr>
          <p:cNvPr id="84996" name="Text Box 5"/>
          <p:cNvSpPr txBox="1">
            <a:spLocks noChangeArrowheads="1"/>
          </p:cNvSpPr>
          <p:nvPr/>
        </p:nvSpPr>
        <p:spPr bwMode="auto">
          <a:xfrm>
            <a:off x="6642100" y="3467100"/>
            <a:ext cx="960438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600">
                <a:latin typeface="Arial" pitchFamily="34" charset="0"/>
                <a:cs typeface="Arial" pitchFamily="34" charset="0"/>
              </a:rPr>
              <a:t>Bob</a:t>
            </a:r>
            <a:r>
              <a:rPr lang="ja-JP" altLang="en-US" sz="1600">
                <a:latin typeface="Arial" pitchFamily="34" charset="0"/>
                <a:cs typeface="Arial" pitchFamily="34" charset="0"/>
              </a:rPr>
              <a:t>’</a:t>
            </a:r>
            <a:r>
              <a:rPr lang="en-US" altLang="ja-JP" sz="1600">
                <a:latin typeface="Arial" pitchFamily="34" charset="0"/>
                <a:cs typeface="Arial" pitchFamily="34" charset="0"/>
              </a:rPr>
              <a:t>s </a:t>
            </a:r>
          </a:p>
          <a:p>
            <a:pPr algn="r"/>
            <a:r>
              <a:rPr lang="en-US" sz="1600">
                <a:latin typeface="Arial" pitchFamily="34" charset="0"/>
                <a:cs typeface="Arial" pitchFamily="34" charset="0"/>
              </a:rPr>
              <a:t>public</a:t>
            </a:r>
          </a:p>
          <a:p>
            <a:pPr algn="r"/>
            <a:r>
              <a:rPr lang="en-US" sz="1600">
                <a:latin typeface="Arial" pitchFamily="34" charset="0"/>
                <a:cs typeface="Arial" pitchFamily="34" charset="0"/>
              </a:rPr>
              <a:t>key </a:t>
            </a:r>
          </a:p>
        </p:txBody>
      </p:sp>
      <p:pic>
        <p:nvPicPr>
          <p:cNvPr id="84997" name="Picture 6" descr="BS00768_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 flipV="1">
            <a:off x="6473825" y="3592513"/>
            <a:ext cx="458788" cy="236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6383338" y="3830638"/>
            <a:ext cx="528637" cy="604837"/>
            <a:chOff x="2994" y="2073"/>
            <a:chExt cx="333" cy="381"/>
          </a:xfrm>
        </p:grpSpPr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2994" y="2144"/>
              <a:ext cx="333" cy="310"/>
              <a:chOff x="2994" y="2144"/>
              <a:chExt cx="333" cy="310"/>
            </a:xfrm>
          </p:grpSpPr>
          <p:sp>
            <p:nvSpPr>
              <p:cNvPr id="85021" name="Text Box 9"/>
              <p:cNvSpPr txBox="1">
                <a:spLocks noChangeArrowheads="1"/>
              </p:cNvSpPr>
              <p:nvPr/>
            </p:nvSpPr>
            <p:spPr bwMode="auto">
              <a:xfrm>
                <a:off x="2994" y="2144"/>
                <a:ext cx="269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K </a:t>
                </a:r>
              </a:p>
            </p:txBody>
          </p:sp>
          <p:sp>
            <p:nvSpPr>
              <p:cNvPr id="85022" name="Text Box 10"/>
              <p:cNvSpPr txBox="1">
                <a:spLocks noChangeArrowheads="1"/>
              </p:cNvSpPr>
              <p:nvPr/>
            </p:nvSpPr>
            <p:spPr bwMode="auto">
              <a:xfrm>
                <a:off x="3125" y="2241"/>
                <a:ext cx="202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B</a:t>
                </a:r>
              </a:p>
            </p:txBody>
          </p:sp>
        </p:grpSp>
        <p:sp>
          <p:nvSpPr>
            <p:cNvPr id="85020" name="Text Box 11"/>
            <p:cNvSpPr txBox="1">
              <a:spLocks noChangeArrowheads="1"/>
            </p:cNvSpPr>
            <p:nvPr/>
          </p:nvSpPr>
          <p:spPr bwMode="auto">
            <a:xfrm>
              <a:off x="3124" y="2073"/>
              <a:ext cx="192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+</a:t>
              </a: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4029075" y="3425825"/>
            <a:ext cx="1192213" cy="955675"/>
            <a:chOff x="1126" y="2124"/>
            <a:chExt cx="751" cy="602"/>
          </a:xfrm>
          <a:solidFill>
            <a:srgbClr val="008000"/>
          </a:solidFill>
        </p:grpSpPr>
        <p:sp>
          <p:nvSpPr>
            <p:cNvPr id="55324" name="Rectangle 13"/>
            <p:cNvSpPr>
              <a:spLocks noChangeArrowheads="1"/>
            </p:cNvSpPr>
            <p:nvPr/>
          </p:nvSpPr>
          <p:spPr bwMode="auto">
            <a:xfrm>
              <a:off x="1126" y="2124"/>
              <a:ext cx="751" cy="60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55325" name="Text Box 14"/>
            <p:cNvSpPr txBox="1">
              <a:spLocks noChangeArrowheads="1"/>
            </p:cNvSpPr>
            <p:nvPr/>
          </p:nvSpPr>
          <p:spPr bwMode="auto">
            <a:xfrm>
              <a:off x="1148" y="2127"/>
              <a:ext cx="714" cy="582"/>
            </a:xfrm>
            <a:prstGeom prst="rect">
              <a:avLst/>
            </a:prstGeom>
            <a:grp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800" smtClean="0">
                  <a:solidFill>
                    <a:schemeClr val="bg1"/>
                  </a:solidFill>
                  <a:latin typeface="Arial" charset="0"/>
                  <a:cs typeface="Arial" charset="0"/>
                </a:rPr>
                <a:t>digital</a:t>
              </a:r>
            </a:p>
            <a:p>
              <a:pPr algn="ctr">
                <a:defRPr/>
              </a:pPr>
              <a:r>
                <a:rPr lang="en-US" sz="1800" smtClean="0">
                  <a:solidFill>
                    <a:schemeClr val="bg1"/>
                  </a:solidFill>
                  <a:latin typeface="Arial" charset="0"/>
                  <a:cs typeface="Arial" charset="0"/>
                </a:rPr>
                <a:t>signature</a:t>
              </a:r>
            </a:p>
            <a:p>
              <a:pPr algn="ctr">
                <a:defRPr/>
              </a:pPr>
              <a:r>
                <a:rPr lang="en-US" sz="1800" smtClean="0">
                  <a:solidFill>
                    <a:schemeClr val="bg1"/>
                  </a:solidFill>
                  <a:latin typeface="Arial" charset="0"/>
                  <a:cs typeface="Arial" charset="0"/>
                </a:rPr>
                <a:t>(decrypt)</a:t>
              </a:r>
            </a:p>
          </p:txBody>
        </p:sp>
      </p:grpSp>
      <p:sp>
        <p:nvSpPr>
          <p:cNvPr id="85000" name="Text Box 15"/>
          <p:cNvSpPr txBox="1">
            <a:spLocks noChangeArrowheads="1"/>
          </p:cNvSpPr>
          <p:nvPr/>
        </p:nvSpPr>
        <p:spPr bwMode="auto">
          <a:xfrm>
            <a:off x="3560763" y="4522788"/>
            <a:ext cx="960437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600">
                <a:latin typeface="Arial" pitchFamily="34" charset="0"/>
                <a:cs typeface="Arial" pitchFamily="34" charset="0"/>
              </a:rPr>
              <a:t>CA </a:t>
            </a:r>
          </a:p>
          <a:p>
            <a:pPr algn="r"/>
            <a:r>
              <a:rPr lang="en-US" sz="1600">
                <a:latin typeface="Arial" pitchFamily="34" charset="0"/>
                <a:cs typeface="Arial" pitchFamily="34" charset="0"/>
              </a:rPr>
              <a:t>public</a:t>
            </a:r>
          </a:p>
          <a:p>
            <a:pPr algn="r"/>
            <a:r>
              <a:rPr lang="en-US" sz="1600">
                <a:latin typeface="Arial" pitchFamily="34" charset="0"/>
                <a:cs typeface="Arial" pitchFamily="34" charset="0"/>
              </a:rPr>
              <a:t>key </a:t>
            </a:r>
          </a:p>
        </p:txBody>
      </p:sp>
      <p:pic>
        <p:nvPicPr>
          <p:cNvPr id="85001" name="Picture 16" descr="BS00768_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 flipV="1">
            <a:off x="4800600" y="4530725"/>
            <a:ext cx="458788" cy="23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4779963" y="4810125"/>
            <a:ext cx="690562" cy="479425"/>
            <a:chOff x="3770" y="3688"/>
            <a:chExt cx="435" cy="302"/>
          </a:xfrm>
        </p:grpSpPr>
        <p:sp>
          <p:nvSpPr>
            <p:cNvPr id="85017" name="Text Box 18"/>
            <p:cNvSpPr txBox="1">
              <a:spLocks noChangeArrowheads="1"/>
            </p:cNvSpPr>
            <p:nvPr/>
          </p:nvSpPr>
          <p:spPr bwMode="auto">
            <a:xfrm>
              <a:off x="3770" y="3688"/>
              <a:ext cx="269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K </a:t>
              </a:r>
            </a:p>
          </p:txBody>
        </p:sp>
        <p:sp>
          <p:nvSpPr>
            <p:cNvPr id="85018" name="Text Box 19"/>
            <p:cNvSpPr txBox="1">
              <a:spLocks noChangeArrowheads="1"/>
            </p:cNvSpPr>
            <p:nvPr/>
          </p:nvSpPr>
          <p:spPr bwMode="auto">
            <a:xfrm>
              <a:off x="3910" y="3777"/>
              <a:ext cx="295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CA</a:t>
              </a:r>
            </a:p>
          </p:txBody>
        </p:sp>
      </p:grpSp>
      <p:sp>
        <p:nvSpPr>
          <p:cNvPr id="85003" name="Text Box 20"/>
          <p:cNvSpPr txBox="1">
            <a:spLocks noChangeArrowheads="1"/>
          </p:cNvSpPr>
          <p:nvPr/>
        </p:nvSpPr>
        <p:spPr bwMode="auto">
          <a:xfrm>
            <a:off x="4995863" y="4645025"/>
            <a:ext cx="365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+</a:t>
            </a:r>
          </a:p>
        </p:txBody>
      </p:sp>
      <p:sp>
        <p:nvSpPr>
          <p:cNvPr id="85004" name="Line 21"/>
          <p:cNvSpPr>
            <a:spLocks noChangeShapeType="1"/>
          </p:cNvSpPr>
          <p:nvPr/>
        </p:nvSpPr>
        <p:spPr bwMode="auto">
          <a:xfrm flipV="1">
            <a:off x="4603750" y="4449763"/>
            <a:ext cx="0" cy="893762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5005" name="Line 22"/>
          <p:cNvSpPr>
            <a:spLocks noChangeShapeType="1"/>
          </p:cNvSpPr>
          <p:nvPr/>
        </p:nvSpPr>
        <p:spPr bwMode="auto">
          <a:xfrm>
            <a:off x="2379663" y="3873500"/>
            <a:ext cx="1627187" cy="6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5006" name="Line 23"/>
          <p:cNvSpPr>
            <a:spLocks noChangeShapeType="1"/>
          </p:cNvSpPr>
          <p:nvPr/>
        </p:nvSpPr>
        <p:spPr bwMode="auto">
          <a:xfrm flipV="1">
            <a:off x="5248275" y="3886200"/>
            <a:ext cx="1133475" cy="9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1558925" y="3305175"/>
            <a:ext cx="858838" cy="1158875"/>
            <a:chOff x="4446" y="2648"/>
            <a:chExt cx="541" cy="730"/>
          </a:xfrm>
        </p:grpSpPr>
        <p:pic>
          <p:nvPicPr>
            <p:cNvPr id="85010" name="Picture 25" descr="SO00109_[1]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446" y="2648"/>
              <a:ext cx="541" cy="7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7" name="Group 26"/>
            <p:cNvGrpSpPr>
              <a:grpSpLocks/>
            </p:cNvGrpSpPr>
            <p:nvPr/>
          </p:nvGrpSpPr>
          <p:grpSpPr bwMode="auto">
            <a:xfrm>
              <a:off x="4610" y="2766"/>
              <a:ext cx="309" cy="381"/>
              <a:chOff x="2994" y="2073"/>
              <a:chExt cx="309" cy="381"/>
            </a:xfrm>
          </p:grpSpPr>
          <p:grpSp>
            <p:nvGrpSpPr>
              <p:cNvPr id="8" name="Group 27"/>
              <p:cNvGrpSpPr>
                <a:grpSpLocks/>
              </p:cNvGrpSpPr>
              <p:nvPr/>
            </p:nvGrpSpPr>
            <p:grpSpPr bwMode="auto">
              <a:xfrm>
                <a:off x="2994" y="2144"/>
                <a:ext cx="309" cy="310"/>
                <a:chOff x="2994" y="2144"/>
                <a:chExt cx="309" cy="310"/>
              </a:xfrm>
            </p:grpSpPr>
            <p:sp>
              <p:nvSpPr>
                <p:cNvPr id="85015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2994" y="2144"/>
                  <a:ext cx="269" cy="25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>
                      <a:solidFill>
                        <a:srgbClr val="FF0000"/>
                      </a:solidFill>
                      <a:latin typeface="Arial" pitchFamily="34" charset="0"/>
                      <a:cs typeface="Arial" pitchFamily="34" charset="0"/>
                    </a:rPr>
                    <a:t>K </a:t>
                  </a:r>
                </a:p>
              </p:txBody>
            </p:sp>
            <p:sp>
              <p:nvSpPr>
                <p:cNvPr id="85016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3101" y="2241"/>
                  <a:ext cx="202" cy="21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600">
                      <a:solidFill>
                        <a:srgbClr val="FF0000"/>
                      </a:solidFill>
                      <a:latin typeface="Arial" pitchFamily="34" charset="0"/>
                      <a:cs typeface="Arial" pitchFamily="34" charset="0"/>
                    </a:rPr>
                    <a:t>B</a:t>
                  </a:r>
                </a:p>
              </p:txBody>
            </p:sp>
          </p:grpSp>
          <p:sp>
            <p:nvSpPr>
              <p:cNvPr id="85014" name="Text Box 30"/>
              <p:cNvSpPr txBox="1">
                <a:spLocks noChangeArrowheads="1"/>
              </p:cNvSpPr>
              <p:nvPr/>
            </p:nvSpPr>
            <p:spPr bwMode="auto">
              <a:xfrm>
                <a:off x="3106" y="2073"/>
                <a:ext cx="192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+</a:t>
                </a:r>
              </a:p>
            </p:txBody>
          </p:sp>
        </p:grpSp>
        <p:pic>
          <p:nvPicPr>
            <p:cNvPr id="85012" name="Picture 31" descr="BS00768_[1]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 flipV="1">
              <a:off x="4640" y="3118"/>
              <a:ext cx="289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5008" name="Rectangle 2"/>
          <p:cNvSpPr>
            <a:spLocks noGrp="1" noChangeArrowheads="1"/>
          </p:cNvSpPr>
          <p:nvPr>
            <p:ph type="title"/>
          </p:nvPr>
        </p:nvSpPr>
        <p:spPr>
          <a:xfrm>
            <a:off x="522288" y="130175"/>
            <a:ext cx="6302375" cy="1143000"/>
          </a:xfrm>
        </p:spPr>
        <p:txBody>
          <a:bodyPr/>
          <a:lstStyle/>
          <a:p>
            <a:r>
              <a:rPr lang="en-US" smtClean="0"/>
              <a:t>Certification authorities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 of certificates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600200"/>
            <a:ext cx="7473778" cy="22479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x-none"/>
              <a:t>Secure communication</a:t>
            </a:r>
          </a:p>
          <a:p>
            <a:pPr>
              <a:lnSpc>
                <a:spcPct val="90000"/>
              </a:lnSpc>
            </a:pPr>
            <a:r>
              <a:rPr lang="en-US" altLang="x-none" dirty="0"/>
              <a:t>Notarization</a:t>
            </a:r>
          </a:p>
          <a:p>
            <a:pPr>
              <a:lnSpc>
                <a:spcPct val="90000"/>
              </a:lnSpc>
            </a:pPr>
            <a:r>
              <a:rPr lang="en-US" altLang="x-none" dirty="0"/>
              <a:t>Time-Stamping</a:t>
            </a:r>
          </a:p>
          <a:p>
            <a:pPr>
              <a:lnSpc>
                <a:spcPct val="90000"/>
              </a:lnSpc>
            </a:pPr>
            <a:r>
              <a:rPr lang="en-US" altLang="x-none" dirty="0"/>
              <a:t>Non-Repudiation </a:t>
            </a:r>
          </a:p>
          <a:p>
            <a:pPr>
              <a:lnSpc>
                <a:spcPct val="90000"/>
              </a:lnSpc>
            </a:pPr>
            <a:r>
              <a:rPr lang="en-US" altLang="x-none" dirty="0"/>
              <a:t>Privilege Management</a:t>
            </a:r>
          </a:p>
          <a:p>
            <a:pPr lvl="1">
              <a:lnSpc>
                <a:spcPct val="90000"/>
              </a:lnSpc>
            </a:pPr>
            <a:r>
              <a:rPr lang="en-US" altLang="x-none" dirty="0"/>
              <a:t>Authorization &amp; Authentication</a:t>
            </a:r>
          </a:p>
          <a:p>
            <a:pPr lvl="1">
              <a:lnSpc>
                <a:spcPct val="90000"/>
              </a:lnSpc>
            </a:pPr>
            <a:r>
              <a:rPr lang="en-US" altLang="x-none" dirty="0"/>
              <a:t>Authorization &amp; Policy Authorities</a:t>
            </a:r>
          </a:p>
          <a:p>
            <a:pPr lvl="1">
              <a:lnSpc>
                <a:spcPct val="90000"/>
              </a:lnSpc>
            </a:pPr>
            <a:r>
              <a:rPr lang="en-US" altLang="x-none" dirty="0"/>
              <a:t>Delegation</a:t>
            </a:r>
          </a:p>
          <a:p>
            <a:pPr lvl="2">
              <a:lnSpc>
                <a:spcPct val="90000"/>
              </a:lnSpc>
            </a:pPr>
            <a:r>
              <a:rPr lang="en-US" altLang="x-none" dirty="0"/>
              <a:t>Blind vs. Auditable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931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Public-Key certification - 2</a:t>
            </a:r>
            <a:endParaRPr lang="en-AU" dirty="0"/>
          </a:p>
        </p:txBody>
      </p:sp>
      <p:pic>
        <p:nvPicPr>
          <p:cNvPr id="3072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354" y="1204913"/>
            <a:ext cx="8426768" cy="565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zh-CN" dirty="0" smtClean="0">
                <a:ea typeface="ＭＳ Ｐゴシック" pitchFamily="34" charset="-128"/>
              </a:rPr>
              <a:t>Certificate example</a:t>
            </a:r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83264" y="1349107"/>
            <a:ext cx="6765314" cy="4953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zh-CN" dirty="0" smtClean="0">
                <a:ea typeface="ＭＳ Ｐゴシック" pitchFamily="34" charset="-128"/>
              </a:rPr>
              <a:t>Certificate example (cont’d)</a:t>
            </a:r>
          </a:p>
        </p:txBody>
      </p:sp>
      <p:pic>
        <p:nvPicPr>
          <p:cNvPr id="6553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52504" y="1190625"/>
            <a:ext cx="6696075" cy="566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17362</TotalTime>
  <Words>1335</Words>
  <Application>Microsoft Macintosh PowerPoint</Application>
  <PresentationFormat>On-screen Show (4:3)</PresentationFormat>
  <Paragraphs>315</Paragraphs>
  <Slides>38</Slides>
  <Notes>9</Notes>
  <HiddenSlides>3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8" baseType="lpstr">
      <vt:lpstr>Comic Sans MS</vt:lpstr>
      <vt:lpstr>Gill Sans MT</vt:lpstr>
      <vt:lpstr>MS PGothic</vt:lpstr>
      <vt:lpstr>ＭＳ Ｐゴシック</vt:lpstr>
      <vt:lpstr>Symbol</vt:lpstr>
      <vt:lpstr>Times New Roman</vt:lpstr>
      <vt:lpstr>Times-Roman</vt:lpstr>
      <vt:lpstr>Wingdings</vt:lpstr>
      <vt:lpstr>Arial</vt:lpstr>
      <vt:lpstr>Default Design</vt:lpstr>
      <vt:lpstr>CSE 4905 Public-key Infrastructure</vt:lpstr>
      <vt:lpstr>How to distribute public key?</vt:lpstr>
      <vt:lpstr>What is a certificate?</vt:lpstr>
      <vt:lpstr>Public-key certification: main idea</vt:lpstr>
      <vt:lpstr>Certification authorities</vt:lpstr>
      <vt:lpstr>Uses of certificates</vt:lpstr>
      <vt:lpstr>Public-Key certification - 2</vt:lpstr>
      <vt:lpstr>Certificate example</vt:lpstr>
      <vt:lpstr>Certificate example (cont’d)</vt:lpstr>
      <vt:lpstr>Fields in a certificate </vt:lpstr>
      <vt:lpstr>Certificate misconceptions</vt:lpstr>
      <vt:lpstr>Verifying a certificate</vt:lpstr>
      <vt:lpstr>Stages of a certificate/key</vt:lpstr>
      <vt:lpstr>Initialization</vt:lpstr>
      <vt:lpstr>Key pair generation</vt:lpstr>
      <vt:lpstr>Key pair generation</vt:lpstr>
      <vt:lpstr>Certificate Creation+Distribution</vt:lpstr>
      <vt:lpstr>Certificate dissemination</vt:lpstr>
      <vt:lpstr>Key backup</vt:lpstr>
      <vt:lpstr>Issued Phase</vt:lpstr>
      <vt:lpstr>Cert Cancellation</vt:lpstr>
      <vt:lpstr>Certificate Expiration</vt:lpstr>
      <vt:lpstr>Certificate Revocation</vt:lpstr>
      <vt:lpstr>Certificate revocation </vt:lpstr>
      <vt:lpstr>Public Key Infrastructure</vt:lpstr>
      <vt:lpstr>Trust Models</vt:lpstr>
      <vt:lpstr>Common models</vt:lpstr>
      <vt:lpstr>What is Trust?</vt:lpstr>
      <vt:lpstr>Hierarchy model</vt:lpstr>
      <vt:lpstr>Distributed</vt:lpstr>
      <vt:lpstr>User centric</vt:lpstr>
      <vt:lpstr>Exercise</vt:lpstr>
      <vt:lpstr>Internet trust</vt:lpstr>
      <vt:lpstr>In band certificate validation</vt:lpstr>
      <vt:lpstr>Certificate Path Processing</vt:lpstr>
      <vt:lpstr>Path Construction</vt:lpstr>
      <vt:lpstr>Exercise 2</vt:lpstr>
      <vt:lpstr>PKI Pitfalls: How it goes wrong</vt:lpstr>
    </vt:vector>
  </TitlesOfParts>
  <Company>Polytechnic University</Company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 I: Introduction</dc:title>
  <dc:creator>Keith W. Ross</dc:creator>
  <cp:lastModifiedBy>Fuller, Benjamin</cp:lastModifiedBy>
  <cp:revision>563</cp:revision>
  <cp:lastPrinted>2011-11-30T14:38:01Z</cp:lastPrinted>
  <dcterms:created xsi:type="dcterms:W3CDTF">1999-10-08T19:08:27Z</dcterms:created>
  <dcterms:modified xsi:type="dcterms:W3CDTF">2017-01-31T16:54:50Z</dcterms:modified>
</cp:coreProperties>
</file>