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691" r:id="rId2"/>
    <p:sldId id="692" r:id="rId3"/>
    <p:sldId id="707" r:id="rId4"/>
    <p:sldId id="706" r:id="rId5"/>
    <p:sldId id="708" r:id="rId6"/>
    <p:sldId id="695" r:id="rId7"/>
    <p:sldId id="696" r:id="rId8"/>
    <p:sldId id="697" r:id="rId9"/>
    <p:sldId id="698" r:id="rId10"/>
    <p:sldId id="711" r:id="rId11"/>
    <p:sldId id="699" r:id="rId12"/>
    <p:sldId id="700" r:id="rId13"/>
    <p:sldId id="713" r:id="rId14"/>
    <p:sldId id="712" r:id="rId15"/>
    <p:sldId id="714" r:id="rId16"/>
    <p:sldId id="716" r:id="rId17"/>
    <p:sldId id="710" r:id="rId18"/>
    <p:sldId id="717" r:id="rId19"/>
    <p:sldId id="701" r:id="rId20"/>
    <p:sldId id="702" r:id="rId21"/>
    <p:sldId id="715" r:id="rId2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CCFF"/>
    <a:srgbClr val="0099CC"/>
    <a:srgbClr val="000099"/>
    <a:srgbClr val="FF0000"/>
    <a:srgbClr val="FFFF00"/>
    <a:srgbClr val="DDDDDD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630" autoAdjust="0"/>
  </p:normalViewPr>
  <p:slideViewPr>
    <p:cSldViewPr snapToGrid="0">
      <p:cViewPr varScale="1">
        <p:scale>
          <a:sx n="54" d="100"/>
          <a:sy n="54" d="100"/>
        </p:scale>
        <p:origin x="-160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8241DEC-1CCB-43A3-B6E9-A34B30A0AA29}" type="datetimeFigureOut">
              <a:rPr lang="en-US"/>
              <a:pPr/>
              <a:t>2/13/2017</a:t>
            </a:fld>
            <a:endParaRPr 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44FB692-FE1F-43CE-8216-5F1BF056D8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05A07B66-39F7-4BB0-84A0-2C18C170D7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F01017-ADF1-4404-92FB-B874094C14F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2C87C-8A0F-47FC-B3EA-E27BAE8F8025}" type="slidenum">
              <a:rPr lang="en-US"/>
              <a:pPr/>
              <a:t>13</a:t>
            </a:fld>
            <a:endParaRPr lang="en-US"/>
          </a:p>
        </p:txBody>
      </p:sp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19232-8DA2-4332-BCB1-7C2A0F741CC8}" type="slidenum">
              <a:rPr lang="en-US"/>
              <a:pPr/>
              <a:t>14</a:t>
            </a:fld>
            <a:endParaRPr lang="en-US"/>
          </a:p>
        </p:txBody>
      </p:sp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19232-8DA2-4332-BCB1-7C2A0F741CC8}" type="slidenum">
              <a:rPr lang="en-US"/>
              <a:pPr/>
              <a:t>15</a:t>
            </a:fld>
            <a:endParaRPr lang="en-US"/>
          </a:p>
        </p:txBody>
      </p:sp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19232-8DA2-4332-BCB1-7C2A0F741CC8}" type="slidenum">
              <a:rPr lang="en-US"/>
              <a:pPr/>
              <a:t>16</a:t>
            </a:fld>
            <a:endParaRPr lang="en-US"/>
          </a:p>
        </p:txBody>
      </p:sp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C617A-4603-498E-A3A8-2846F4AE1985}" type="slidenum">
              <a:rPr lang="en-US"/>
              <a:pPr/>
              <a:t>17</a:t>
            </a:fld>
            <a:endParaRPr lang="en-US"/>
          </a:p>
        </p:txBody>
      </p:sp>
      <p:sp>
        <p:nvSpPr>
          <p:cNvPr id="69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C617A-4603-498E-A3A8-2846F4AE1985}" type="slidenum">
              <a:rPr lang="en-US"/>
              <a:pPr/>
              <a:t>18</a:t>
            </a:fld>
            <a:endParaRPr lang="en-US"/>
          </a:p>
        </p:txBody>
      </p:sp>
      <p:sp>
        <p:nvSpPr>
          <p:cNvPr id="69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A4708-3D05-49F8-A2A3-1AF37E24966E}" type="slidenum">
              <a:rPr lang="en-US"/>
              <a:pPr/>
              <a:t>19</a:t>
            </a:fld>
            <a:endParaRPr lang="en-US"/>
          </a:p>
        </p:txBody>
      </p:sp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A4708-3D05-49F8-A2A3-1AF37E24966E}" type="slidenum">
              <a:rPr lang="en-US"/>
              <a:pPr/>
              <a:t>20</a:t>
            </a:fld>
            <a:endParaRPr lang="en-US"/>
          </a:p>
        </p:txBody>
      </p:sp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A4708-3D05-49F8-A2A3-1AF37E24966E}" type="slidenum">
              <a:rPr lang="en-US"/>
              <a:pPr/>
              <a:t>21</a:t>
            </a:fld>
            <a:endParaRPr lang="en-US"/>
          </a:p>
        </p:txBody>
      </p:sp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98EF2-9599-41CF-92F8-64B3CD988E2B}" type="slidenum">
              <a:rPr lang="en-US"/>
              <a:pPr/>
              <a:t>2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98EF2-9599-41CF-92F8-64B3CD988E2B}" type="slidenum">
              <a:rPr lang="en-US"/>
              <a:pPr/>
              <a:t>3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C617A-4603-498E-A3A8-2846F4AE1985}" type="slidenum">
              <a:rPr lang="en-US"/>
              <a:pPr/>
              <a:t>5</a:t>
            </a:fld>
            <a:endParaRPr lang="en-US"/>
          </a:p>
        </p:txBody>
      </p:sp>
      <p:sp>
        <p:nvSpPr>
          <p:cNvPr id="69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19232-8DA2-4332-BCB1-7C2A0F741CC8}" type="slidenum">
              <a:rPr lang="en-US"/>
              <a:pPr/>
              <a:t>8</a:t>
            </a:fld>
            <a:endParaRPr lang="en-US"/>
          </a:p>
        </p:txBody>
      </p:sp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0DD4AF-BBD1-4DEF-A95F-C6734C8C105A}" type="slidenum">
              <a:rPr lang="en-US"/>
              <a:pPr/>
              <a:t>9</a:t>
            </a:fld>
            <a:endParaRPr lang="en-US"/>
          </a:p>
        </p:txBody>
      </p:sp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19232-8DA2-4332-BCB1-7C2A0F741CC8}" type="slidenum">
              <a:rPr lang="en-US"/>
              <a:pPr/>
              <a:t>10</a:t>
            </a:fld>
            <a:endParaRPr lang="en-US"/>
          </a:p>
        </p:txBody>
      </p:sp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C7DC1D-9371-4001-96FF-F2909C573595}" type="slidenum">
              <a:rPr lang="en-US"/>
              <a:pPr/>
              <a:t>11</a:t>
            </a:fld>
            <a:endParaRPr lang="en-US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2C87C-8A0F-47FC-B3EA-E27BAE8F8025}" type="slidenum">
              <a:rPr lang="en-US"/>
              <a:pPr/>
              <a:t>12</a:t>
            </a:fld>
            <a:endParaRPr lang="en-US"/>
          </a:p>
        </p:txBody>
      </p:sp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315325" y="6477000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200">
                <a:latin typeface="Arial" pitchFamily="34" charset="0"/>
                <a:cs typeface="Arial" pitchFamily="34" charset="0"/>
              </a:rPr>
              <a:t>8-</a:t>
            </a:r>
            <a:fld id="{9988607E-CB5C-4D39-9C53-DBA17C3A9DAF}" type="slidenum">
              <a:rPr lang="en-US" sz="120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20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v"/>
        <a:defRPr sz="2800">
          <a:solidFill>
            <a:schemeClr val="tx1"/>
          </a:solidFill>
          <a:latin typeface="Gill Sans MT" pitchFamily="34" charset="0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Gill Sans MT" pitchFamily="34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4"/>
            <a:ext cx="7772400" cy="2821403"/>
          </a:xfrm>
        </p:spPr>
        <p:txBody>
          <a:bodyPr/>
          <a:lstStyle/>
          <a:p>
            <a:pPr algn="ctr"/>
            <a:r>
              <a:rPr lang="en-US" dirty="0" smtClean="0"/>
              <a:t>CSE 4905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WiFi</a:t>
            </a:r>
            <a:r>
              <a:rPr lang="en-US" dirty="0" smtClean="0"/>
              <a:t> Security I</a:t>
            </a:r>
            <a:br>
              <a:rPr lang="en-US" dirty="0" smtClean="0"/>
            </a:br>
            <a:r>
              <a:rPr lang="en-US" dirty="0" smtClean="0"/>
              <a:t>WEP (Wired Equivalent Privacy)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sz="4000" dirty="0"/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83575" cy="4648200"/>
          </a:xfrm>
        </p:spPr>
        <p:txBody>
          <a:bodyPr/>
          <a:lstStyle/>
          <a:p>
            <a:r>
              <a:rPr lang="en-US" sz="3600" dirty="0" smtClean="0"/>
              <a:t>Differences between one-time pad and stream </a:t>
            </a:r>
            <a:r>
              <a:rPr lang="en-US" sz="3600" dirty="0" smtClean="0"/>
              <a:t>cipher used in WEP?</a:t>
            </a:r>
            <a:endParaRPr lang="en-US" sz="3600" dirty="0" smtClean="0"/>
          </a:p>
          <a:p>
            <a:r>
              <a:rPr lang="en-US" sz="3600" dirty="0" smtClean="0"/>
              <a:t>WEP encryption</a:t>
            </a:r>
          </a:p>
          <a:p>
            <a:pPr lvl="1"/>
            <a:r>
              <a:rPr lang="en-US" sz="3200" dirty="0" smtClean="0"/>
              <a:t>How easy will </a:t>
            </a:r>
            <a:r>
              <a:rPr lang="en-US" sz="3200" dirty="0" err="1" smtClean="0"/>
              <a:t>keystream</a:t>
            </a:r>
            <a:r>
              <a:rPr lang="en-US" sz="3200" dirty="0" smtClean="0"/>
              <a:t> be reused?</a:t>
            </a:r>
          </a:p>
          <a:p>
            <a:pPr lvl="1"/>
            <a:r>
              <a:rPr lang="en-US" sz="3200" dirty="0" smtClean="0"/>
              <a:t>Issues when a </a:t>
            </a:r>
            <a:r>
              <a:rPr lang="en-US" sz="3200" dirty="0" err="1" smtClean="0"/>
              <a:t>keystream</a:t>
            </a:r>
            <a:r>
              <a:rPr lang="en-US" sz="3200" dirty="0" smtClean="0"/>
              <a:t> is reused?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7772400" cy="1143000"/>
          </a:xfrm>
        </p:spPr>
        <p:txBody>
          <a:bodyPr/>
          <a:lstStyle/>
          <a:p>
            <a:r>
              <a:rPr lang="en-US" sz="3600"/>
              <a:t>Security hole in 802.11 WEP encryption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94865" cy="4161312"/>
          </a:xfrm>
        </p:spPr>
        <p:txBody>
          <a:bodyPr/>
          <a:lstStyle/>
          <a:p>
            <a:r>
              <a:rPr lang="en-US" sz="3200" dirty="0"/>
              <a:t>24-bit IV, one IV per frame </a:t>
            </a:r>
            <a:r>
              <a:rPr lang="en-US" sz="3200" dirty="0" smtClean="0">
                <a:sym typeface="Wingdings" pitchFamily="2" charset="2"/>
              </a:rPr>
              <a:t></a:t>
            </a:r>
            <a:r>
              <a:rPr lang="en-US" sz="3200" dirty="0" smtClean="0"/>
              <a:t> </a:t>
            </a:r>
            <a:r>
              <a:rPr lang="en-US" sz="3200" dirty="0"/>
              <a:t>IV’s eventually </a:t>
            </a:r>
            <a:r>
              <a:rPr lang="en-US" sz="3200" dirty="0" smtClean="0"/>
              <a:t>reused</a:t>
            </a:r>
          </a:p>
          <a:p>
            <a:pPr lvl="1"/>
            <a:r>
              <a:rPr lang="en-US" sz="2800" dirty="0" smtClean="0"/>
              <a:t>e.g., when IV is chosen randomly, it takes &lt; 5000 packets to come up with key reuse</a:t>
            </a:r>
            <a:r>
              <a:rPr lang="en-US" dirty="0" smtClean="0"/>
              <a:t>  </a:t>
            </a:r>
            <a:endParaRPr lang="en-US" dirty="0"/>
          </a:p>
          <a:p>
            <a:pPr lvl="1"/>
            <a:r>
              <a:rPr lang="en-US" sz="2800" dirty="0" smtClean="0"/>
              <a:t>Even worse: specification does not say how to select IVs </a:t>
            </a:r>
          </a:p>
          <a:p>
            <a:pPr lvl="2"/>
            <a:r>
              <a:rPr lang="en-US" sz="2400" dirty="0" smtClean="0">
                <a:latin typeface="Gill Sans MT" pitchFamily="34" charset="0"/>
              </a:rPr>
              <a:t>common PCMCIA cards sets IV to zero and increment </a:t>
            </a:r>
            <a:r>
              <a:rPr lang="en-US" sz="2400" dirty="0">
                <a:latin typeface="Gill Sans MT" pitchFamily="34" charset="0"/>
              </a:rPr>
              <a:t>it by 1 for each </a:t>
            </a:r>
            <a:r>
              <a:rPr lang="en-US" sz="2400" dirty="0" smtClean="0">
                <a:latin typeface="Gill Sans MT" pitchFamily="34" charset="0"/>
              </a:rPr>
              <a:t>packet</a:t>
            </a:r>
          </a:p>
          <a:p>
            <a:pPr lvl="1">
              <a:buNone/>
            </a:pPr>
            <a:endParaRPr lang="en-US" sz="2800" dirty="0" smtClean="0"/>
          </a:p>
          <a:p>
            <a:r>
              <a:rPr lang="en-US" sz="3200" dirty="0" smtClean="0"/>
              <a:t>IV </a:t>
            </a:r>
            <a:r>
              <a:rPr lang="en-US" sz="3200" dirty="0"/>
              <a:t>transmitted in plaintext </a:t>
            </a:r>
            <a:r>
              <a:rPr lang="en-US" sz="3200" dirty="0" smtClean="0">
                <a:sym typeface="Wingdings" pitchFamily="2" charset="2"/>
              </a:rPr>
              <a:t></a:t>
            </a:r>
            <a:r>
              <a:rPr lang="en-US" sz="3200" dirty="0" smtClean="0"/>
              <a:t> </a:t>
            </a:r>
            <a:r>
              <a:rPr lang="en-US" sz="3200" dirty="0"/>
              <a:t>IV reuse detected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</a:t>
            </a:r>
            <a:r>
              <a:rPr lang="en-US" dirty="0"/>
              <a:t>WEP encryption</a:t>
            </a:r>
          </a:p>
        </p:txBody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07820"/>
            <a:ext cx="7724335" cy="5208574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one attack: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Trudy </a:t>
            </a:r>
            <a:r>
              <a:rPr lang="en-US" dirty="0"/>
              <a:t>causes Alice to encrypt known plaintext d</a:t>
            </a:r>
            <a:r>
              <a:rPr lang="en-US" sz="2800" baseline="-25000" dirty="0"/>
              <a:t>1</a:t>
            </a:r>
            <a:r>
              <a:rPr lang="en-US" dirty="0"/>
              <a:t> d</a:t>
            </a:r>
            <a:r>
              <a:rPr lang="en-US" sz="2800" baseline="-25000" dirty="0"/>
              <a:t>2</a:t>
            </a:r>
            <a:r>
              <a:rPr lang="en-US" dirty="0"/>
              <a:t> d</a:t>
            </a:r>
            <a:r>
              <a:rPr lang="en-US" sz="2800" baseline="-25000" dirty="0"/>
              <a:t>3</a:t>
            </a:r>
            <a:r>
              <a:rPr lang="en-US" dirty="0"/>
              <a:t> d</a:t>
            </a:r>
            <a:r>
              <a:rPr lang="en-US" sz="2800" baseline="-25000" dirty="0"/>
              <a:t>4</a:t>
            </a:r>
            <a:r>
              <a:rPr lang="en-US" dirty="0"/>
              <a:t> … </a:t>
            </a:r>
          </a:p>
          <a:p>
            <a:pPr lvl="1"/>
            <a:r>
              <a:rPr lang="en-US" dirty="0"/>
              <a:t>Trudy sees: </a:t>
            </a:r>
            <a:r>
              <a:rPr lang="en-US" dirty="0" err="1"/>
              <a:t>c</a:t>
            </a:r>
            <a:r>
              <a:rPr lang="en-US" sz="2800" baseline="-25000" dirty="0" err="1"/>
              <a:t>i</a:t>
            </a:r>
            <a:r>
              <a:rPr lang="en-US" i="1" dirty="0"/>
              <a:t> = </a:t>
            </a:r>
            <a:r>
              <a:rPr lang="en-US" dirty="0" err="1"/>
              <a:t>d</a:t>
            </a:r>
            <a:r>
              <a:rPr lang="en-US" sz="2800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XOR</a:t>
            </a:r>
            <a:r>
              <a:rPr lang="en-US" i="1" dirty="0"/>
              <a:t>  </a:t>
            </a:r>
            <a:r>
              <a:rPr lang="en-US" dirty="0" err="1"/>
              <a:t>k</a:t>
            </a:r>
            <a:r>
              <a:rPr lang="en-US" sz="2800" baseline="-25000" dirty="0" err="1"/>
              <a:t>i</a:t>
            </a:r>
            <a:r>
              <a:rPr lang="en-US" b="1" baseline="44000" dirty="0" err="1"/>
              <a:t>IV</a:t>
            </a:r>
            <a:endParaRPr lang="en-US" b="1" baseline="44000" dirty="0"/>
          </a:p>
          <a:p>
            <a:pPr lvl="1"/>
            <a:r>
              <a:rPr lang="en-US" dirty="0"/>
              <a:t>Trudy knows </a:t>
            </a:r>
            <a:r>
              <a:rPr lang="en-US" dirty="0" err="1"/>
              <a:t>c</a:t>
            </a:r>
            <a:r>
              <a:rPr lang="en-US" sz="2800" baseline="-25000" dirty="0" err="1"/>
              <a:t>i</a:t>
            </a:r>
            <a:r>
              <a:rPr lang="en-US" sz="2800" dirty="0"/>
              <a:t> </a:t>
            </a:r>
            <a:r>
              <a:rPr lang="en-US" dirty="0" err="1"/>
              <a:t>d</a:t>
            </a:r>
            <a:r>
              <a:rPr lang="en-US" sz="2800" baseline="-25000" dirty="0" err="1"/>
              <a:t>i</a:t>
            </a:r>
            <a:r>
              <a:rPr lang="en-US" dirty="0"/>
              <a:t>, so can compute </a:t>
            </a:r>
            <a:r>
              <a:rPr lang="en-US" i="1" dirty="0"/>
              <a:t> </a:t>
            </a:r>
            <a:r>
              <a:rPr lang="en-US" dirty="0" err="1"/>
              <a:t>k</a:t>
            </a:r>
            <a:r>
              <a:rPr lang="en-US" sz="2800" baseline="-25000" dirty="0" err="1"/>
              <a:t>i</a:t>
            </a:r>
            <a:r>
              <a:rPr lang="en-US" b="1" baseline="44000" dirty="0" err="1"/>
              <a:t>IV</a:t>
            </a:r>
            <a:endParaRPr lang="en-US" b="1" baseline="44000" dirty="0"/>
          </a:p>
          <a:p>
            <a:pPr lvl="1"/>
            <a:r>
              <a:rPr lang="en-US" dirty="0"/>
              <a:t>Trudy knows encrypting key sequence k</a:t>
            </a:r>
            <a:r>
              <a:rPr lang="en-US" sz="2800" baseline="-25000" dirty="0"/>
              <a:t>1</a:t>
            </a:r>
            <a:r>
              <a:rPr lang="en-US" b="1" baseline="44000" dirty="0"/>
              <a:t>IV </a:t>
            </a:r>
            <a:r>
              <a:rPr lang="en-US" dirty="0"/>
              <a:t>k</a:t>
            </a:r>
            <a:r>
              <a:rPr lang="en-US" sz="2800" baseline="-25000" dirty="0"/>
              <a:t>2</a:t>
            </a:r>
            <a:r>
              <a:rPr lang="en-US" b="1" baseline="44000" dirty="0"/>
              <a:t>IV </a:t>
            </a:r>
            <a:r>
              <a:rPr lang="en-US" dirty="0"/>
              <a:t>k</a:t>
            </a:r>
            <a:r>
              <a:rPr lang="en-US" sz="2800" baseline="-25000" dirty="0"/>
              <a:t>3</a:t>
            </a:r>
            <a:r>
              <a:rPr lang="en-US" b="1" baseline="44000" dirty="0"/>
              <a:t>IV 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Next time IV is used, Trudy can decrypt</a:t>
            </a:r>
            <a:r>
              <a:rPr lang="en-US" dirty="0" smtClean="0"/>
              <a:t>!</a:t>
            </a:r>
          </a:p>
          <a:p>
            <a:r>
              <a:rPr lang="en-US" dirty="0" smtClean="0"/>
              <a:t>Many ways to know plaintext</a:t>
            </a:r>
          </a:p>
          <a:p>
            <a:pPr lvl="1"/>
            <a:r>
              <a:rPr lang="en-US" dirty="0" smtClean="0"/>
              <a:t>Protocols use well-defined structures</a:t>
            </a:r>
          </a:p>
          <a:p>
            <a:pPr lvl="2"/>
            <a:r>
              <a:rPr lang="en-US" dirty="0" smtClean="0">
                <a:latin typeface="Gill Sans MT" pitchFamily="34" charset="0"/>
              </a:rPr>
              <a:t>E.g., login sequence…</a:t>
            </a:r>
          </a:p>
          <a:p>
            <a:pPr lvl="1"/>
            <a:r>
              <a:rPr lang="en-US" dirty="0" smtClean="0"/>
              <a:t>Content of messages often predictable</a:t>
            </a:r>
          </a:p>
          <a:p>
            <a:pPr lvl="2"/>
            <a:r>
              <a:rPr lang="en-US" dirty="0" smtClean="0">
                <a:latin typeface="Gill Sans MT" pitchFamily="34" charset="0"/>
              </a:rPr>
              <a:t>E.g., IP address, port numbers</a:t>
            </a:r>
            <a:r>
              <a:rPr lang="en-US" dirty="0" smtClean="0"/>
              <a:t>…</a:t>
            </a:r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management</a:t>
            </a:r>
            <a:endParaRPr lang="en-US" dirty="0"/>
          </a:p>
        </p:txBody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63040"/>
            <a:ext cx="8441788" cy="4853354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Not specified</a:t>
            </a:r>
          </a:p>
          <a:p>
            <a:r>
              <a:rPr lang="en-US" sz="3200" dirty="0" smtClean="0"/>
              <a:t>Vendors use their own strategies, </a:t>
            </a:r>
            <a:r>
              <a:rPr lang="en-US" sz="3200" dirty="0" smtClean="0"/>
              <a:t>often times</a:t>
            </a:r>
            <a:endParaRPr lang="en-US" sz="2800" dirty="0" smtClean="0"/>
          </a:p>
          <a:p>
            <a:pPr lvl="1"/>
            <a:r>
              <a:rPr lang="en-US" sz="2800" dirty="0" smtClean="0"/>
              <a:t>Install keys manually</a:t>
            </a:r>
          </a:p>
          <a:p>
            <a:pPr lvl="1"/>
            <a:r>
              <a:rPr lang="en-US" sz="2800" dirty="0" smtClean="0"/>
              <a:t>Change keys infrequently (days, months)</a:t>
            </a:r>
          </a:p>
          <a:p>
            <a:pPr lvl="1"/>
            <a:r>
              <a:rPr lang="en-US" sz="2800" dirty="0" smtClean="0"/>
              <a:t>Use a single key for entire network</a:t>
            </a:r>
          </a:p>
          <a:p>
            <a:pPr lvl="2"/>
            <a:r>
              <a:rPr lang="en-US" sz="2800" dirty="0" smtClean="0">
                <a:latin typeface="Gill Sans MT" pitchFamily="34" charset="0"/>
              </a:rPr>
              <a:t>Increase chances of IV reuse</a:t>
            </a:r>
          </a:p>
          <a:p>
            <a:pPr lvl="2"/>
            <a:r>
              <a:rPr lang="en-US" sz="2800" dirty="0" smtClean="0">
                <a:latin typeface="Gill Sans MT" pitchFamily="34" charset="0"/>
              </a:rPr>
              <a:t>Difficult to replace compromised key </a:t>
            </a:r>
            <a:endParaRPr lang="en-US" sz="2400" dirty="0" smtClean="0">
              <a:latin typeface="Gill Sans MT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Message integrity</a:t>
            </a:r>
            <a:endParaRPr lang="en-US" sz="3600" dirty="0"/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83575" cy="4648200"/>
          </a:xfrm>
        </p:spPr>
        <p:txBody>
          <a:bodyPr/>
          <a:lstStyle/>
          <a:p>
            <a:r>
              <a:rPr lang="en-US" sz="3200" dirty="0" smtClean="0"/>
              <a:t>Integrity checksum field: CRC-32 checksum</a:t>
            </a:r>
          </a:p>
          <a:p>
            <a:pPr lvl="1"/>
            <a:r>
              <a:rPr lang="en-US" dirty="0" smtClean="0"/>
              <a:t>NOT a cryptographically secure authentication code</a:t>
            </a:r>
          </a:p>
          <a:p>
            <a:pPr lvl="1"/>
            <a:r>
              <a:rPr lang="en-US" dirty="0" smtClean="0"/>
              <a:t>CRC: detect random errors, not resilient to malicious attacks</a:t>
            </a:r>
          </a:p>
          <a:p>
            <a:r>
              <a:rPr lang="en-US" sz="3200" dirty="0" smtClean="0"/>
              <a:t>Message modification possible</a:t>
            </a:r>
          </a:p>
          <a:p>
            <a:r>
              <a:rPr lang="en-US" sz="3200" smtClean="0"/>
              <a:t>Message injection </a:t>
            </a:r>
            <a:r>
              <a:rPr lang="en-US" sz="3200" dirty="0" smtClean="0"/>
              <a:t>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Message modification</a:t>
            </a:r>
            <a:endParaRPr lang="en-US" sz="3600" dirty="0"/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50024"/>
            <a:ext cx="8283575" cy="4648200"/>
          </a:xfrm>
        </p:spPr>
        <p:txBody>
          <a:bodyPr/>
          <a:lstStyle/>
          <a:p>
            <a:r>
              <a:rPr lang="en-US" dirty="0" smtClean="0"/>
              <a:t>Suppose </a:t>
            </a:r>
            <a:r>
              <a:rPr lang="en-US" dirty="0" err="1" smtClean="0"/>
              <a:t>ciphertext</a:t>
            </a:r>
            <a:r>
              <a:rPr lang="en-US" dirty="0" smtClean="0"/>
              <a:t> C is </a:t>
            </a:r>
            <a:r>
              <a:rPr lang="en-US" dirty="0" smtClean="0"/>
              <a:t>intercepted; </a:t>
            </a:r>
            <a:r>
              <a:rPr lang="en-US" dirty="0" smtClean="0"/>
              <a:t>C corresponds to unknown message M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     </a:t>
            </a:r>
            <a:r>
              <a:rPr lang="en-US" sz="2400" dirty="0" smtClean="0"/>
              <a:t>v: IV, k: key, c(): CRC checksum function</a:t>
            </a:r>
            <a:endParaRPr lang="en-US" sz="3200" dirty="0" smtClean="0"/>
          </a:p>
          <a:p>
            <a:r>
              <a:rPr lang="en-US" dirty="0" smtClean="0"/>
              <a:t>Attacker uses C’ to replace C; receiver recover M’ without discovering the change in M</a:t>
            </a:r>
            <a:endParaRPr lang="en-US" sz="3200" dirty="0" smtClean="0"/>
          </a:p>
          <a:p>
            <a:endParaRPr lang="en-US" sz="3200" dirty="0" smtClean="0"/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8940" y="2121282"/>
            <a:ext cx="4131281" cy="73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03802" y="4184109"/>
            <a:ext cx="5771140" cy="223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84738" y="6330456"/>
            <a:ext cx="7088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The WEP checksum is a linear function of the message. </a:t>
            </a:r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Message injection</a:t>
            </a:r>
            <a:endParaRPr lang="en-US" sz="3600" dirty="0"/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50024"/>
            <a:ext cx="8283575" cy="4648200"/>
          </a:xfrm>
        </p:spPr>
        <p:txBody>
          <a:bodyPr/>
          <a:lstStyle/>
          <a:p>
            <a:r>
              <a:rPr lang="en-US" dirty="0" smtClean="0"/>
              <a:t>Suppose attacker recovers a </a:t>
            </a:r>
            <a:r>
              <a:rPr lang="en-US" dirty="0" err="1" smtClean="0"/>
              <a:t>keystream</a:t>
            </a:r>
            <a:r>
              <a:rPr lang="en-US" dirty="0" smtClean="0"/>
              <a:t> (e.g., through a </a:t>
            </a:r>
            <a:r>
              <a:rPr lang="en-US" dirty="0" smtClean="0"/>
              <a:t>chosen-plaintext </a:t>
            </a:r>
            <a:r>
              <a:rPr lang="en-US" dirty="0" smtClean="0"/>
              <a:t>attack)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400" dirty="0" smtClean="0"/>
              <a:t>v: IV, k: key, P: plaintext, C: </a:t>
            </a:r>
            <a:r>
              <a:rPr lang="en-US" sz="2400" dirty="0" err="1" smtClean="0"/>
              <a:t>ciphertext</a:t>
            </a:r>
            <a:endParaRPr lang="en-US" dirty="0" smtClean="0"/>
          </a:p>
          <a:p>
            <a:r>
              <a:rPr lang="en-US" dirty="0" smtClean="0"/>
              <a:t>Construct </a:t>
            </a:r>
            <a:r>
              <a:rPr lang="en-US" dirty="0" err="1" smtClean="0"/>
              <a:t>ciphertext</a:t>
            </a:r>
            <a:r>
              <a:rPr lang="en-US" dirty="0" smtClean="0"/>
              <a:t> C’ of a new message M’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dirty="0" smtClean="0"/>
              <a:t>C’ uses the same IV as before, but in WEP, it is possible to reuse old IV without triggering an alarm at the receiver (allowed by 802.11 standard)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8970" y="5992824"/>
            <a:ext cx="7574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The WEP checksum is an </a:t>
            </a:r>
            <a:r>
              <a:rPr lang="en-US" sz="2400" dirty="0" err="1" smtClean="0">
                <a:latin typeface="Gill Sans MT" pitchFamily="34" charset="0"/>
              </a:rPr>
              <a:t>unkeyed</a:t>
            </a:r>
            <a:r>
              <a:rPr lang="en-US" sz="2400" dirty="0" smtClean="0">
                <a:latin typeface="Gill Sans MT" pitchFamily="34" charset="0"/>
              </a:rPr>
              <a:t> function of the message. </a:t>
            </a:r>
            <a:endParaRPr lang="en-US" dirty="0">
              <a:latin typeface="Gill Sans MT" pitchFamily="34" charset="0"/>
            </a:endParaRPr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6468" y="3752924"/>
            <a:ext cx="3514386" cy="60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2949" y="2051612"/>
            <a:ext cx="5804946" cy="593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Shared-key </a:t>
            </a:r>
            <a:r>
              <a:rPr lang="en-US" sz="4000" dirty="0"/>
              <a:t>Authentication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626" y="1210293"/>
            <a:ext cx="8229600" cy="5181600"/>
          </a:xfrm>
        </p:spPr>
        <p:txBody>
          <a:bodyPr/>
          <a:lstStyle/>
          <a:p>
            <a:r>
              <a:rPr lang="en-US" dirty="0"/>
              <a:t>before association, host needs to authenticate itself to AP</a:t>
            </a:r>
            <a:endParaRPr lang="en-US" b="1" dirty="0"/>
          </a:p>
          <a:p>
            <a:r>
              <a:rPr lang="en-US" dirty="0" smtClean="0"/>
              <a:t>Shared-key authentication:</a:t>
            </a:r>
            <a:endParaRPr lang="en-US" i="1" dirty="0"/>
          </a:p>
          <a:p>
            <a:pPr lvl="1"/>
            <a:r>
              <a:rPr lang="en-US" sz="2800" dirty="0"/>
              <a:t>host requests authentication from AP</a:t>
            </a:r>
          </a:p>
          <a:p>
            <a:pPr lvl="1"/>
            <a:r>
              <a:rPr lang="en-US" sz="2800" dirty="0"/>
              <a:t>AP sends 128 bit nonce</a:t>
            </a:r>
          </a:p>
          <a:p>
            <a:pPr lvl="1"/>
            <a:r>
              <a:rPr lang="en-US" sz="2800" dirty="0"/>
              <a:t>host encrypts nonce using shared symmetric key</a:t>
            </a:r>
          </a:p>
          <a:p>
            <a:pPr lvl="1"/>
            <a:r>
              <a:rPr lang="en-US" sz="2800" dirty="0"/>
              <a:t>AP decrypts nonce, authenticates host</a:t>
            </a:r>
          </a:p>
          <a:p>
            <a:r>
              <a:rPr lang="en-US" dirty="0"/>
              <a:t>once authenticated, host can send an association request</a:t>
            </a:r>
          </a:p>
          <a:p>
            <a:r>
              <a:rPr lang="en-US" dirty="0"/>
              <a:t>no key distribution mechanism</a:t>
            </a:r>
          </a:p>
          <a:p>
            <a:r>
              <a:rPr lang="en-US" dirty="0"/>
              <a:t>authentication: knowing the shared key is enough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Authentication spoofing</a:t>
            </a:r>
            <a:endParaRPr lang="en-US" sz="4000" dirty="0"/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6626" y="1210293"/>
            <a:ext cx="8229600" cy="5181600"/>
          </a:xfrm>
        </p:spPr>
        <p:txBody>
          <a:bodyPr/>
          <a:lstStyle/>
          <a:p>
            <a:r>
              <a:rPr lang="en-US" dirty="0" smtClean="0"/>
              <a:t>Get a legitimate </a:t>
            </a:r>
            <a:r>
              <a:rPr lang="en-US" dirty="0" err="1" smtClean="0"/>
              <a:t>keystream</a:t>
            </a:r>
            <a:endParaRPr lang="en-US" dirty="0" smtClean="0"/>
          </a:p>
          <a:p>
            <a:pPr lvl="1"/>
            <a:r>
              <a:rPr lang="en-US" dirty="0" smtClean="0"/>
              <a:t>E.g., by monitoring the challenge (plaintext) and response (</a:t>
            </a:r>
            <a:r>
              <a:rPr lang="en-US" dirty="0" err="1" smtClean="0"/>
              <a:t>ciphertext</a:t>
            </a:r>
            <a:r>
              <a:rPr lang="en-US" dirty="0" smtClean="0"/>
              <a:t> of the challenge) of a legitimate authentication sequence</a:t>
            </a:r>
          </a:p>
          <a:p>
            <a:r>
              <a:rPr lang="en-US" dirty="0" smtClean="0"/>
              <a:t>Recall due to lack of key management, all stations in network use the same key</a:t>
            </a:r>
          </a:p>
          <a:p>
            <a:r>
              <a:rPr lang="en-US" dirty="0" smtClean="0"/>
              <a:t>Now attacker can use the </a:t>
            </a:r>
            <a:r>
              <a:rPr lang="en-US" dirty="0" err="1" smtClean="0"/>
              <a:t>keystream</a:t>
            </a:r>
            <a:r>
              <a:rPr lang="en-US" dirty="0" smtClean="0"/>
              <a:t> to construct response to any challenge – authenticate indefinitely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Summary: Security Holes in WEP</a:t>
            </a:r>
            <a:endParaRPr lang="en-US" dirty="0"/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5276" y="1315192"/>
            <a:ext cx="8384968" cy="4648200"/>
          </a:xfrm>
        </p:spPr>
        <p:txBody>
          <a:bodyPr/>
          <a:lstStyle/>
          <a:p>
            <a:r>
              <a:rPr lang="en-US" sz="3200" dirty="0" smtClean="0"/>
              <a:t>Many security flaws</a:t>
            </a:r>
          </a:p>
          <a:p>
            <a:pPr lvl="1"/>
            <a:r>
              <a:rPr lang="en-US" dirty="0" smtClean="0"/>
              <a:t>None needs to know the secret key</a:t>
            </a:r>
          </a:p>
          <a:p>
            <a:pPr lvl="1"/>
            <a:r>
              <a:rPr lang="en-US" dirty="0" smtClean="0"/>
              <a:t>Even the secret key is much longer (than 40 bits in standard), it does not help</a:t>
            </a:r>
          </a:p>
          <a:p>
            <a:pPr lvl="1"/>
            <a:r>
              <a:rPr lang="en-US" dirty="0" smtClean="0"/>
              <a:t>None needs to attack RC4</a:t>
            </a:r>
          </a:p>
          <a:p>
            <a:r>
              <a:rPr lang="en-US" sz="3200" dirty="0" smtClean="0"/>
              <a:t>Later on, people found weakness in RC4</a:t>
            </a:r>
          </a:p>
          <a:p>
            <a:r>
              <a:rPr lang="en-US" sz="3200" dirty="0" smtClean="0"/>
              <a:t>…</a:t>
            </a:r>
          </a:p>
          <a:p>
            <a:r>
              <a:rPr lang="en-US" sz="3200" dirty="0" smtClean="0"/>
              <a:t>Consensus: need a completely new protocol designed from </a:t>
            </a:r>
            <a:r>
              <a:rPr lang="en-US" sz="3200" smtClean="0"/>
              <a:t>the scratch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Securing 802.11 WLAN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7149" y="1374567"/>
            <a:ext cx="8263293" cy="4885555"/>
          </a:xfrm>
        </p:spPr>
        <p:txBody>
          <a:bodyPr/>
          <a:lstStyle/>
          <a:p>
            <a:r>
              <a:rPr lang="en-US" sz="3200" dirty="0" smtClean="0"/>
              <a:t>First </a:t>
            </a:r>
            <a:r>
              <a:rPr lang="en-US" sz="3200" dirty="0"/>
              <a:t>attempt</a:t>
            </a:r>
          </a:p>
          <a:p>
            <a:pPr lvl="1"/>
            <a:r>
              <a:rPr lang="en-US" sz="2800" dirty="0" smtClean="0"/>
              <a:t>Wired </a:t>
            </a:r>
            <a:r>
              <a:rPr lang="en-US" sz="2800" dirty="0"/>
              <a:t>Equivalent Privacy (WEP), </a:t>
            </a:r>
            <a:r>
              <a:rPr lang="en-US" sz="2800" dirty="0" smtClean="0"/>
              <a:t>1999</a:t>
            </a:r>
          </a:p>
          <a:p>
            <a:pPr lvl="1"/>
            <a:r>
              <a:rPr lang="en-US" dirty="0" smtClean="0"/>
              <a:t>in IEEE 802.11, Part II Wireless LAN Medium Access Control (MAC) and Physical Layer (PHY) Specifications</a:t>
            </a:r>
            <a:endParaRPr lang="en-US" dirty="0"/>
          </a:p>
          <a:p>
            <a:r>
              <a:rPr lang="en-US" sz="3200" dirty="0" smtClean="0"/>
              <a:t>Current standard</a:t>
            </a:r>
            <a:endParaRPr lang="en-US" sz="3200" dirty="0"/>
          </a:p>
          <a:p>
            <a:pPr lvl="1"/>
            <a:r>
              <a:rPr lang="en-US" sz="2800" dirty="0"/>
              <a:t>IEEE 802.11i </a:t>
            </a:r>
            <a:r>
              <a:rPr lang="en-US" sz="2800" dirty="0" smtClean="0"/>
              <a:t>adopted in 2004</a:t>
            </a:r>
          </a:p>
          <a:p>
            <a:r>
              <a:rPr lang="en-US" sz="3200" dirty="0" smtClean="0"/>
              <a:t>Others efforts </a:t>
            </a:r>
          </a:p>
          <a:p>
            <a:pPr lvl="1"/>
            <a:r>
              <a:rPr lang="en-US" sz="2800" dirty="0" smtClean="0"/>
              <a:t>WPA2 </a:t>
            </a:r>
            <a:r>
              <a:rPr lang="en-US" sz="2800" dirty="0"/>
              <a:t>(</a:t>
            </a:r>
            <a:r>
              <a:rPr lang="en-US" sz="2800" dirty="0" err="1"/>
              <a:t>WiFi</a:t>
            </a:r>
            <a:r>
              <a:rPr lang="en-US" sz="2800" dirty="0"/>
              <a:t> </a:t>
            </a:r>
            <a:r>
              <a:rPr lang="en-US" sz="2800" dirty="0" smtClean="0"/>
              <a:t>Protected Access </a:t>
            </a:r>
            <a:r>
              <a:rPr lang="en-US" sz="28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  <a:p>
            <a:pPr lvl="1"/>
            <a:r>
              <a:rPr lang="en-US" sz="2800" dirty="0"/>
              <a:t>intermediate </a:t>
            </a:r>
            <a:r>
              <a:rPr lang="en-US" sz="2800" dirty="0" smtClean="0"/>
              <a:t>solutions: </a:t>
            </a:r>
            <a:r>
              <a:rPr lang="en-US" dirty="0" smtClean="0"/>
              <a:t>IEEE </a:t>
            </a:r>
            <a:r>
              <a:rPr lang="en-US" dirty="0"/>
              <a:t>Temporary Key Integrity Protocol (TKIP) or WPA, </a:t>
            </a:r>
            <a:r>
              <a:rPr lang="en-US" dirty="0" smtClean="0"/>
              <a:t>2003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WEP – </a:t>
            </a:r>
            <a:r>
              <a:rPr lang="en-US"/>
              <a:t>Lessons </a:t>
            </a:r>
            <a:r>
              <a:rPr lang="en-US" smtClean="0"/>
              <a:t>learned</a:t>
            </a:r>
            <a:endParaRPr lang="en-US" dirty="0"/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5276" y="1315192"/>
            <a:ext cx="8384968" cy="4648200"/>
          </a:xfrm>
        </p:spPr>
        <p:txBody>
          <a:bodyPr/>
          <a:lstStyle/>
          <a:p>
            <a:r>
              <a:rPr lang="en-US" sz="3200" dirty="0"/>
              <a:t>engineering security protocols is difficult</a:t>
            </a:r>
          </a:p>
          <a:p>
            <a:pPr lvl="1"/>
            <a:r>
              <a:rPr lang="en-US" sz="2800" dirty="0"/>
              <a:t>combining strong building blocks in a wrong way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dirty="0"/>
              <a:t>insecure system at the end</a:t>
            </a:r>
          </a:p>
          <a:p>
            <a:pPr lvl="1"/>
            <a:r>
              <a:rPr lang="en-US" sz="2800" dirty="0"/>
              <a:t>don’t do it alone</a:t>
            </a:r>
          </a:p>
          <a:p>
            <a:pPr lvl="2"/>
            <a:r>
              <a:rPr lang="en-US" sz="2400" dirty="0">
                <a:latin typeface="Gill Sans MT" pitchFamily="34" charset="0"/>
              </a:rPr>
              <a:t>security is a non-functional property </a:t>
            </a:r>
            <a:r>
              <a:rPr lang="en-US" sz="2400" dirty="0">
                <a:latin typeface="Gill Sans MT" pitchFamily="34" charset="0"/>
                <a:sym typeface="Wingdings" pitchFamily="2" charset="2"/>
              </a:rPr>
              <a:t> </a:t>
            </a:r>
            <a:r>
              <a:rPr lang="en-US" sz="2400" dirty="0">
                <a:latin typeface="Gill Sans MT" pitchFamily="34" charset="0"/>
              </a:rPr>
              <a:t>it is extremely difficult to tell if a system is secure or not</a:t>
            </a:r>
          </a:p>
          <a:p>
            <a:pPr lvl="1"/>
            <a:r>
              <a:rPr lang="en-US" sz="2800" dirty="0"/>
              <a:t>using expert in design phase pays out (fixes after deployment will be much more expensive)</a:t>
            </a:r>
          </a:p>
          <a:p>
            <a:pPr lvl="2"/>
            <a:r>
              <a:rPr lang="en-US" sz="2400" dirty="0">
                <a:latin typeface="Gill Sans MT" pitchFamily="34" charset="0"/>
              </a:rPr>
              <a:t>experts will not guarantee your system is 100% secure</a:t>
            </a:r>
          </a:p>
          <a:p>
            <a:pPr lvl="2"/>
            <a:r>
              <a:rPr lang="en-US" sz="2400" dirty="0">
                <a:latin typeface="Gill Sans MT" pitchFamily="34" charset="0"/>
              </a:rPr>
              <a:t>but at least they know many pitfalls</a:t>
            </a:r>
          </a:p>
          <a:p>
            <a:pPr lvl="2"/>
            <a:r>
              <a:rPr lang="en-US" sz="2400" dirty="0">
                <a:latin typeface="Gill Sans MT" pitchFamily="34" charset="0"/>
              </a:rPr>
              <a:t>they know the details of crypto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5276" y="1315192"/>
            <a:ext cx="8384968" cy="4648200"/>
          </a:xfrm>
        </p:spPr>
        <p:txBody>
          <a:bodyPr/>
          <a:lstStyle/>
          <a:p>
            <a:r>
              <a:rPr lang="en-US" sz="3200" dirty="0" smtClean="0"/>
              <a:t>Nikita </a:t>
            </a:r>
            <a:r>
              <a:rPr lang="en-US" sz="3200" dirty="0" err="1" smtClean="0"/>
              <a:t>Borisov</a:t>
            </a:r>
            <a:r>
              <a:rPr lang="en-US" sz="3200" dirty="0" smtClean="0"/>
              <a:t>, Ian Goldberg, David Wagner, “Intercepting Mobile Communications: The Insecurity of 802.11”, Conference on Mobile Computer Networking, 2001. </a:t>
            </a:r>
          </a:p>
          <a:p>
            <a:r>
              <a:rPr lang="en-US" sz="3200" dirty="0" smtClean="0"/>
              <a:t>J. R. Walker. Unsafe at any key size; an analysis of the WEP encapsulation. IEEE Document 802.11-00/362, Oct. 2000.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attempt: WEP</a:t>
            </a:r>
            <a:endParaRPr lang="en-US" dirty="0"/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2061" y="1374568"/>
            <a:ext cx="8586851" cy="4648200"/>
          </a:xfrm>
        </p:spPr>
        <p:txBody>
          <a:bodyPr/>
          <a:lstStyle/>
          <a:p>
            <a:r>
              <a:rPr lang="en-US" sz="3200" dirty="0" smtClean="0"/>
              <a:t>Completely broken</a:t>
            </a:r>
          </a:p>
          <a:p>
            <a:pPr lvl="1"/>
            <a:r>
              <a:rPr lang="en-US" sz="2800" dirty="0" smtClean="0"/>
              <a:t>Fails all security goals</a:t>
            </a:r>
          </a:p>
          <a:p>
            <a:pPr lvl="1"/>
            <a:r>
              <a:rPr lang="en-US" sz="2800" dirty="0" smtClean="0"/>
              <a:t>Provides no protection at all</a:t>
            </a:r>
            <a:endParaRPr lang="en-US" dirty="0" smtClean="0"/>
          </a:p>
          <a:p>
            <a:r>
              <a:rPr lang="en-US" sz="3200" dirty="0" smtClean="0"/>
              <a:t>Why learn WEP?</a:t>
            </a:r>
          </a:p>
          <a:p>
            <a:pPr lvl="1"/>
            <a:r>
              <a:rPr lang="en-US" sz="2800" dirty="0" smtClean="0"/>
              <a:t>Understand the design flaws </a:t>
            </a:r>
          </a:p>
          <a:p>
            <a:pPr lvl="1"/>
            <a:r>
              <a:rPr lang="en-US" sz="2800" dirty="0" smtClean="0"/>
              <a:t>Understand </a:t>
            </a:r>
            <a:r>
              <a:rPr lang="en-US" sz="2800" dirty="0" smtClean="0"/>
              <a:t>how it misuses cryptographic primitives</a:t>
            </a:r>
          </a:p>
          <a:p>
            <a:pPr lvl="1"/>
            <a:r>
              <a:rPr lang="en-US" sz="2800" dirty="0" smtClean="0"/>
              <a:t>Avoid similar mistakes in the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WEP security goals</a:t>
            </a:r>
          </a:p>
        </p:txBody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72540"/>
            <a:ext cx="8076028" cy="4942328"/>
          </a:xfrm>
        </p:spPr>
        <p:txBody>
          <a:bodyPr/>
          <a:lstStyle/>
          <a:p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Fundamental goal </a:t>
            </a:r>
          </a:p>
          <a:p>
            <a:pPr lvl="1"/>
            <a:r>
              <a:rPr lang="en-US" dirty="0" smtClean="0"/>
              <a:t>prevent eavesdropping</a:t>
            </a:r>
          </a:p>
          <a:p>
            <a:r>
              <a:rPr lang="en-US" dirty="0" smtClean="0"/>
              <a:t>Data integrity</a:t>
            </a:r>
          </a:p>
          <a:p>
            <a:pPr lvl="1"/>
            <a:r>
              <a:rPr lang="en-US" dirty="0" smtClean="0"/>
              <a:t>Prevent tampering with transmitted messages</a:t>
            </a:r>
          </a:p>
          <a:p>
            <a:r>
              <a:rPr lang="en-US" dirty="0" smtClean="0"/>
              <a:t>Access </a:t>
            </a:r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Protect access to wireless LAN</a:t>
            </a:r>
          </a:p>
          <a:p>
            <a:pPr lvl="1"/>
            <a:r>
              <a:rPr lang="en-US" dirty="0" smtClean="0"/>
              <a:t>Optional feature: discard all packets that are not properly encrypted using WEP; manufactures advertise this ability as access control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  <p:grpSp>
        <p:nvGrpSpPr>
          <p:cNvPr id="2" name="Group 356"/>
          <p:cNvGrpSpPr>
            <a:grpSpLocks/>
          </p:cNvGrpSpPr>
          <p:nvPr/>
        </p:nvGrpSpPr>
        <p:grpSpPr bwMode="auto">
          <a:xfrm>
            <a:off x="6745288" y="1870075"/>
            <a:ext cx="1187450" cy="1058863"/>
            <a:chOff x="313" y="1497"/>
            <a:chExt cx="1152" cy="1014"/>
          </a:xfrm>
        </p:grpSpPr>
        <p:pic>
          <p:nvPicPr>
            <p:cNvPr id="145417" name="Picture 354" descr="laptop_stylized_smal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5418" name="Picture 355" descr="antenna_stylized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4" y="149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361"/>
          <p:cNvGrpSpPr>
            <a:grpSpLocks/>
          </p:cNvGrpSpPr>
          <p:nvPr/>
        </p:nvGrpSpPr>
        <p:grpSpPr bwMode="auto">
          <a:xfrm>
            <a:off x="5362575" y="542925"/>
            <a:ext cx="1250950" cy="992188"/>
            <a:chOff x="2967" y="478"/>
            <a:chExt cx="788" cy="625"/>
          </a:xfrm>
        </p:grpSpPr>
        <p:pic>
          <p:nvPicPr>
            <p:cNvPr id="145415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5416" name="Picture 360" descr="antenna_radiation_stylized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WEP </a:t>
            </a:r>
            <a:r>
              <a:rPr lang="en-US" sz="4000" dirty="0" smtClean="0"/>
              <a:t>Encryption</a:t>
            </a:r>
            <a:endParaRPr lang="en-US" sz="4000" dirty="0"/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809" y="1238429"/>
            <a:ext cx="8727375" cy="5181600"/>
          </a:xfrm>
        </p:spPr>
        <p:txBody>
          <a:bodyPr/>
          <a:lstStyle/>
          <a:p>
            <a:r>
              <a:rPr lang="en-US" sz="3200" dirty="0" smtClean="0"/>
              <a:t>Use symmetric key crypto </a:t>
            </a:r>
          </a:p>
          <a:p>
            <a:pPr lvl="1"/>
            <a:r>
              <a:rPr lang="en-US" sz="3200" dirty="0" smtClean="0"/>
              <a:t>RC4 stream cipher</a:t>
            </a:r>
          </a:p>
          <a:p>
            <a:pPr lvl="2"/>
            <a:r>
              <a:rPr lang="en-US" sz="2800" dirty="0" smtClean="0">
                <a:latin typeface="Gill Sans MT" pitchFamily="34" charset="0"/>
              </a:rPr>
              <a:t>Believed to be a strong cipher </a:t>
            </a:r>
          </a:p>
          <a:p>
            <a:pPr lvl="2"/>
            <a:r>
              <a:rPr lang="en-US" sz="2800" dirty="0" smtClean="0">
                <a:latin typeface="Gill Sans MT" pitchFamily="34" charset="0"/>
              </a:rPr>
              <a:t>Efficient: easy to implement in </a:t>
            </a:r>
            <a:r>
              <a:rPr lang="en-US" sz="2800" dirty="0" smtClean="0">
                <a:latin typeface="Gill Sans MT" pitchFamily="34" charset="0"/>
              </a:rPr>
              <a:t>hardware/software </a:t>
            </a:r>
            <a:endParaRPr lang="en-US" sz="2800" dirty="0" smtClean="0">
              <a:latin typeface="Gill Sans MT" pitchFamily="34" charset="0"/>
            </a:endParaRPr>
          </a:p>
          <a:p>
            <a:r>
              <a:rPr lang="en-US" sz="3200" dirty="0" smtClean="0"/>
              <a:t>Assume host and AP share a secret key</a:t>
            </a:r>
            <a:endParaRPr lang="en-US" sz="3600" dirty="0" smtClean="0"/>
          </a:p>
          <a:p>
            <a:pPr lvl="1"/>
            <a:r>
              <a:rPr lang="en-US" sz="3200" dirty="0" smtClean="0"/>
              <a:t>Suppose the key is obtained in off-line manner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No mechanism on key management</a:t>
            </a:r>
          </a:p>
          <a:p>
            <a:pPr lvl="2"/>
            <a:r>
              <a:rPr lang="en-US" sz="2800" dirty="0" smtClean="0">
                <a:latin typeface="Gill Sans MT" pitchFamily="34" charset="0"/>
              </a:rPr>
              <a:t>Caused many security issues</a:t>
            </a:r>
            <a:endParaRPr lang="en-US" sz="2400" dirty="0" smtClean="0">
              <a:latin typeface="Gill Sans MT" pitchFamily="34" charset="0"/>
            </a:endParaRPr>
          </a:p>
          <a:p>
            <a:pPr lvl="1"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228600"/>
            <a:ext cx="8023225" cy="1143000"/>
          </a:xfrm>
        </p:spPr>
        <p:txBody>
          <a:bodyPr/>
          <a:lstStyle/>
          <a:p>
            <a:r>
              <a:rPr lang="en-US" dirty="0" smtClean="0"/>
              <a:t>Symmetric stream ciphers</a:t>
            </a:r>
          </a:p>
        </p:txBody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930525"/>
            <a:ext cx="7772400" cy="3241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 dirty="0" smtClean="0">
                <a:solidFill>
                  <a:srgbClr val="CC0000"/>
                </a:solidFill>
              </a:rPr>
              <a:t>combine each byte of </a:t>
            </a:r>
            <a:r>
              <a:rPr lang="en-US" sz="2400" i="1" dirty="0" err="1" smtClean="0">
                <a:solidFill>
                  <a:srgbClr val="CC0000"/>
                </a:solidFill>
              </a:rPr>
              <a:t>keystream</a:t>
            </a:r>
            <a:r>
              <a:rPr lang="en-US" sz="2400" i="1" dirty="0" smtClean="0">
                <a:solidFill>
                  <a:srgbClr val="CC0000"/>
                </a:solidFill>
              </a:rPr>
              <a:t> with byte of plaintext to get </a:t>
            </a:r>
            <a:r>
              <a:rPr lang="en-US" sz="2400" i="1" dirty="0" err="1" smtClean="0">
                <a:solidFill>
                  <a:srgbClr val="CC0000"/>
                </a:solidFill>
              </a:rPr>
              <a:t>ciphertext</a:t>
            </a:r>
            <a:r>
              <a:rPr lang="en-US" sz="2400" i="1" dirty="0" smtClean="0">
                <a:solidFill>
                  <a:srgbClr val="CC0000"/>
                </a:solidFill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m(</a:t>
            </a:r>
            <a:r>
              <a:rPr lang="en-US" dirty="0" err="1" smtClean="0"/>
              <a:t>i</a:t>
            </a:r>
            <a:r>
              <a:rPr lang="en-US" dirty="0" smtClean="0"/>
              <a:t>) = </a:t>
            </a:r>
            <a:r>
              <a:rPr lang="en-US" dirty="0" err="1" smtClean="0"/>
              <a:t>ith</a:t>
            </a:r>
            <a:r>
              <a:rPr lang="en-US" dirty="0" smtClean="0"/>
              <a:t> unit of message</a:t>
            </a:r>
            <a:endParaRPr lang="en-US" dirty="0" smtClean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dirty="0" err="1" smtClean="0"/>
              <a:t>ks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= </a:t>
            </a:r>
            <a:r>
              <a:rPr lang="en-US" dirty="0" err="1" smtClean="0"/>
              <a:t>ith</a:t>
            </a:r>
            <a:r>
              <a:rPr lang="en-US" dirty="0" smtClean="0"/>
              <a:t> unit of </a:t>
            </a:r>
            <a:r>
              <a:rPr lang="en-US" dirty="0" err="1" smtClean="0"/>
              <a:t>keystream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c(</a:t>
            </a:r>
            <a:r>
              <a:rPr lang="en-US" dirty="0" err="1" smtClean="0"/>
              <a:t>i</a:t>
            </a:r>
            <a:r>
              <a:rPr lang="en-US" dirty="0" smtClean="0"/>
              <a:t>) = </a:t>
            </a:r>
            <a:r>
              <a:rPr lang="en-US" dirty="0" err="1" smtClean="0"/>
              <a:t>ith</a:t>
            </a:r>
            <a:r>
              <a:rPr lang="en-US" dirty="0" smtClean="0"/>
              <a:t> unit of </a:t>
            </a:r>
            <a:r>
              <a:rPr lang="en-US" dirty="0" err="1" smtClean="0"/>
              <a:t>ciphertext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c(</a:t>
            </a:r>
            <a:r>
              <a:rPr lang="en-US" dirty="0" err="1" smtClean="0"/>
              <a:t>i</a:t>
            </a:r>
            <a:r>
              <a:rPr lang="en-US" dirty="0" smtClean="0"/>
              <a:t>) = </a:t>
            </a:r>
            <a:r>
              <a:rPr lang="en-US" dirty="0" err="1" smtClean="0"/>
              <a:t>ks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</a:t>
            </a:r>
            <a:r>
              <a:rPr lang="en-US" dirty="0" smtClean="0"/>
              <a:t> m(</a:t>
            </a:r>
            <a:r>
              <a:rPr lang="en-US" dirty="0" err="1" smtClean="0"/>
              <a:t>i</a:t>
            </a:r>
            <a:r>
              <a:rPr lang="en-US" dirty="0" smtClean="0"/>
              <a:t>)   (</a:t>
            </a:r>
            <a:r>
              <a:rPr lang="en-US" dirty="0" smtClean="0">
                <a:sym typeface="Symbol" pitchFamily="18" charset="2"/>
              </a:rPr>
              <a:t></a:t>
            </a:r>
            <a:r>
              <a:rPr lang="en-US" dirty="0" smtClean="0"/>
              <a:t> = exclusive or)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m(</a:t>
            </a:r>
            <a:r>
              <a:rPr lang="en-US" dirty="0" err="1" smtClean="0"/>
              <a:t>i</a:t>
            </a:r>
            <a:r>
              <a:rPr lang="en-US" dirty="0" smtClean="0"/>
              <a:t>) = </a:t>
            </a:r>
            <a:r>
              <a:rPr lang="en-US" dirty="0" err="1" smtClean="0"/>
              <a:t>ks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</a:t>
            </a:r>
            <a:r>
              <a:rPr lang="en-US" dirty="0" smtClean="0"/>
              <a:t> c(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858963" y="1727200"/>
            <a:ext cx="5162550" cy="914400"/>
            <a:chOff x="1171" y="1088"/>
            <a:chExt cx="3252" cy="576"/>
          </a:xfrm>
        </p:grpSpPr>
        <p:sp>
          <p:nvSpPr>
            <p:cNvPr id="146438" name="Rectangle 4"/>
            <p:cNvSpPr>
              <a:spLocks noChangeArrowheads="1"/>
            </p:cNvSpPr>
            <p:nvPr/>
          </p:nvSpPr>
          <p:spPr bwMode="auto">
            <a:xfrm>
              <a:off x="2103" y="1088"/>
              <a:ext cx="914" cy="57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439" name="Text Box 5"/>
            <p:cNvSpPr txBox="1">
              <a:spLocks noChangeArrowheads="1"/>
            </p:cNvSpPr>
            <p:nvPr/>
          </p:nvSpPr>
          <p:spPr bwMode="auto">
            <a:xfrm>
              <a:off x="2158" y="1149"/>
              <a:ext cx="862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keystream</a:t>
              </a:r>
            </a:p>
            <a:p>
              <a:r>
                <a:rPr lang="en-US">
                  <a:latin typeface="Arial" pitchFamily="34" charset="0"/>
                  <a:cs typeface="Arial" pitchFamily="34" charset="0"/>
                </a:rPr>
                <a:t>generator</a:t>
              </a:r>
            </a:p>
          </p:txBody>
        </p:sp>
        <p:sp>
          <p:nvSpPr>
            <p:cNvPr id="146440" name="Line 6"/>
            <p:cNvSpPr>
              <a:spLocks noChangeShapeType="1"/>
            </p:cNvSpPr>
            <p:nvPr/>
          </p:nvSpPr>
          <p:spPr bwMode="auto">
            <a:xfrm>
              <a:off x="1549" y="1362"/>
              <a:ext cx="5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41" name="Line 7"/>
            <p:cNvSpPr>
              <a:spLocks noChangeShapeType="1"/>
            </p:cNvSpPr>
            <p:nvPr/>
          </p:nvSpPr>
          <p:spPr bwMode="auto">
            <a:xfrm>
              <a:off x="3012" y="1362"/>
              <a:ext cx="5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442" name="Text Box 8"/>
            <p:cNvSpPr txBox="1">
              <a:spLocks noChangeArrowheads="1"/>
            </p:cNvSpPr>
            <p:nvPr/>
          </p:nvSpPr>
          <p:spPr bwMode="auto">
            <a:xfrm>
              <a:off x="1171" y="1242"/>
              <a:ext cx="36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key</a:t>
              </a:r>
            </a:p>
          </p:txBody>
        </p:sp>
        <p:sp>
          <p:nvSpPr>
            <p:cNvPr id="146443" name="Text Box 9"/>
            <p:cNvSpPr txBox="1">
              <a:spLocks noChangeArrowheads="1"/>
            </p:cNvSpPr>
            <p:nvPr/>
          </p:nvSpPr>
          <p:spPr bwMode="auto">
            <a:xfrm>
              <a:off x="3561" y="1258"/>
              <a:ext cx="86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Arial" pitchFamily="34" charset="0"/>
                  <a:cs typeface="Arial" pitchFamily="34" charset="0"/>
                </a:rPr>
                <a:t>keystream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184150"/>
            <a:ext cx="8443912" cy="1143000"/>
          </a:xfrm>
        </p:spPr>
        <p:txBody>
          <a:bodyPr/>
          <a:lstStyle/>
          <a:p>
            <a:r>
              <a:rPr lang="en-US" sz="4000" dirty="0" smtClean="0"/>
              <a:t>Stream cipher and packet independence</a:t>
            </a:r>
          </a:p>
        </p:txBody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05775" cy="3171825"/>
          </a:xfrm>
        </p:spPr>
        <p:txBody>
          <a:bodyPr/>
          <a:lstStyle/>
          <a:p>
            <a:r>
              <a:rPr lang="en-US" sz="3200" dirty="0" smtClean="0"/>
              <a:t>self-synchronizing: each packet separately encrypted</a:t>
            </a:r>
          </a:p>
          <a:p>
            <a:pPr lvl="1"/>
            <a:r>
              <a:rPr lang="en-US" dirty="0" smtClean="0"/>
              <a:t>given encrypted packet and key, can decrypt; can continue to decrypt packets when preceding packet was lost</a:t>
            </a:r>
          </a:p>
          <a:p>
            <a:r>
              <a:rPr lang="en-US" sz="3200" dirty="0" smtClean="0"/>
              <a:t>WEP approach: initialize </a:t>
            </a:r>
            <a:r>
              <a:rPr lang="en-US" sz="3200" dirty="0" err="1" smtClean="0"/>
              <a:t>keystream</a:t>
            </a:r>
            <a:r>
              <a:rPr lang="en-US" sz="3200" dirty="0" smtClean="0"/>
              <a:t> with key (fixed) + new IV for each packet: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3881438" y="5201125"/>
            <a:ext cx="1450975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3971925" y="5297962"/>
            <a:ext cx="1368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keystream</a:t>
            </a:r>
          </a:p>
          <a:p>
            <a:r>
              <a:rPr lang="en-US">
                <a:latin typeface="Arial" pitchFamily="34" charset="0"/>
                <a:cs typeface="Arial" pitchFamily="34" charset="0"/>
              </a:rPr>
              <a:t>generator</a:t>
            </a:r>
          </a:p>
        </p:txBody>
      </p:sp>
      <p:sp>
        <p:nvSpPr>
          <p:cNvPr id="147463" name="Line 7"/>
          <p:cNvSpPr>
            <a:spLocks noChangeShapeType="1"/>
          </p:cNvSpPr>
          <p:nvPr/>
        </p:nvSpPr>
        <p:spPr bwMode="auto">
          <a:xfrm>
            <a:off x="3001963" y="5636100"/>
            <a:ext cx="877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7464" name="Line 8"/>
          <p:cNvSpPr>
            <a:spLocks noChangeShapeType="1"/>
          </p:cNvSpPr>
          <p:nvPr/>
        </p:nvSpPr>
        <p:spPr bwMode="auto">
          <a:xfrm>
            <a:off x="5324475" y="5636100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1700213" y="5445600"/>
            <a:ext cx="1522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Key+IV</a:t>
            </a:r>
            <a:r>
              <a:rPr lang="en-US" baseline="-25000">
                <a:latin typeface="Arial" pitchFamily="34" charset="0"/>
                <a:cs typeface="Arial" pitchFamily="34" charset="0"/>
              </a:rPr>
              <a:t>packet</a:t>
            </a:r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6196013" y="5471000"/>
            <a:ext cx="18716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keystream</a:t>
            </a:r>
            <a:r>
              <a:rPr lang="en-US" baseline="-25000">
                <a:latin typeface="Arial" pitchFamily="34" charset="0"/>
                <a:cs typeface="Arial" pitchFamily="34" charset="0"/>
              </a:rPr>
              <a:t>packet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WEP encryption: RC4 stream cipher</a:t>
            </a:r>
            <a:endParaRPr lang="en-US" sz="3600" dirty="0"/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83575" cy="4648200"/>
          </a:xfrm>
        </p:spPr>
        <p:txBody>
          <a:bodyPr/>
          <a:lstStyle/>
          <a:p>
            <a:r>
              <a:rPr lang="en-US" dirty="0"/>
              <a:t>host/AP share 40 bit symmetric </a:t>
            </a:r>
            <a:r>
              <a:rPr lang="en-US" dirty="0" smtClean="0"/>
              <a:t>key</a:t>
            </a:r>
            <a:endParaRPr lang="en-US" dirty="0"/>
          </a:p>
          <a:p>
            <a:r>
              <a:rPr lang="en-US" dirty="0"/>
              <a:t>host appends 24-bit initialization vector (IV) to create 64-bit key</a:t>
            </a:r>
          </a:p>
          <a:p>
            <a:r>
              <a:rPr lang="en-US" dirty="0"/>
              <a:t>64 bit key used to generate </a:t>
            </a:r>
            <a:r>
              <a:rPr lang="en-US" dirty="0" smtClean="0"/>
              <a:t>stream of keys, </a:t>
            </a:r>
            <a:r>
              <a:rPr lang="en-US" dirty="0" err="1"/>
              <a:t>k</a:t>
            </a:r>
            <a:r>
              <a:rPr lang="en-US" baseline="-25000" dirty="0" err="1"/>
              <a:t>i</a:t>
            </a:r>
            <a:r>
              <a:rPr lang="en-US" b="1" baseline="44000" dirty="0" err="1"/>
              <a:t>IV</a:t>
            </a:r>
            <a:endParaRPr lang="en-US" b="1" baseline="44000" dirty="0"/>
          </a:p>
          <a:p>
            <a:r>
              <a:rPr lang="en-US" dirty="0" err="1"/>
              <a:t>k</a:t>
            </a:r>
            <a:r>
              <a:rPr lang="en-US" baseline="-25000" dirty="0" err="1"/>
              <a:t>i</a:t>
            </a:r>
            <a:r>
              <a:rPr lang="en-US" b="1" baseline="44000" dirty="0" err="1"/>
              <a:t>IV</a:t>
            </a:r>
            <a:r>
              <a:rPr lang="en-US" b="1" baseline="44000" dirty="0"/>
              <a:t> </a:t>
            </a:r>
            <a:r>
              <a:rPr lang="en-US" dirty="0"/>
              <a:t>used to encrypt </a:t>
            </a:r>
            <a:r>
              <a:rPr lang="en-US" i="1" dirty="0" err="1"/>
              <a:t>i-</a:t>
            </a:r>
            <a:r>
              <a:rPr lang="en-US" dirty="0" err="1"/>
              <a:t>th</a:t>
            </a:r>
            <a:r>
              <a:rPr lang="en-US" dirty="0"/>
              <a:t> byte, </a:t>
            </a:r>
            <a:r>
              <a:rPr lang="en-US" dirty="0" err="1"/>
              <a:t>d</a:t>
            </a:r>
            <a:r>
              <a:rPr lang="en-US" baseline="-25000" dirty="0" err="1"/>
              <a:t>i</a:t>
            </a:r>
            <a:r>
              <a:rPr lang="en-US" dirty="0"/>
              <a:t>, in frame:</a:t>
            </a:r>
          </a:p>
          <a:p>
            <a:pPr algn="ctr">
              <a:buFont typeface="ZapfDingbats" pitchFamily="82" charset="2"/>
              <a:buNone/>
            </a:pPr>
            <a:r>
              <a:rPr lang="en-US" dirty="0" err="1"/>
              <a:t>c</a:t>
            </a:r>
            <a:r>
              <a:rPr lang="en-US" baseline="-25000" dirty="0" err="1"/>
              <a:t>i</a:t>
            </a:r>
            <a:r>
              <a:rPr lang="en-US" i="1" dirty="0"/>
              <a:t> = </a:t>
            </a:r>
            <a:r>
              <a:rPr lang="en-US" dirty="0" err="1"/>
              <a:t>d</a:t>
            </a:r>
            <a:r>
              <a:rPr lang="en-US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XOR</a:t>
            </a:r>
            <a:r>
              <a:rPr lang="en-US" i="1" dirty="0"/>
              <a:t>  </a:t>
            </a:r>
            <a:r>
              <a:rPr lang="en-US" dirty="0" err="1"/>
              <a:t>k</a:t>
            </a:r>
            <a:r>
              <a:rPr lang="en-US" baseline="-25000" dirty="0" err="1"/>
              <a:t>i</a:t>
            </a:r>
            <a:r>
              <a:rPr lang="en-US" b="1" baseline="44000" dirty="0" err="1"/>
              <a:t>IV</a:t>
            </a:r>
            <a:endParaRPr lang="en-US" b="1" baseline="44000" dirty="0"/>
          </a:p>
          <a:p>
            <a:r>
              <a:rPr lang="en-US" dirty="0"/>
              <a:t>IV and encrypted bytes, </a:t>
            </a:r>
            <a:r>
              <a:rPr lang="en-US" dirty="0" err="1"/>
              <a:t>c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sent in frame</a:t>
            </a:r>
          </a:p>
          <a:p>
            <a:pPr lvl="1"/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802.11 WEP encryption</a:t>
            </a:r>
          </a:p>
        </p:txBody>
      </p:sp>
      <p:graphicFrame>
        <p:nvGraphicFramePr>
          <p:cNvPr id="697347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0" y="1346200"/>
          <a:ext cx="9144000" cy="3868738"/>
        </p:xfrm>
        <a:graphic>
          <a:graphicData uri="http://schemas.openxmlformats.org/presentationml/2006/ole">
            <p:oleObj spid="_x0000_s66562" name="Picture" r:id="rId4" imgW="6686640" imgH="2828880" progId="Word.Picture.8">
              <p:embed/>
            </p:oleObj>
          </a:graphicData>
        </a:graphic>
      </p:graphicFrame>
      <p:sp>
        <p:nvSpPr>
          <p:cNvPr id="697348" name="Text Box 4"/>
          <p:cNvSpPr txBox="1">
            <a:spLocks noChangeArrowheads="1"/>
          </p:cNvSpPr>
          <p:nvPr/>
        </p:nvSpPr>
        <p:spPr bwMode="auto">
          <a:xfrm>
            <a:off x="1720850" y="4731848"/>
            <a:ext cx="42703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Sender-side WEP encryption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283138" y="5413527"/>
            <a:ext cx="4935538" cy="1027113"/>
            <a:chOff x="446" y="3222"/>
            <a:chExt cx="3109" cy="647"/>
          </a:xfrm>
        </p:grpSpPr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2059" y="3222"/>
              <a:ext cx="82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rial" pitchFamily="34" charset="0"/>
                  <a:cs typeface="Arial" pitchFamily="34" charset="0"/>
                </a:rPr>
                <a:t>encrypted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1440" y="3534"/>
              <a:ext cx="1588" cy="33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Arial" pitchFamily="34" charset="0"/>
                  <a:cs typeface="Arial" pitchFamily="34" charset="0"/>
                </a:rPr>
                <a:t>data</a:t>
              </a: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3028" y="3534"/>
              <a:ext cx="506" cy="33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Arial" pitchFamily="34" charset="0"/>
                  <a:cs typeface="Arial" pitchFamily="34" charset="0"/>
                </a:rPr>
                <a:t>ICV</a:t>
              </a: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46" y="3534"/>
              <a:ext cx="665" cy="3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Arial" pitchFamily="34" charset="0"/>
                  <a:cs typeface="Arial" pitchFamily="34" charset="0"/>
                </a:rPr>
                <a:t>header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AutoShape 10"/>
            <p:cNvSpPr>
              <a:spLocks/>
            </p:cNvSpPr>
            <p:nvPr/>
          </p:nvSpPr>
          <p:spPr bwMode="auto">
            <a:xfrm rot="5400000">
              <a:off x="2450" y="2414"/>
              <a:ext cx="96" cy="2115"/>
            </a:xfrm>
            <a:prstGeom prst="leftBrace">
              <a:avLst>
                <a:gd name="adj1" fmla="val 183594"/>
                <a:gd name="adj2" fmla="val 541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1111" y="3534"/>
              <a:ext cx="329" cy="335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 smtClean="0">
                  <a:latin typeface="Arial" pitchFamily="34" charset="0"/>
                  <a:cs typeface="Arial" pitchFamily="34" charset="0"/>
                </a:rPr>
                <a:t>IV</a:t>
              </a:r>
              <a:endParaRPr lang="en-US" sz="18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14950</TotalTime>
  <Words>1048</Words>
  <Application>Microsoft Office PowerPoint</Application>
  <PresentationFormat>On-screen Show (4:3)</PresentationFormat>
  <Paragraphs>175</Paragraphs>
  <Slides>21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Picture</vt:lpstr>
      <vt:lpstr>CSE 4905  WiFi Security I WEP (Wired Equivalent Privacy)</vt:lpstr>
      <vt:lpstr>Securing 802.11 WLAN</vt:lpstr>
      <vt:lpstr>First attempt: WEP</vt:lpstr>
      <vt:lpstr>WEP security goals</vt:lpstr>
      <vt:lpstr>WEP Encryption</vt:lpstr>
      <vt:lpstr>Symmetric stream ciphers</vt:lpstr>
      <vt:lpstr>Stream cipher and packet independence</vt:lpstr>
      <vt:lpstr>WEP encryption: RC4 stream cipher</vt:lpstr>
      <vt:lpstr>802.11 WEP encryption</vt:lpstr>
      <vt:lpstr>Exercise</vt:lpstr>
      <vt:lpstr>Security hole in 802.11 WEP encryption</vt:lpstr>
      <vt:lpstr>802.11 WEP encryption</vt:lpstr>
      <vt:lpstr>Key management</vt:lpstr>
      <vt:lpstr>Message integrity</vt:lpstr>
      <vt:lpstr>Message modification</vt:lpstr>
      <vt:lpstr>Message injection</vt:lpstr>
      <vt:lpstr>Shared-key Authentication</vt:lpstr>
      <vt:lpstr>Authentication spoofing</vt:lpstr>
      <vt:lpstr>Summary: Security Holes in WEP</vt:lpstr>
      <vt:lpstr>WEP – Lessons learned</vt:lpstr>
      <vt:lpstr>References</vt:lpstr>
    </vt:vector>
  </TitlesOfParts>
  <Company>Polytechnic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I: Introduction</dc:title>
  <dc:creator>Keith W. Ross</dc:creator>
  <cp:lastModifiedBy>bing</cp:lastModifiedBy>
  <cp:revision>558</cp:revision>
  <cp:lastPrinted>2011-11-30T14:38:01Z</cp:lastPrinted>
  <dcterms:created xsi:type="dcterms:W3CDTF">1999-10-08T19:08:27Z</dcterms:created>
  <dcterms:modified xsi:type="dcterms:W3CDTF">2017-02-14T14:08:13Z</dcterms:modified>
</cp:coreProperties>
</file>