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34"/>
  </p:notesMasterIdLst>
  <p:sldIdLst>
    <p:sldId id="260" r:id="rId3"/>
    <p:sldId id="261" r:id="rId4"/>
    <p:sldId id="262" r:id="rId5"/>
    <p:sldId id="257" r:id="rId6"/>
    <p:sldId id="274" r:id="rId7"/>
    <p:sldId id="258" r:id="rId8"/>
    <p:sldId id="263" r:id="rId9"/>
    <p:sldId id="275" r:id="rId10"/>
    <p:sldId id="259" r:id="rId11"/>
    <p:sldId id="264" r:id="rId12"/>
    <p:sldId id="265" r:id="rId13"/>
    <p:sldId id="269" r:id="rId14"/>
    <p:sldId id="266" r:id="rId15"/>
    <p:sldId id="287" r:id="rId16"/>
    <p:sldId id="267" r:id="rId17"/>
    <p:sldId id="268" r:id="rId18"/>
    <p:sldId id="270" r:id="rId19"/>
    <p:sldId id="271" r:id="rId20"/>
    <p:sldId id="272" r:id="rId21"/>
    <p:sldId id="273" r:id="rId22"/>
    <p:sldId id="276" r:id="rId23"/>
    <p:sldId id="277" r:id="rId24"/>
    <p:sldId id="278" r:id="rId25"/>
    <p:sldId id="279" r:id="rId26"/>
    <p:sldId id="289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7B296-2133-40F6-8720-3E13FA38C0F0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F9AEA-68E4-40B2-8DC4-35C37716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01017-ADF1-4404-92FB-B874094C14F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6BB28B-1833-4C17-A701-E0E234388A80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Times New Roman" charset="0"/>
              </a:rPr>
              <a:t> CCMP is intended for newer IEEE 802.11 devices that are equipped with</a:t>
            </a:r>
          </a:p>
          <a:p>
            <a:r>
              <a:rPr lang="en-US" altLang="en-US" smtClean="0">
                <a:latin typeface="Times New Roman" charset="0"/>
              </a:rPr>
              <a:t>the hardware to support this scheme. As with TKIP, CCMP provides two services:</a:t>
            </a:r>
          </a:p>
          <a:p>
            <a:endParaRPr lang="en-US" altLang="en-US" smtClean="0">
              <a:latin typeface="Times New Roman" charset="0"/>
            </a:endParaRPr>
          </a:p>
          <a:p>
            <a:r>
              <a:rPr lang="en-US" altLang="en-US" smtClean="0">
                <a:latin typeface="Times New Roman" charset="0"/>
              </a:rPr>
              <a:t>• Message integrity : CCMP uses the cipher-block-chaining message</a:t>
            </a:r>
          </a:p>
          <a:p>
            <a:r>
              <a:rPr lang="en-US" altLang="en-US" smtClean="0">
                <a:latin typeface="Times New Roman" charset="0"/>
              </a:rPr>
              <a:t>authentication code (CBC-MAC), described in Chapter 12.</a:t>
            </a:r>
          </a:p>
          <a:p>
            <a:endParaRPr lang="en-US" altLang="en-US" smtClean="0">
              <a:latin typeface="Times New Roman" charset="0"/>
            </a:endParaRPr>
          </a:p>
          <a:p>
            <a:r>
              <a:rPr lang="en-US" altLang="en-US" smtClean="0">
                <a:latin typeface="Times New Roman" charset="0"/>
              </a:rPr>
              <a:t>• Data confidentiality : CCMP uses the CTR block cipher mode of operation</a:t>
            </a:r>
          </a:p>
          <a:p>
            <a:r>
              <a:rPr lang="en-US" altLang="en-US" smtClean="0">
                <a:latin typeface="Times New Roman" charset="0"/>
              </a:rPr>
              <a:t>with AES for encryption. CTR is described in Chapter 20.</a:t>
            </a:r>
          </a:p>
          <a:p>
            <a:r>
              <a:rPr lang="en-US" altLang="en-US" smtClean="0">
                <a:latin typeface="Times New Roman" charset="0"/>
              </a:rPr>
              <a:t>The same 128-bit AES key is used for both integrity and confidentiality.</a:t>
            </a:r>
          </a:p>
          <a:p>
            <a:r>
              <a:rPr lang="en-US" altLang="en-US" smtClean="0">
                <a:latin typeface="Times New Roman" charset="0"/>
              </a:rPr>
              <a:t>The scheme uses a 48-bit packet number to construct a nonce to prevent replay</a:t>
            </a:r>
          </a:p>
          <a:p>
            <a:r>
              <a:rPr lang="en-US" altLang="en-US" smtClean="0">
                <a:latin typeface="Times New Roman" charset="0"/>
              </a:rPr>
              <a:t>attacks.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818F7E-7F6D-4CFC-BB4C-83E7C2A5EB58}" type="slidenum">
              <a:rPr lang="en-AU" altLang="en-US"/>
              <a:pPr/>
              <a:t>26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Times New Roman" charset="0"/>
              </a:rPr>
              <a:t> 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818F7E-7F6D-4CFC-BB4C-83E7C2A5EB58}" type="slidenum">
              <a:rPr lang="en-AU" altLang="en-US"/>
              <a:pPr/>
              <a:t>30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Times New Roman" charset="0"/>
              </a:rPr>
              <a:t> 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818F7E-7F6D-4CFC-BB4C-83E7C2A5EB58}" type="slidenum">
              <a:rPr lang="en-AU" altLang="en-US"/>
              <a:pPr/>
              <a:t>31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6BB28B-1833-4C17-A701-E0E234388A80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6BB28B-1833-4C17-A701-E0E234388A80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6BB28B-1833-4C17-A701-E0E234388A80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7F97A6-FEF4-4557-A60A-69946D78D5B5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6BB28B-1833-4C17-A701-E0E234388A80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>
                <a:latin typeface="Times New Roman" pitchFamily="-110" charset="0"/>
              </a:rPr>
              <a:t>IEEE 802.11i makes use of another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standard that was designed to provide access control functions for LANs. The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standard is IEEE 802.1X, Port-Based Network Access Control. The authentication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protocol that is used, the Extensible Authentication Protocol (EAP), is defined in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the IEEE 802.1X standard. IEEE 802.1X uses the terms </a:t>
            </a:r>
            <a:r>
              <a:rPr lang="en-US" i="1" dirty="0">
                <a:latin typeface="Times New Roman" pitchFamily="-110" charset="0"/>
              </a:rPr>
              <a:t>supplicant , authenticator ,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and </a:t>
            </a:r>
            <a:r>
              <a:rPr lang="en-US" i="1" dirty="0">
                <a:latin typeface="Times New Roman" pitchFamily="-110" charset="0"/>
              </a:rPr>
              <a:t>authentication server . In the context of an 802.11 WLAN, the first two terms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correspond to the wireless station and the AP. The AS is typically a separate device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on the wired side of the network (i.e., accessible over the DS) but could also reside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directly on the authenticator.</a:t>
            </a:r>
          </a:p>
          <a:p>
            <a:pPr>
              <a:defRPr/>
            </a:pPr>
            <a:endParaRPr lang="en-US" dirty="0">
              <a:latin typeface="Times New Roman" pitchFamily="-110" charset="0"/>
            </a:endParaRP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Until the AS authenticates a supplicant (using an authentication protocol),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the authenticator only passes control and authentication messages between the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supplicant and the AS; the 802.1X control channel is unblocked, but the 802.11 data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channel is blocked. Once a supplicant is authenticated and keys are provided, the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authenticator can forward data from the supplicant, subject to predefined access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control limitations for the supplicant to the network. Under these circumstances,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the data channel is unblocked.</a:t>
            </a:r>
          </a:p>
          <a:p>
            <a:pPr>
              <a:defRPr/>
            </a:pPr>
            <a:endParaRPr lang="en-US" dirty="0">
              <a:latin typeface="Times New Roman" pitchFamily="-110" charset="0"/>
            </a:endParaRP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As indicated in Figure 24.8 , 802.1X uses the concepts of controlled and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uncontrolled ports. Ports are logical entities defined within the authenticator and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refer to physical network connections. For a WLAN, the authenticator (the AP)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may have only two physical ports: one connecting to the DS and one for wireless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communication within its BSS. Each logical port is mapped to one of these two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physical ports. An uncontrolled port allows the exchange of PDUs between the supplicant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and the other AS, regardless of the authentication state of the supplicant. A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controlled port allows the exchange of PDUs between a supplicant and other systems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on the LAN only if the current state of the supplicant authorizes such an exchange.</a:t>
            </a:r>
          </a:p>
          <a:p>
            <a:pPr>
              <a:defRPr/>
            </a:pPr>
            <a:endParaRPr lang="en-US" dirty="0">
              <a:latin typeface="Times New Roman" pitchFamily="-110" charset="0"/>
            </a:endParaRP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The 802.1X framework, with an upper-layer authentication protocol, fits nicely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with a BSS architecture that includes a number of wireless stations and an AP. However,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for an IBSS, there is no AP. For an IBSS, 802.11i provides a more complex solution</a:t>
            </a:r>
          </a:p>
          <a:p>
            <a:pPr>
              <a:defRPr/>
            </a:pPr>
            <a:r>
              <a:rPr lang="en-US" dirty="0">
                <a:latin typeface="Times New Roman" pitchFamily="-110" charset="0"/>
              </a:rPr>
              <a:t>that, in essence, involves </a:t>
            </a:r>
            <a:r>
              <a:rPr lang="en-US" dirty="0" err="1">
                <a:latin typeface="Times New Roman" pitchFamily="-110" charset="0"/>
              </a:rPr>
              <a:t>pairwise</a:t>
            </a:r>
            <a:r>
              <a:rPr lang="en-US" dirty="0">
                <a:latin typeface="Times New Roman" pitchFamily="-110" charset="0"/>
              </a:rPr>
              <a:t> authentication between stations on the IBSS.</a:t>
            </a:r>
            <a:endParaRPr 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F2BEED-D097-475B-BC23-FF631508094B}" type="slidenum">
              <a:rPr lang="en-AU" altLang="en-US"/>
              <a:pPr/>
              <a:t>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FE34C-5399-4FE2-A8E4-B2618BCCA8D1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48200" y="6477000"/>
            <a:ext cx="3862388" cy="3111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8-</a:t>
            </a:r>
            <a:fld id="{9988607E-CB5C-4D39-9C53-DBA17C3A9DAF}" type="slidenum">
              <a:rPr lang="en-US" sz="1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8-</a:t>
            </a:r>
            <a:fld id="{9988607E-CB5C-4D39-9C53-DBA17C3A9DAF}" type="slidenum">
              <a:rPr lang="en-US" sz="12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MS PGothic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v"/>
        <a:defRPr sz="2800">
          <a:solidFill>
            <a:schemeClr val="tx1"/>
          </a:solidFill>
          <a:latin typeface="Gill Sans MT" pitchFamily="34" charset="0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Gill Sans MT" pitchFamily="34" charset="0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8077200" cy="2821403"/>
          </a:xfrm>
        </p:spPr>
        <p:txBody>
          <a:bodyPr/>
          <a:lstStyle/>
          <a:p>
            <a:pPr algn="ctr"/>
            <a:r>
              <a:rPr lang="en-US" dirty="0" smtClean="0"/>
              <a:t>CSE 4905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WiFi</a:t>
            </a:r>
            <a:r>
              <a:rPr lang="en-US" dirty="0" smtClean="0"/>
              <a:t> </a:t>
            </a:r>
            <a:r>
              <a:rPr lang="en-US" smtClean="0"/>
              <a:t>Security 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WPA2 (</a:t>
            </a:r>
            <a:r>
              <a:rPr lang="en-US" dirty="0" err="1" smtClean="0"/>
              <a:t>WiFi</a:t>
            </a:r>
            <a:r>
              <a:rPr lang="en-US" dirty="0" smtClean="0"/>
              <a:t> Protected Access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EAP methods for WLAN: goals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r>
              <a:rPr lang="en-US" dirty="0" smtClean="0"/>
              <a:t>Strong cryptographic protection of user credentials</a:t>
            </a:r>
          </a:p>
          <a:p>
            <a:r>
              <a:rPr lang="en-US" dirty="0" smtClean="0"/>
              <a:t>Mutual authentication</a:t>
            </a:r>
          </a:p>
          <a:p>
            <a:pPr lvl="1"/>
            <a:r>
              <a:rPr lang="en-US" dirty="0" smtClean="0"/>
              <a:t>Instead of one-way in WEP</a:t>
            </a:r>
          </a:p>
          <a:p>
            <a:pPr lvl="1"/>
            <a:r>
              <a:rPr lang="en-US" dirty="0" smtClean="0"/>
              <a:t>Client device also needs to authenticate AP  </a:t>
            </a:r>
          </a:p>
          <a:p>
            <a:r>
              <a:rPr lang="en-US" dirty="0" smtClean="0"/>
              <a:t>Key derivation</a:t>
            </a:r>
          </a:p>
          <a:p>
            <a:pPr lvl="1"/>
            <a:r>
              <a:rPr lang="en-US" dirty="0" smtClean="0"/>
              <a:t>Allow dynamic keys to be derived later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EAP methods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r>
              <a:rPr lang="en-US" dirty="0" smtClean="0"/>
              <a:t>Cryptographic methods are recommended</a:t>
            </a:r>
          </a:p>
          <a:p>
            <a:pPr lvl="1"/>
            <a:r>
              <a:rPr lang="en-US" dirty="0" smtClean="0"/>
              <a:t>EAP-TLS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Based on TLS 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Require certificates on both client devices and AS</a:t>
            </a:r>
          </a:p>
          <a:p>
            <a:pPr lvl="1"/>
            <a:r>
              <a:rPr lang="en-US" dirty="0" smtClean="0"/>
              <a:t>EAP-TTLS and EAP-PEAP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Outer authentication: authenticate AS to client</a:t>
            </a:r>
          </a:p>
          <a:p>
            <a:pPr lvl="3"/>
            <a:r>
              <a:rPr lang="en-US" sz="2400" dirty="0" smtClean="0">
                <a:latin typeface="Gill Sans MT" pitchFamily="34" charset="0"/>
              </a:rPr>
              <a:t>Certificate based, only require certificates on APs</a:t>
            </a:r>
          </a:p>
          <a:p>
            <a:pPr lvl="2"/>
            <a:r>
              <a:rPr lang="en-US" sz="2400" dirty="0" smtClean="0">
                <a:latin typeface="Gill Sans MT" pitchFamily="34" charset="0"/>
              </a:rPr>
              <a:t>Inner authentication: authenticate client to AS</a:t>
            </a:r>
          </a:p>
          <a:p>
            <a:pPr lvl="3"/>
            <a:r>
              <a:rPr lang="en-US" sz="2400" dirty="0" smtClean="0">
                <a:latin typeface="Gill Sans MT" pitchFamily="34" charset="0"/>
              </a:rPr>
              <a:t>use existing authentication method over TLS tunnel </a:t>
            </a:r>
            <a:endParaRPr lang="en-US" dirty="0" smtClean="0"/>
          </a:p>
          <a:p>
            <a:r>
              <a:rPr lang="en-US" dirty="0" smtClean="0"/>
              <a:t>Non-cryptographic methods</a:t>
            </a:r>
          </a:p>
          <a:p>
            <a:pPr lvl="1"/>
            <a:r>
              <a:rPr lang="en-US" dirty="0" smtClean="0"/>
              <a:t>Not suitable for WLAN</a:t>
            </a:r>
          </a:p>
          <a:p>
            <a:pPr lvl="1"/>
            <a:r>
              <a:rPr lang="en-US" dirty="0" smtClean="0"/>
              <a:t>Generic token card, EAP-MSCHAP, …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EAP-TLS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EAP-TLS is </a:t>
            </a:r>
            <a:r>
              <a:rPr lang="en-US" sz="2400" b="1" i="1" dirty="0" smtClean="0">
                <a:solidFill>
                  <a:srgbClr val="CC0000"/>
                </a:solidFill>
              </a:rPr>
              <a:t>not</a:t>
            </a:r>
            <a:r>
              <a:rPr lang="en-US" sz="2400" dirty="0" smtClean="0">
                <a:solidFill>
                  <a:schemeClr val="accent2"/>
                </a:solidFill>
              </a:rPr>
              <a:t> part of 802.11i; neither is any other specific authentication method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But EAP-TLS is the </a:t>
            </a:r>
            <a:r>
              <a:rPr lang="en-US" sz="2400" i="1" dirty="0" smtClean="0"/>
              <a:t>de facto</a:t>
            </a:r>
            <a:r>
              <a:rPr lang="en-US" sz="2400" dirty="0" smtClean="0"/>
              <a:t> 802.11i authentication method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Can meet all 802.11i requirements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Other widely deployed methods do not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EAP-TLS = TLS Handshake over EAP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EAP-TLS defined by RFC 2716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TLS defined by RFC 2246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Always requires provisioning AS certificate on the STA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Mutual authentication requires provisioning STA certificates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Discussion</a:t>
            </a:r>
            <a:endParaRPr lang="en-US" sz="3600" dirty="0" smtClean="0"/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r>
              <a:rPr lang="en-US" dirty="0" smtClean="0"/>
              <a:t>What authentication method is used between </a:t>
            </a:r>
            <a:r>
              <a:rPr lang="en-US" dirty="0" smtClean="0"/>
              <a:t>AP &amp; AS </a:t>
            </a:r>
            <a:endParaRPr lang="en-US" dirty="0" smtClean="0"/>
          </a:p>
          <a:p>
            <a:pPr lvl="1"/>
            <a:r>
              <a:rPr lang="en-US" dirty="0" smtClean="0"/>
              <a:t>Radius </a:t>
            </a:r>
            <a:r>
              <a:rPr lang="en-US" dirty="0" smtClean="0"/>
              <a:t>based?</a:t>
            </a:r>
          </a:p>
          <a:p>
            <a:pPr lvl="1"/>
            <a:r>
              <a:rPr lang="en-US" dirty="0" smtClean="0"/>
              <a:t>Rely certificate on an AP?</a:t>
            </a:r>
          </a:p>
          <a:p>
            <a:r>
              <a:rPr lang="en-US" dirty="0" smtClean="0"/>
              <a:t>How is the PMK communicated from AS to AP?</a:t>
            </a:r>
          </a:p>
          <a:p>
            <a:pPr lvl="1"/>
            <a:r>
              <a:rPr lang="en-US" dirty="0" smtClean="0"/>
              <a:t>TLS based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802.11i key generation &amp; distribution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r>
              <a:rPr lang="en-US" dirty="0" smtClean="0"/>
              <a:t>After authentication phase, AP and client have </a:t>
            </a:r>
            <a:r>
              <a:rPr lang="en-US" dirty="0" err="1" smtClean="0"/>
              <a:t>pairwise</a:t>
            </a:r>
            <a:r>
              <a:rPr lang="en-US" dirty="0" smtClean="0"/>
              <a:t> master key (PMK)</a:t>
            </a:r>
          </a:p>
          <a:p>
            <a:r>
              <a:rPr lang="en-US" dirty="0" smtClean="0"/>
              <a:t>Use 4-way handshake to</a:t>
            </a:r>
          </a:p>
          <a:p>
            <a:pPr lvl="1"/>
            <a:r>
              <a:rPr lang="en-US" dirty="0" smtClean="0"/>
              <a:t>confirm existence of the PMK</a:t>
            </a:r>
          </a:p>
          <a:p>
            <a:pPr lvl="1"/>
            <a:r>
              <a:rPr lang="en-US" dirty="0" smtClean="0"/>
              <a:t>confirm </a:t>
            </a:r>
            <a:r>
              <a:rPr lang="en-US" dirty="0" err="1" smtClean="0"/>
              <a:t>liveness</a:t>
            </a:r>
            <a:r>
              <a:rPr lang="en-US" dirty="0" smtClean="0"/>
              <a:t> of the peers</a:t>
            </a:r>
          </a:p>
          <a:p>
            <a:pPr lvl="1"/>
            <a:r>
              <a:rPr lang="en-US" dirty="0" smtClean="0"/>
              <a:t>Generate a fresh </a:t>
            </a:r>
            <a:r>
              <a:rPr lang="en-US" dirty="0" err="1" smtClean="0"/>
              <a:t>pairwise</a:t>
            </a:r>
            <a:r>
              <a:rPr lang="en-US" dirty="0" smtClean="0"/>
              <a:t> transient key (PTK) for each subsequent session</a:t>
            </a:r>
          </a:p>
          <a:p>
            <a:pPr lvl="1"/>
            <a:r>
              <a:rPr lang="en-US" dirty="0" smtClean="0"/>
              <a:t>… 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76200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The 4-way handshake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59762" cy="2286000"/>
          </a:xfrm>
        </p:spPr>
        <p:txBody>
          <a:bodyPr/>
          <a:lstStyle/>
          <a:p>
            <a:r>
              <a:rPr lang="en-US" sz="2400" dirty="0" smtClean="0"/>
              <a:t>A: access point, S: STA (client device, supplant) </a:t>
            </a:r>
          </a:p>
          <a:p>
            <a:r>
              <a:rPr lang="en-US" sz="2400" dirty="0" smtClean="0"/>
              <a:t>AA (SPA): MAC address of AP (STA)</a:t>
            </a:r>
          </a:p>
          <a:p>
            <a:r>
              <a:rPr lang="en-US" sz="2400" dirty="0" err="1" smtClean="0"/>
              <a:t>ANonce</a:t>
            </a:r>
            <a:r>
              <a:rPr lang="en-US" sz="2400" dirty="0" smtClean="0"/>
              <a:t> (</a:t>
            </a:r>
            <a:r>
              <a:rPr lang="en-US" sz="2400" dirty="0" err="1" smtClean="0"/>
              <a:t>SNonce</a:t>
            </a:r>
            <a:r>
              <a:rPr lang="en-US" sz="2400" dirty="0" smtClean="0"/>
              <a:t>): nonce from AP (STA)</a:t>
            </a:r>
          </a:p>
          <a:p>
            <a:r>
              <a:rPr lang="en-US" sz="2400" dirty="0" err="1" smtClean="0"/>
              <a:t>sn</a:t>
            </a:r>
            <a:r>
              <a:rPr lang="en-US" sz="2400" dirty="0" smtClean="0"/>
              <a:t>: sequence number, MIC: message integrity code</a:t>
            </a:r>
          </a:p>
          <a:p>
            <a:r>
              <a:rPr lang="en-US" sz="2400" dirty="0" smtClean="0"/>
              <a:t>PTK: generated using PMK, AA, SPA, </a:t>
            </a:r>
            <a:r>
              <a:rPr lang="en-US" sz="2400" dirty="0" err="1" smtClean="0"/>
              <a:t>ANonce</a:t>
            </a:r>
            <a:r>
              <a:rPr lang="en-US" sz="2400" dirty="0" smtClean="0"/>
              <a:t>, </a:t>
            </a:r>
            <a:r>
              <a:rPr lang="en-US" sz="2400" dirty="0" err="1" smtClean="0"/>
              <a:t>SNonce</a:t>
            </a:r>
            <a:endParaRPr lang="en-US" sz="2400" dirty="0" smtClean="0"/>
          </a:p>
          <a:p>
            <a:endParaRPr lang="en-US" dirty="0" smtClean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38200"/>
            <a:ext cx="6629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76200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The 4-way handshake (cont’d)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259762" cy="3581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AP sends STA a nonce (prevent replay attacks)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 sends AP a message including: supplant nonce, security parameter from the initial association, whole message protected by MIC; AP extracts </a:t>
            </a:r>
            <a:r>
              <a:rPr lang="en-US" sz="2400" dirty="0" err="1" smtClean="0"/>
              <a:t>SNounce</a:t>
            </a:r>
            <a:r>
              <a:rPr lang="en-US" sz="2400" dirty="0" smtClean="0"/>
              <a:t>, derives PTK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PTK are now in place on both sides. Need to confirm the key. AP sends STA a message to confirm PTA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 confirms PTA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Data transfer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/>
              <a:t>Two protocols to protect data transfer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TKIP – for legacy devices only</a:t>
            </a:r>
          </a:p>
          <a:p>
            <a:pPr lvl="1">
              <a:lnSpc>
                <a:spcPct val="80000"/>
              </a:lnSpc>
            </a:pPr>
            <a:r>
              <a:rPr lang="en-US" sz="2800" dirty="0" smtClean="0"/>
              <a:t>CCMP – better security for new devices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Two protocols instead of one due to politics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Data transfer requirements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r>
              <a:rPr lang="en-US" dirty="0" smtClean="0"/>
              <a:t>Never send or receive unprotected packets</a:t>
            </a:r>
          </a:p>
          <a:p>
            <a:r>
              <a:rPr lang="en-US" dirty="0" smtClean="0"/>
              <a:t>Message origin authenticity — prevent forgeries</a:t>
            </a:r>
          </a:p>
          <a:p>
            <a:r>
              <a:rPr lang="en-US" dirty="0" smtClean="0"/>
              <a:t>Sequence packets — detect replays</a:t>
            </a:r>
          </a:p>
          <a:p>
            <a:r>
              <a:rPr lang="en-US" dirty="0" smtClean="0"/>
              <a:t>Avoid rekeying — 48 bit packet sequence number</a:t>
            </a:r>
          </a:p>
          <a:p>
            <a:r>
              <a:rPr lang="en-US" dirty="0" smtClean="0"/>
              <a:t>Protect source and destination addresses</a:t>
            </a:r>
          </a:p>
          <a:p>
            <a:r>
              <a:rPr lang="en-US" dirty="0" smtClean="0"/>
              <a:t>Use strong cryptographic primitives for both confidentiality and integrity</a:t>
            </a:r>
          </a:p>
          <a:p>
            <a:r>
              <a:rPr lang="en-US" dirty="0" smtClean="0"/>
              <a:t>Interoperate with proposed quality of service (</a:t>
            </a:r>
            <a:r>
              <a:rPr lang="en-US" dirty="0" err="1" smtClean="0"/>
              <a:t>QoS</a:t>
            </a:r>
            <a:r>
              <a:rPr lang="en-US" dirty="0" smtClean="0"/>
              <a:t>) enhancements (IEEE 802.11 </a:t>
            </a:r>
            <a:r>
              <a:rPr lang="en-US" dirty="0" err="1" smtClean="0"/>
              <a:t>TGe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TKIP overview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pPr marL="285750" indent="-285750"/>
            <a:r>
              <a:rPr lang="en-US" sz="3200" dirty="0" smtClean="0"/>
              <a:t>Designed as a wrapper around WEP</a:t>
            </a:r>
          </a:p>
          <a:p>
            <a:pPr marL="685800" lvl="1" indent="-228600"/>
            <a:r>
              <a:rPr lang="en-US" sz="2800" dirty="0" smtClean="0"/>
              <a:t>Can be implemented in software</a:t>
            </a:r>
          </a:p>
          <a:p>
            <a:pPr marL="685800" lvl="1" indent="-228600"/>
            <a:r>
              <a:rPr lang="en-US" sz="2800" dirty="0" smtClean="0"/>
              <a:t>Reuses existing WEP hardware</a:t>
            </a:r>
          </a:p>
          <a:p>
            <a:pPr marL="685800" lvl="1" indent="-228600"/>
            <a:r>
              <a:rPr lang="en-US" sz="2800" dirty="0" smtClean="0"/>
              <a:t>Runs WEP as a sub-component</a:t>
            </a:r>
          </a:p>
          <a:p>
            <a:pPr marL="285750" indent="-285750"/>
            <a:r>
              <a:rPr lang="en-US" sz="3200" dirty="0" smtClean="0"/>
              <a:t>Design of TKIP a challenging task</a:t>
            </a:r>
          </a:p>
          <a:p>
            <a:pPr marL="285750" indent="-285750"/>
            <a:r>
              <a:rPr lang="en-US" sz="3200" dirty="0" smtClean="0"/>
              <a:t>Meets criteria for a good standard: everyone unhappy with it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dirty="0" smtClean="0"/>
              <a:t>Example 802.11 networks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UConn</a:t>
            </a:r>
            <a:r>
              <a:rPr lang="en-US" dirty="0" smtClean="0"/>
              <a:t>-Secure </a:t>
            </a:r>
          </a:p>
          <a:p>
            <a:pPr lvl="1"/>
            <a:r>
              <a:rPr lang="en-US" dirty="0" smtClean="0"/>
              <a:t>WPA2-enterprise</a:t>
            </a:r>
          </a:p>
          <a:p>
            <a:pPr lvl="1"/>
            <a:r>
              <a:rPr lang="en-US" dirty="0" smtClean="0"/>
              <a:t>Encryption: AES</a:t>
            </a:r>
          </a:p>
          <a:p>
            <a:pPr lvl="1"/>
            <a:r>
              <a:rPr lang="en-US" dirty="0" smtClean="0"/>
              <a:t>Authentication: EAP-PEAP (on a Windows laptop) </a:t>
            </a:r>
          </a:p>
          <a:p>
            <a:r>
              <a:rPr lang="en-US" dirty="0" smtClean="0"/>
              <a:t>My home network </a:t>
            </a:r>
          </a:p>
          <a:p>
            <a:pPr lvl="1"/>
            <a:r>
              <a:rPr lang="en-US" dirty="0" smtClean="0"/>
              <a:t>WPA2-personal</a:t>
            </a:r>
          </a:p>
          <a:p>
            <a:pPr lvl="1"/>
            <a:r>
              <a:rPr lang="en-US" dirty="0" smtClean="0"/>
              <a:t>Encryption: AES</a:t>
            </a:r>
          </a:p>
          <a:p>
            <a:pPr lvl="1"/>
            <a:r>
              <a:rPr lang="en-US" dirty="0" smtClean="0"/>
              <a:t>Authentication: network security key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TKIP design challenges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Mask WEP’s weaknesses…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Prevent data forgery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Prevent replay attacks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Prevent encryption misuse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Prevent </a:t>
            </a:r>
            <a:r>
              <a:rPr lang="en-US" sz="2000" smtClean="0"/>
              <a:t>keystream </a:t>
            </a:r>
            <a:r>
              <a:rPr lang="en-US" sz="2000" dirty="0" smtClean="0"/>
              <a:t>reuse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… On existing AP hardware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33 or 25 MHz ARM7 or i486 already running at 90% CPU utilization before TKIP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Utilize existing WEP off-load hardware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Software/firmware upgrade only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Don’t unduly degrade performance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TKIP differences from WEP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pPr marL="285750" indent="-285750"/>
            <a:r>
              <a:rPr lang="en-US" sz="3200" dirty="0" smtClean="0"/>
              <a:t>Key hierarchy and automatic key management</a:t>
            </a:r>
          </a:p>
          <a:p>
            <a:pPr marL="285750" indent="-285750"/>
            <a:r>
              <a:rPr lang="en-US" sz="3200" dirty="0" smtClean="0"/>
              <a:t>Per-frame keying </a:t>
            </a:r>
          </a:p>
          <a:p>
            <a:pPr marL="685800" lvl="1"/>
            <a:r>
              <a:rPr lang="en-US" dirty="0" smtClean="0"/>
              <a:t>derive a unique RC4 key for each frame from master key</a:t>
            </a:r>
          </a:p>
          <a:p>
            <a:pPr marL="285750" indent="-285750"/>
            <a:r>
              <a:rPr lang="en-US" sz="3200" dirty="0" smtClean="0"/>
              <a:t>Sequence number (mitigate replay attacks)</a:t>
            </a:r>
          </a:p>
          <a:p>
            <a:pPr marL="285750" indent="-285750"/>
            <a:r>
              <a:rPr lang="en-US" sz="3200" dirty="0" smtClean="0"/>
              <a:t>New message integrity check (MIC)</a:t>
            </a:r>
          </a:p>
          <a:p>
            <a:pPr marL="685800" lvl="1"/>
            <a:r>
              <a:rPr lang="en-US" dirty="0" smtClean="0"/>
              <a:t>Cryptographic hash algorithm: </a:t>
            </a:r>
            <a:r>
              <a:rPr lang="en-US" i="1" dirty="0" smtClean="0"/>
              <a:t>Michael</a:t>
            </a:r>
          </a:p>
          <a:p>
            <a:pPr marL="285750" indent="-285750"/>
            <a:r>
              <a:rPr lang="en-US" sz="3200" dirty="0" smtClean="0"/>
              <a:t>Countermeasures on MIC failures</a:t>
            </a:r>
          </a:p>
          <a:p>
            <a:pPr marL="285750" indent="-285750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TKIP IV and key mixing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pPr marL="285750" indent="-285750"/>
            <a:r>
              <a:rPr lang="en-US" sz="3200" dirty="0" smtClean="0"/>
              <a:t>IV: 48 bits</a:t>
            </a:r>
          </a:p>
          <a:p>
            <a:pPr marL="685800" lvl="1"/>
            <a:r>
              <a:rPr lang="en-US" dirty="0" smtClean="0"/>
              <a:t>Reset to zero, increment by one for each frame</a:t>
            </a:r>
          </a:p>
          <a:p>
            <a:pPr marL="685800" lvl="1"/>
            <a:r>
              <a:rPr lang="en-US" dirty="0" smtClean="0"/>
              <a:t>Unique IV during lifetime of a key</a:t>
            </a:r>
          </a:p>
          <a:p>
            <a:pPr marL="685800" lvl="1"/>
            <a:r>
              <a:rPr lang="en-US" dirty="0" smtClean="0"/>
              <a:t>Also serves as sequence number</a:t>
            </a:r>
          </a:p>
          <a:p>
            <a:pPr marL="285750" indent="-285750"/>
            <a:r>
              <a:rPr lang="en-US" sz="3200" dirty="0" smtClean="0"/>
              <a:t>Key mixing: unique </a:t>
            </a:r>
            <a:r>
              <a:rPr lang="en-US" sz="3200" dirty="0" err="1" smtClean="0"/>
              <a:t>keystream</a:t>
            </a:r>
            <a:r>
              <a:rPr lang="en-US" sz="3200" dirty="0" smtClean="0"/>
              <a:t> for each frame</a:t>
            </a:r>
          </a:p>
          <a:p>
            <a:pPr marL="685800" lvl="1"/>
            <a:r>
              <a:rPr lang="en-US" dirty="0" smtClean="0"/>
              <a:t>Include sender MAC address, temporal key, IV (sequence number)</a:t>
            </a:r>
          </a:p>
          <a:p>
            <a:pPr marL="685800" lvl="1"/>
            <a:r>
              <a:rPr lang="en-US" dirty="0" smtClean="0"/>
              <a:t>Two STAs that use the same IV will have different </a:t>
            </a:r>
            <a:r>
              <a:rPr lang="en-US" dirty="0" err="1" smtClean="0"/>
              <a:t>keystream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TKIP sequence number &amp; replay protection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1927225"/>
          </a:xfrm>
        </p:spPr>
        <p:txBody>
          <a:bodyPr/>
          <a:lstStyle/>
          <a:p>
            <a:pPr marL="285750" indent="-285750"/>
            <a:r>
              <a:rPr lang="en-US" sz="3200" dirty="0" smtClean="0"/>
              <a:t>Protect again replay</a:t>
            </a:r>
          </a:p>
          <a:p>
            <a:pPr marL="685800" lvl="1"/>
            <a:r>
              <a:rPr lang="en-US" dirty="0" smtClean="0"/>
              <a:t>reset packet sequence # to 0 on rekey </a:t>
            </a:r>
          </a:p>
          <a:p>
            <a:pPr marL="685800" lvl="1"/>
            <a:r>
              <a:rPr lang="en-US" dirty="0" smtClean="0"/>
              <a:t> increment sequence # by 1 on each packet</a:t>
            </a:r>
          </a:p>
          <a:p>
            <a:pPr marL="685800" lvl="1"/>
            <a:r>
              <a:rPr lang="en-US" dirty="0" smtClean="0"/>
              <a:t> drop any packet received out of sequence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33400" y="3832225"/>
            <a:ext cx="7874000" cy="1943100"/>
            <a:chOff x="240" y="858"/>
            <a:chExt cx="4960" cy="122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4336" y="858"/>
              <a:ext cx="864" cy="1224"/>
              <a:chOff x="2704" y="975"/>
              <a:chExt cx="864" cy="1224"/>
            </a:xfrm>
          </p:grpSpPr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2704" y="1680"/>
                <a:ext cx="864" cy="519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b="1">
                    <a:latin typeface="Arial Narrow" pitchFamily="34" charset="0"/>
                  </a:rPr>
                  <a:t>Access Point</a:t>
                </a:r>
                <a:endParaRPr lang="en-US">
                  <a:latin typeface="Arial Narrow" pitchFamily="34" charset="0"/>
                </a:endParaRPr>
              </a:p>
            </p:txBody>
          </p:sp>
          <p:pic>
            <p:nvPicPr>
              <p:cNvPr id="9" name="Picture 6" descr="access point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704" y="975"/>
                <a:ext cx="749" cy="762"/>
              </a:xfrm>
              <a:prstGeom prst="rect">
                <a:avLst/>
              </a:prstGeom>
              <a:noFill/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</p:pic>
        </p:grpSp>
        <p:pic>
          <p:nvPicPr>
            <p:cNvPr id="6" name="Picture 7" descr="laptop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1" y="918"/>
              <a:ext cx="727" cy="540"/>
            </a:xfrm>
            <a:prstGeom prst="rect">
              <a:avLst/>
            </a:prstGeom>
            <a:noFill/>
          </p:spPr>
        </p:pic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40" y="1518"/>
              <a:ext cx="864" cy="51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dirty="0" smtClean="0">
                  <a:latin typeface="Arial Narrow" pitchFamily="34" charset="0"/>
                </a:rPr>
                <a:t>Wireless Station</a:t>
              </a:r>
              <a:endParaRPr lang="en-US" dirty="0">
                <a:latin typeface="Arial Narrow" pitchFamily="34" charset="0"/>
              </a:endParaRP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230438" y="4152900"/>
            <a:ext cx="4110037" cy="533400"/>
            <a:chOff x="1405" y="2132"/>
            <a:chExt cx="2589" cy="336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405" y="2312"/>
              <a:ext cx="2589" cy="7"/>
            </a:xfrm>
            <a:prstGeom prst="line">
              <a:avLst/>
            </a:prstGeom>
            <a:noFill/>
            <a:ln w="825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12"/>
            <p:cNvGrpSpPr>
              <a:grpSpLocks/>
            </p:cNvGrpSpPr>
            <p:nvPr/>
          </p:nvGrpSpPr>
          <p:grpSpPr bwMode="auto">
            <a:xfrm>
              <a:off x="1950" y="2132"/>
              <a:ext cx="1580" cy="336"/>
              <a:chOff x="1950" y="2132"/>
              <a:chExt cx="1580" cy="336"/>
            </a:xfrm>
          </p:grpSpPr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1950" y="2132"/>
                <a:ext cx="428" cy="336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pPr algn="ctr" eaLnBrk="0" hangingPunct="0">
                  <a:spcBef>
                    <a:spcPct val="0"/>
                  </a:spcBef>
                </a:pPr>
                <a:r>
                  <a:rPr lang="en-US" sz="1800" b="1">
                    <a:solidFill>
                      <a:schemeClr val="tx2"/>
                    </a:solidFill>
                    <a:latin typeface="Arial" charset="0"/>
                  </a:rPr>
                  <a:t>Hdr</a:t>
                </a:r>
              </a:p>
            </p:txBody>
          </p:sp>
          <p:sp>
            <p:nvSpPr>
              <p:cNvPr id="14" name="Rectangle 14"/>
              <p:cNvSpPr>
                <a:spLocks noChangeArrowheads="1"/>
              </p:cNvSpPr>
              <p:nvPr/>
            </p:nvSpPr>
            <p:spPr bwMode="auto">
              <a:xfrm>
                <a:off x="2378" y="2132"/>
                <a:ext cx="1152" cy="336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pPr algn="ctr" eaLnBrk="0" hangingPunct="0">
                  <a:spcBef>
                    <a:spcPct val="0"/>
                  </a:spcBef>
                </a:pPr>
                <a:r>
                  <a:rPr lang="en-US" sz="1800" b="1">
                    <a:solidFill>
                      <a:schemeClr val="tx2"/>
                    </a:solidFill>
                    <a:latin typeface="Arial" charset="0"/>
                  </a:rPr>
                  <a:t>Packet </a:t>
                </a:r>
                <a:r>
                  <a:rPr lang="en-US" sz="1800" b="1" i="1">
                    <a:solidFill>
                      <a:schemeClr val="tx2"/>
                    </a:solidFill>
                  </a:rPr>
                  <a:t>n</a:t>
                </a:r>
              </a:p>
            </p:txBody>
          </p:sp>
        </p:grpSp>
      </p:grp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2230438" y="4813300"/>
            <a:ext cx="4110037" cy="533400"/>
            <a:chOff x="1405" y="2132"/>
            <a:chExt cx="2589" cy="336"/>
          </a:xfrm>
        </p:grpSpPr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1405" y="2312"/>
              <a:ext cx="2589" cy="7"/>
            </a:xfrm>
            <a:prstGeom prst="line">
              <a:avLst/>
            </a:prstGeom>
            <a:noFill/>
            <a:ln w="825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7"/>
            <p:cNvGrpSpPr>
              <a:grpSpLocks/>
            </p:cNvGrpSpPr>
            <p:nvPr/>
          </p:nvGrpSpPr>
          <p:grpSpPr bwMode="auto">
            <a:xfrm>
              <a:off x="1950" y="2132"/>
              <a:ext cx="1580" cy="336"/>
              <a:chOff x="1950" y="2132"/>
              <a:chExt cx="1580" cy="336"/>
            </a:xfrm>
          </p:grpSpPr>
          <p:sp>
            <p:nvSpPr>
              <p:cNvPr id="18" name="Rectangle 18"/>
              <p:cNvSpPr>
                <a:spLocks noChangeArrowheads="1"/>
              </p:cNvSpPr>
              <p:nvPr/>
            </p:nvSpPr>
            <p:spPr bwMode="auto">
              <a:xfrm>
                <a:off x="1950" y="2132"/>
                <a:ext cx="428" cy="336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pPr algn="ctr" eaLnBrk="0" hangingPunct="0">
                  <a:spcBef>
                    <a:spcPct val="0"/>
                  </a:spcBef>
                </a:pPr>
                <a:r>
                  <a:rPr lang="en-US" sz="1800" b="1">
                    <a:solidFill>
                      <a:schemeClr val="tx2"/>
                    </a:solidFill>
                    <a:latin typeface="Arial" charset="0"/>
                  </a:rPr>
                  <a:t>Hdr</a:t>
                </a:r>
              </a:p>
            </p:txBody>
          </p:sp>
          <p:sp>
            <p:nvSpPr>
              <p:cNvPr id="19" name="Rectangle 19"/>
              <p:cNvSpPr>
                <a:spLocks noChangeArrowheads="1"/>
              </p:cNvSpPr>
              <p:nvPr/>
            </p:nvSpPr>
            <p:spPr bwMode="auto">
              <a:xfrm>
                <a:off x="2378" y="2132"/>
                <a:ext cx="1152" cy="336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pPr algn="ctr" eaLnBrk="0" hangingPunct="0">
                  <a:spcBef>
                    <a:spcPct val="0"/>
                  </a:spcBef>
                </a:pPr>
                <a:r>
                  <a:rPr lang="en-US" sz="1800" b="1">
                    <a:solidFill>
                      <a:schemeClr val="tx2"/>
                    </a:solidFill>
                    <a:latin typeface="Arial" charset="0"/>
                  </a:rPr>
                  <a:t>Packet </a:t>
                </a:r>
                <a:r>
                  <a:rPr lang="en-US" sz="1800" b="1" i="1">
                    <a:solidFill>
                      <a:schemeClr val="tx2"/>
                    </a:solidFill>
                  </a:rPr>
                  <a:t>n</a:t>
                </a:r>
                <a:r>
                  <a:rPr lang="en-US" sz="1800" b="1">
                    <a:solidFill>
                      <a:schemeClr val="tx2"/>
                    </a:solidFill>
                  </a:rPr>
                  <a:t> + 1</a:t>
                </a:r>
              </a:p>
            </p:txBody>
          </p:sp>
        </p:grp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2230438" y="5486400"/>
            <a:ext cx="4110037" cy="533400"/>
            <a:chOff x="1405" y="2132"/>
            <a:chExt cx="2589" cy="336"/>
          </a:xfrm>
        </p:grpSpPr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1405" y="2312"/>
              <a:ext cx="2589" cy="7"/>
            </a:xfrm>
            <a:prstGeom prst="line">
              <a:avLst/>
            </a:prstGeom>
            <a:noFill/>
            <a:ln w="825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1950" y="2132"/>
              <a:ext cx="1580" cy="336"/>
              <a:chOff x="1950" y="2132"/>
              <a:chExt cx="1580" cy="336"/>
            </a:xfrm>
          </p:grpSpPr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1950" y="2132"/>
                <a:ext cx="428" cy="336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pPr algn="ctr" eaLnBrk="0" hangingPunct="0">
                  <a:spcBef>
                    <a:spcPct val="0"/>
                  </a:spcBef>
                </a:pPr>
                <a:r>
                  <a:rPr lang="en-US" sz="1800" b="1">
                    <a:solidFill>
                      <a:schemeClr val="tx2"/>
                    </a:solidFill>
                    <a:latin typeface="Arial" charset="0"/>
                  </a:rPr>
                  <a:t>Hdr</a:t>
                </a:r>
              </a:p>
            </p:txBody>
          </p:sp>
          <p:sp>
            <p:nvSpPr>
              <p:cNvPr id="24" name="Rectangle 24"/>
              <p:cNvSpPr>
                <a:spLocks noChangeArrowheads="1"/>
              </p:cNvSpPr>
              <p:nvPr/>
            </p:nvSpPr>
            <p:spPr bwMode="auto">
              <a:xfrm>
                <a:off x="2378" y="2132"/>
                <a:ext cx="1152" cy="336"/>
              </a:xfrm>
              <a:prstGeom prst="rect">
                <a:avLst/>
              </a:prstGeom>
              <a:solidFill>
                <a:srgbClr val="00808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73025" tIns="36512" rIns="73025" bIns="36512" anchor="ctr"/>
              <a:lstStyle/>
              <a:p>
                <a:pPr algn="ctr" eaLnBrk="0" hangingPunct="0">
                  <a:spcBef>
                    <a:spcPct val="0"/>
                  </a:spcBef>
                </a:pPr>
                <a:r>
                  <a:rPr lang="en-US" sz="1800" b="1">
                    <a:solidFill>
                      <a:schemeClr val="tx2"/>
                    </a:solidFill>
                    <a:latin typeface="Arial" charset="0"/>
                  </a:rPr>
                  <a:t>Packet </a:t>
                </a:r>
                <a:r>
                  <a:rPr lang="en-US" sz="1800" b="1" i="1">
                    <a:solidFill>
                      <a:schemeClr val="tx2"/>
                    </a:solidFill>
                  </a:rPr>
                  <a:t>n</a:t>
                </a:r>
              </a:p>
            </p:txBody>
          </p:sp>
        </p:grpSp>
      </p:grp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2330450" y="5499100"/>
            <a:ext cx="3937000" cy="500063"/>
            <a:chOff x="1468" y="3196"/>
            <a:chExt cx="2480" cy="315"/>
          </a:xfrm>
        </p:grpSpPr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1475" y="3203"/>
              <a:ext cx="2473" cy="29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flipV="1">
              <a:off x="1468" y="3196"/>
              <a:ext cx="2480" cy="31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TKIP data processing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152401" y="1425575"/>
            <a:ext cx="3962400" cy="4213225"/>
          </a:xfrm>
        </p:spPr>
        <p:txBody>
          <a:bodyPr/>
          <a:lstStyle/>
          <a:p>
            <a:pPr marL="285750" indent="-285750"/>
            <a:r>
              <a:rPr lang="en-US" dirty="0" smtClean="0"/>
              <a:t>Encryption &amp; integrity protection in same process</a:t>
            </a:r>
          </a:p>
          <a:p>
            <a:pPr marL="285750" indent="-285750"/>
            <a:r>
              <a:rPr lang="en-US" dirty="0" smtClean="0"/>
              <a:t>Data transmission</a:t>
            </a:r>
            <a:endParaRPr lang="en-US" sz="3200" dirty="0" smtClean="0"/>
          </a:p>
          <a:p>
            <a:pPr marL="685800" lvl="1"/>
            <a:r>
              <a:rPr lang="en-US" dirty="0" smtClean="0"/>
              <a:t>TKIP frame similar to WEP frame</a:t>
            </a:r>
          </a:p>
          <a:p>
            <a:pPr marL="285750"/>
            <a:r>
              <a:rPr lang="en-US" dirty="0" smtClean="0"/>
              <a:t>Reception</a:t>
            </a:r>
          </a:p>
          <a:p>
            <a:pPr marL="285750">
              <a:buNone/>
            </a:pPr>
            <a:endParaRPr lang="en-US" dirty="0" smtClean="0"/>
          </a:p>
        </p:txBody>
      </p:sp>
      <p:pic>
        <p:nvPicPr>
          <p:cNvPr id="4" name="Picture 3" descr="wireless802dot112_07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1295400"/>
            <a:ext cx="43434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Discussion: TKIP </a:t>
            </a:r>
            <a:r>
              <a:rPr lang="en-US" sz="3600" dirty="0" smtClean="0"/>
              <a:t>vulnerabilities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349375"/>
            <a:ext cx="8259762" cy="4648200"/>
          </a:xfrm>
        </p:spPr>
        <p:txBody>
          <a:bodyPr/>
          <a:lstStyle/>
          <a:p>
            <a:pPr marL="285750" indent="-285750"/>
            <a:r>
              <a:rPr lang="en-US" sz="3200" dirty="0" smtClean="0"/>
              <a:t>IV predictable, still in plaintext, problems?</a:t>
            </a:r>
          </a:p>
          <a:p>
            <a:pPr marL="685800" lvl="1"/>
            <a:r>
              <a:rPr lang="en-US" dirty="0" smtClean="0"/>
              <a:t>IV supposed to be distinct (in this context, so </a:t>
            </a:r>
            <a:r>
              <a:rPr lang="en-US" dirty="0" err="1" smtClean="0"/>
              <a:t>keystream</a:t>
            </a:r>
            <a:r>
              <a:rPr lang="en-US" dirty="0" smtClean="0"/>
              <a:t> for each frame for </a:t>
            </a:r>
            <a:r>
              <a:rPr lang="en-US" smtClean="0"/>
              <a:t>each STA distinct </a:t>
            </a:r>
            <a:r>
              <a:rPr lang="en-US" dirty="0" smtClean="0"/>
              <a:t>), not need to be predictable</a:t>
            </a:r>
          </a:p>
          <a:p>
            <a:pPr marL="285750" indent="-285750"/>
            <a:r>
              <a:rPr lang="en-US" sz="32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848600" cy="1143000"/>
          </a:xfrm>
        </p:spPr>
        <p:txBody>
          <a:bodyPr/>
          <a:lstStyle/>
          <a:p>
            <a:r>
              <a:rPr lang="en-US" altLang="en-US" sz="3200" dirty="0" smtClean="0"/>
              <a:t>Counter Mode-CBC MAC Protocol (CCMP)</a:t>
            </a:r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altLang="en-US" dirty="0" smtClean="0"/>
              <a:t>Long-term solution</a:t>
            </a:r>
          </a:p>
          <a:p>
            <a:pPr lvl="1"/>
            <a:r>
              <a:rPr lang="en-US" altLang="en-US" dirty="0" smtClean="0"/>
              <a:t>Based on AES block cipher instead of RC4</a:t>
            </a:r>
          </a:p>
          <a:p>
            <a:pPr lvl="1"/>
            <a:r>
              <a:rPr lang="en-US" altLang="en-US" dirty="0" smtClean="0"/>
              <a:t>AES with 128-bit key and 128-bit blocks (or longer, 192, 256) </a:t>
            </a:r>
          </a:p>
          <a:p>
            <a:r>
              <a:rPr lang="en-US" altLang="en-US" dirty="0" smtClean="0"/>
              <a:t>Data confidentiality</a:t>
            </a:r>
          </a:p>
          <a:p>
            <a:pPr lvl="1"/>
            <a:r>
              <a:rPr lang="en-US" altLang="en-US" dirty="0" smtClean="0"/>
              <a:t>Encryption: counter mode of block cipher with AES </a:t>
            </a:r>
          </a:p>
          <a:p>
            <a:r>
              <a:rPr lang="en-US" altLang="en-US" dirty="0" smtClean="0"/>
              <a:t>Message integrity</a:t>
            </a:r>
          </a:p>
          <a:p>
            <a:pPr lvl="1"/>
            <a:r>
              <a:rPr lang="en-US" altLang="en-US" dirty="0" smtClean="0"/>
              <a:t>Cipher-block-chaining message authentication mode (CBC-MAC)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dirty="0" smtClean="0"/>
              <a:t>CCMP data processing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76200" y="1425575"/>
            <a:ext cx="3505200" cy="4213225"/>
          </a:xfrm>
        </p:spPr>
        <p:txBody>
          <a:bodyPr/>
          <a:lstStyle/>
          <a:p>
            <a:pPr marL="285750" indent="-285750"/>
            <a:r>
              <a:rPr lang="en-US" sz="2400" dirty="0" smtClean="0"/>
              <a:t>48-bit packet number</a:t>
            </a:r>
          </a:p>
          <a:p>
            <a:pPr marL="685800" lvl="1"/>
            <a:r>
              <a:rPr lang="en-US" sz="2000" dirty="0" smtClean="0"/>
              <a:t>Similar as sequence number in TKIP </a:t>
            </a:r>
          </a:p>
          <a:p>
            <a:pPr marL="285750" indent="-285750"/>
            <a:r>
              <a:rPr lang="en-US" sz="2400" dirty="0" smtClean="0"/>
              <a:t>Additional authentication data</a:t>
            </a:r>
          </a:p>
          <a:p>
            <a:pPr marL="685800" lvl="1"/>
            <a:r>
              <a:rPr lang="en-US" sz="2000" dirty="0" smtClean="0"/>
              <a:t>Protect frame header</a:t>
            </a:r>
          </a:p>
          <a:p>
            <a:pPr marL="285750" indent="-285750"/>
            <a:r>
              <a:rPr lang="en-US" sz="2400" dirty="0" smtClean="0"/>
              <a:t>CCMP nonce</a:t>
            </a:r>
          </a:p>
          <a:p>
            <a:pPr marL="685800" lvl="1"/>
            <a:r>
              <a:rPr lang="en-US" sz="2000" dirty="0" smtClean="0"/>
              <a:t>Constructed using packet number &amp; sender </a:t>
            </a:r>
            <a:r>
              <a:rPr lang="en-US" sz="2000" dirty="0" err="1" smtClean="0"/>
              <a:t>addr</a:t>
            </a:r>
            <a:r>
              <a:rPr lang="en-US" sz="2000" dirty="0" smtClean="0"/>
              <a:t>.</a:t>
            </a:r>
          </a:p>
          <a:p>
            <a:pPr marL="285750"/>
            <a:r>
              <a:rPr lang="en-US" sz="2400" dirty="0" smtClean="0"/>
              <a:t>CCMP header</a:t>
            </a:r>
          </a:p>
          <a:p>
            <a:pPr marL="285750"/>
            <a:r>
              <a:rPr lang="en-US" sz="2400" dirty="0" smtClean="0"/>
              <a:t>Data &amp; MIC encrypted</a:t>
            </a:r>
          </a:p>
          <a:p>
            <a:pPr marL="285750">
              <a:buNone/>
            </a:pPr>
            <a:endParaRPr lang="en-US" dirty="0" smtClean="0"/>
          </a:p>
        </p:txBody>
      </p:sp>
      <p:pic>
        <p:nvPicPr>
          <p:cNvPr id="5" name="Picture 4" descr="wireless802dot112_070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6381" y="1295400"/>
            <a:ext cx="581761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85800"/>
          </a:xfrm>
        </p:spPr>
        <p:txBody>
          <a:bodyPr/>
          <a:lstStyle/>
          <a:p>
            <a:r>
              <a:rPr lang="en-US" dirty="0" smtClean="0"/>
              <a:t>CCMP frame</a:t>
            </a:r>
            <a:endParaRPr lang="en-US" dirty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31242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Use CBC-MAC to compute a MIC on the plaintext header, length of the plaintext header, and the payload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 CTR mode to encrypt the payload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Counter values 1, 2, 3, 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Use CTR mode to encrypt the MIC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Counter value 0</a:t>
            </a:r>
          </a:p>
        </p:txBody>
      </p:sp>
      <p:sp>
        <p:nvSpPr>
          <p:cNvPr id="270340" name="Rectangle 4"/>
          <p:cNvSpPr>
            <a:spLocks noChangeArrowheads="1"/>
          </p:cNvSpPr>
          <p:nvPr/>
        </p:nvSpPr>
        <p:spPr bwMode="auto">
          <a:xfrm>
            <a:off x="1066800" y="2438400"/>
            <a:ext cx="5943600" cy="1524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1" name="Rectangle 5"/>
          <p:cNvSpPr>
            <a:spLocks noChangeArrowheads="1"/>
          </p:cNvSpPr>
          <p:nvPr/>
        </p:nvSpPr>
        <p:spPr bwMode="auto">
          <a:xfrm>
            <a:off x="3975100" y="1828800"/>
            <a:ext cx="3949700" cy="152400"/>
          </a:xfrm>
          <a:prstGeom prst="rect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1079500" y="1981200"/>
            <a:ext cx="2895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sv-SE" b="1" i="1">
                <a:latin typeface="Arial" charset="0"/>
              </a:rPr>
              <a:t>Header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270343" name="Text Box 7"/>
          <p:cNvSpPr txBox="1">
            <a:spLocks noChangeArrowheads="1"/>
          </p:cNvSpPr>
          <p:nvPr/>
        </p:nvSpPr>
        <p:spPr bwMode="auto">
          <a:xfrm>
            <a:off x="3975100" y="1981200"/>
            <a:ext cx="30480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sv-SE" b="1" i="1">
                <a:latin typeface="Arial" charset="0"/>
              </a:rPr>
              <a:t>Payload</a:t>
            </a:r>
            <a:endParaRPr lang="en-US" b="1" i="1" baseline="-25000">
              <a:latin typeface="Arial" charset="0"/>
            </a:endParaRPr>
          </a:p>
        </p:txBody>
      </p:sp>
      <p:sp>
        <p:nvSpPr>
          <p:cNvPr id="270344" name="Text Box 8"/>
          <p:cNvSpPr txBox="1">
            <a:spLocks noChangeArrowheads="1"/>
          </p:cNvSpPr>
          <p:nvPr/>
        </p:nvSpPr>
        <p:spPr bwMode="auto">
          <a:xfrm>
            <a:off x="7010400" y="1974850"/>
            <a:ext cx="927100" cy="482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sv-SE" b="1" i="1">
                <a:latin typeface="Arial" charset="0"/>
              </a:rPr>
              <a:t>MIC</a:t>
            </a:r>
            <a:endParaRPr lang="en-US" b="1" i="1">
              <a:latin typeface="Arial" charset="0"/>
            </a:endParaRPr>
          </a:p>
        </p:txBody>
      </p:sp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3200400" y="2590800"/>
            <a:ext cx="1733550" cy="396875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accent1"/>
                </a:solidFill>
                <a:latin typeface="Tahoma" pitchFamily="34" charset="0"/>
              </a:rPr>
              <a:t>Authenticated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5124450" y="1447800"/>
            <a:ext cx="1303338" cy="396875"/>
          </a:xfrm>
          <a:prstGeom prst="rect">
            <a:avLst/>
          </a:prstGeom>
          <a:noFill/>
          <a:ln w="349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bg2"/>
                </a:solidFill>
                <a:latin typeface="Tahoma" pitchFamily="34" charset="0"/>
              </a:rPr>
              <a:t>Encrypted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7772400" cy="1143000"/>
          </a:xfrm>
        </p:spPr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/>
              <a:t>			     </a:t>
            </a:r>
            <a:r>
              <a:rPr lang="en-US" sz="2400" u="sng" dirty="0"/>
              <a:t>WEP</a:t>
            </a:r>
            <a:r>
              <a:rPr lang="en-US" sz="2400" dirty="0"/>
              <a:t>		</a:t>
            </a:r>
            <a:r>
              <a:rPr lang="en-US" sz="2400" u="sng" dirty="0"/>
              <a:t>TKIP	</a:t>
            </a:r>
            <a:r>
              <a:rPr lang="en-US" sz="2400" dirty="0"/>
              <a:t>	</a:t>
            </a:r>
            <a:r>
              <a:rPr lang="en-US" sz="2400" u="sng" dirty="0"/>
              <a:t>CCMP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dirty="0"/>
              <a:t>Cipher	     	     </a:t>
            </a:r>
            <a:r>
              <a:rPr lang="en-US" sz="2400" dirty="0"/>
              <a:t>RC4		</a:t>
            </a:r>
            <a:r>
              <a:rPr lang="en-US" sz="2400" dirty="0" err="1"/>
              <a:t>RC4</a:t>
            </a:r>
            <a:r>
              <a:rPr lang="en-US" sz="2400" dirty="0"/>
              <a:t>		AES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dirty="0"/>
              <a:t>Key Size</a:t>
            </a:r>
            <a:r>
              <a:rPr lang="en-US" sz="2400" dirty="0"/>
              <a:t>	     40 or 104 bits	128 bits	128 bits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/>
              <a:t>						  encryption,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/>
              <a:t>						64 bit auth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dirty="0"/>
              <a:t>Key Life</a:t>
            </a:r>
            <a:r>
              <a:rPr lang="en-US" sz="2400" dirty="0"/>
              <a:t>	     </a:t>
            </a:r>
            <a:r>
              <a:rPr lang="en-US" sz="2400" dirty="0" smtClean="0"/>
              <a:t>	24-bit </a:t>
            </a:r>
            <a:r>
              <a:rPr lang="en-US" sz="2400" dirty="0"/>
              <a:t>IV, wrap	48-bit IV	48-bit IV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dirty="0"/>
              <a:t>Packet Key</a:t>
            </a:r>
            <a:r>
              <a:rPr lang="en-US" sz="2400" dirty="0"/>
              <a:t>	     </a:t>
            </a:r>
            <a:r>
              <a:rPr lang="en-US" sz="2400" dirty="0" err="1"/>
              <a:t>Concat</a:t>
            </a:r>
            <a:r>
              <a:rPr lang="en-US" sz="2400" dirty="0"/>
              <a:t>.		Mixing </a:t>
            </a:r>
            <a:r>
              <a:rPr lang="en-US" sz="2400" dirty="0" err="1"/>
              <a:t>Fnc</a:t>
            </a:r>
            <a:r>
              <a:rPr lang="en-US" sz="2400" dirty="0"/>
              <a:t>	Not Needed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dirty="0"/>
              <a:t>Integrity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Data</a:t>
            </a:r>
            <a:r>
              <a:rPr lang="en-US" sz="2400" dirty="0"/>
              <a:t>	     CRC-32		Michael	CCM</a:t>
            </a:r>
            <a:br>
              <a:rPr lang="en-US" sz="2400" dirty="0"/>
            </a:br>
            <a:r>
              <a:rPr lang="en-US" sz="2400" i="1" dirty="0"/>
              <a:t>Header</a:t>
            </a:r>
            <a:r>
              <a:rPr lang="en-US" sz="2400" dirty="0"/>
              <a:t>	     None		Michael	CCM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dirty="0"/>
              <a:t>Replay</a:t>
            </a:r>
            <a:r>
              <a:rPr lang="en-US" sz="2400" dirty="0"/>
              <a:t>	     </a:t>
            </a:r>
            <a:r>
              <a:rPr lang="en-US" sz="2400" dirty="0" smtClean="0"/>
              <a:t>	     None</a:t>
            </a:r>
            <a:r>
              <a:rPr lang="en-US" sz="2400" dirty="0"/>
              <a:t>		Use IV	</a:t>
            </a:r>
            <a:r>
              <a:rPr lang="en-US" sz="2400" dirty="0" smtClean="0"/>
              <a:t>            Use </a:t>
            </a:r>
            <a:r>
              <a:rPr lang="en-US" sz="2400" dirty="0"/>
              <a:t>IV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400" i="1" dirty="0"/>
              <a:t>Key Mgmt.</a:t>
            </a:r>
            <a:r>
              <a:rPr lang="en-US" sz="2400" dirty="0"/>
              <a:t>	     None		EAP-based	</a:t>
            </a:r>
            <a:r>
              <a:rPr lang="en-US" sz="2400" dirty="0" err="1"/>
              <a:t>EAP-based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dirty="0" smtClean="0"/>
              <a:t> WPA and WPA2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WPA</a:t>
            </a:r>
          </a:p>
          <a:p>
            <a:pPr lvl="1"/>
            <a:r>
              <a:rPr lang="en-US" dirty="0" smtClean="0"/>
              <a:t>designed to work w/ legacy 802.11 hardware (that supports RC4) </a:t>
            </a:r>
          </a:p>
          <a:p>
            <a:pPr lvl="1"/>
            <a:r>
              <a:rPr lang="en-US" dirty="0" smtClean="0"/>
              <a:t>Uses Temporal Key Integrity Protocol (TKIP)</a:t>
            </a:r>
          </a:p>
          <a:p>
            <a:r>
              <a:rPr lang="en-US" dirty="0" smtClean="0"/>
              <a:t>WPA2</a:t>
            </a:r>
          </a:p>
          <a:p>
            <a:pPr lvl="1"/>
            <a:r>
              <a:rPr lang="en-US" dirty="0" smtClean="0"/>
              <a:t>uses AES-CCMP (for confidentiality and integrity)</a:t>
            </a:r>
          </a:p>
          <a:p>
            <a:pPr lvl="1"/>
            <a:r>
              <a:rPr lang="en-US" dirty="0" smtClean="0"/>
              <a:t>currently considered secure (if implemented correctly)</a:t>
            </a:r>
          </a:p>
          <a:p>
            <a:pPr lvl="1"/>
            <a:r>
              <a:rPr lang="en-US" dirty="0" smtClean="0"/>
              <a:t>implements the mandatory elements of 802.11i</a:t>
            </a:r>
          </a:p>
          <a:p>
            <a:r>
              <a:rPr lang="en-US" dirty="0" smtClean="0"/>
              <a:t>802.11i, also called Robust Security Network (RSN)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848600" cy="1143000"/>
          </a:xfrm>
        </p:spPr>
        <p:txBody>
          <a:bodyPr/>
          <a:lstStyle/>
          <a:p>
            <a:r>
              <a:rPr lang="en-US" altLang="en-US" sz="3600" dirty="0" smtClean="0"/>
              <a:t>Summary: Securing 802.11 WLAN</a:t>
            </a:r>
            <a:endParaRPr lang="en-US" altLang="en-US" sz="3200" dirty="0" smtClean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altLang="en-US" dirty="0" smtClean="0"/>
              <a:t>WEP: completely broken</a:t>
            </a:r>
          </a:p>
          <a:p>
            <a:r>
              <a:rPr lang="en-US" altLang="en-US" dirty="0" smtClean="0"/>
              <a:t>Current standard: WPA2/802.11i</a:t>
            </a:r>
          </a:p>
          <a:p>
            <a:pPr lvl="1"/>
            <a:r>
              <a:rPr lang="en-US" altLang="en-US" dirty="0" smtClean="0"/>
              <a:t>Considered secure</a:t>
            </a:r>
          </a:p>
          <a:p>
            <a:pPr lvl="1"/>
            <a:r>
              <a:rPr lang="en-US" altLang="en-US" dirty="0" smtClean="0"/>
              <a:t>Authentication &amp; key management</a:t>
            </a:r>
          </a:p>
          <a:p>
            <a:pPr lvl="1"/>
            <a:r>
              <a:rPr lang="en-US" altLang="en-US" dirty="0" smtClean="0"/>
              <a:t>CCMP</a:t>
            </a:r>
          </a:p>
          <a:p>
            <a:r>
              <a:rPr lang="en-US" altLang="en-US" dirty="0" smtClean="0"/>
              <a:t>TKIP: intermediate solution</a:t>
            </a:r>
          </a:p>
          <a:p>
            <a:pPr lvl="1"/>
            <a:r>
              <a:rPr lang="en-US" altLang="en-US" dirty="0" smtClean="0"/>
              <a:t>Backwards compatible with WEP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848600" cy="1143000"/>
          </a:xfrm>
        </p:spPr>
        <p:txBody>
          <a:bodyPr/>
          <a:lstStyle/>
          <a:p>
            <a:r>
              <a:rPr lang="en-US" altLang="en-US" sz="3600" dirty="0" smtClean="0"/>
              <a:t>Remaining challenges</a:t>
            </a:r>
            <a:endParaRPr lang="en-US" altLang="en-US" sz="3200" dirty="0" smtClean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altLang="en-US" dirty="0" smtClean="0"/>
              <a:t>Rogue APs</a:t>
            </a:r>
          </a:p>
          <a:p>
            <a:r>
              <a:rPr lang="en-US" altLang="en-US" dirty="0" smtClean="0"/>
              <a:t>Evil twin attacks</a:t>
            </a:r>
          </a:p>
          <a:p>
            <a:r>
              <a:rPr lang="en-US" altLang="en-US" dirty="0" smtClean="0"/>
              <a:t>Jamming attacks</a:t>
            </a:r>
          </a:p>
          <a:p>
            <a:r>
              <a:rPr lang="en-US" altLang="en-US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smtClean="0"/>
              <a:t> 802.11i: improved security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Overcome </a:t>
            </a:r>
            <a:r>
              <a:rPr lang="en-US" dirty="0" smtClean="0"/>
              <a:t>weaknesses </a:t>
            </a:r>
            <a:r>
              <a:rPr lang="en-US" dirty="0" smtClean="0"/>
              <a:t>in WEP</a:t>
            </a:r>
          </a:p>
          <a:p>
            <a:r>
              <a:rPr lang="en-US" dirty="0" smtClean="0"/>
              <a:t>Authentication and key management</a:t>
            </a:r>
          </a:p>
          <a:p>
            <a:pPr lvl="1"/>
            <a:r>
              <a:rPr lang="en-US" dirty="0" smtClean="0"/>
              <a:t>uses authentication server separate from access point</a:t>
            </a:r>
          </a:p>
          <a:p>
            <a:r>
              <a:rPr lang="en-US" dirty="0" smtClean="0"/>
              <a:t>Stronger encryption mechanisms</a:t>
            </a:r>
          </a:p>
          <a:p>
            <a:pPr lvl="1"/>
            <a:r>
              <a:rPr lang="en-US" dirty="0" smtClean="0"/>
              <a:t>Temporal Key Integrity Protocol (TKIP)</a:t>
            </a:r>
          </a:p>
          <a:p>
            <a:pPr lvl="1"/>
            <a:r>
              <a:rPr lang="en-US" dirty="0" smtClean="0"/>
              <a:t>AES-CCMP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7772400" cy="1143000"/>
          </a:xfrm>
        </p:spPr>
        <p:txBody>
          <a:bodyPr/>
          <a:lstStyle/>
          <a:p>
            <a:r>
              <a:rPr lang="en-US" dirty="0" smtClean="0"/>
              <a:t> 802.11i: five phases</a:t>
            </a:r>
          </a:p>
        </p:txBody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</a:p>
          <a:p>
            <a:r>
              <a:rPr lang="en-US" dirty="0" smtClean="0"/>
              <a:t>Authentication</a:t>
            </a:r>
          </a:p>
          <a:p>
            <a:r>
              <a:rPr lang="en-US" dirty="0" smtClean="0"/>
              <a:t>Key management</a:t>
            </a:r>
          </a:p>
          <a:p>
            <a:r>
              <a:rPr lang="en-US" dirty="0" smtClean="0"/>
              <a:t>Protected data transfer</a:t>
            </a:r>
          </a:p>
          <a:p>
            <a:r>
              <a:rPr lang="en-US" dirty="0" smtClean="0">
                <a:solidFill>
                  <a:srgbClr val="000000"/>
                </a:solidFill>
                <a:cs typeface="Arial" pitchFamily="34" charset="0"/>
              </a:rPr>
              <a:t>Connection termination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AutoShape 25"/>
          <p:cNvSpPr>
            <a:spLocks noChangeAspect="1" noChangeArrowheads="1" noTextEdit="1"/>
          </p:cNvSpPr>
          <p:nvPr/>
        </p:nvSpPr>
        <p:spPr bwMode="auto">
          <a:xfrm>
            <a:off x="4164013" y="920750"/>
            <a:ext cx="98742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57700" name="Line 55"/>
          <p:cNvSpPr>
            <a:spLocks noChangeShapeType="1"/>
          </p:cNvSpPr>
          <p:nvPr/>
        </p:nvSpPr>
        <p:spPr bwMode="auto">
          <a:xfrm>
            <a:off x="4468813" y="1700213"/>
            <a:ext cx="210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57701" name="Cloud"/>
          <p:cNvSpPr>
            <a:spLocks noChangeAspect="1" noEditPoints="1" noChangeArrowheads="1"/>
          </p:cNvSpPr>
          <p:nvPr/>
        </p:nvSpPr>
        <p:spPr bwMode="auto">
          <a:xfrm>
            <a:off x="4910138" y="1311275"/>
            <a:ext cx="1263650" cy="846138"/>
          </a:xfrm>
          <a:custGeom>
            <a:avLst/>
            <a:gdLst>
              <a:gd name="T0" fmla="*/ 13416277 w 21600"/>
              <a:gd name="T1" fmla="*/ 649211328 h 21600"/>
              <a:gd name="T2" fmla="*/ 2147483647 w 21600"/>
              <a:gd name="T3" fmla="*/ 1297040083 h 21600"/>
              <a:gd name="T4" fmla="*/ 2147483647 w 21600"/>
              <a:gd name="T5" fmla="*/ 649211328 h 21600"/>
              <a:gd name="T6" fmla="*/ 2147483647 w 21600"/>
              <a:gd name="T7" fmla="*/ 742389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57702" name="Text Box 57"/>
          <p:cNvSpPr txBox="1">
            <a:spLocks noChangeArrowheads="1"/>
          </p:cNvSpPr>
          <p:nvPr/>
        </p:nvSpPr>
        <p:spPr bwMode="auto">
          <a:xfrm>
            <a:off x="3281363" y="914400"/>
            <a:ext cx="1822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>
                <a:solidFill>
                  <a:srgbClr val="CC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AP: </a:t>
            </a:r>
            <a:r>
              <a:rPr lang="en-US" sz="16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access point</a:t>
            </a:r>
          </a:p>
        </p:txBody>
      </p:sp>
      <p:sp>
        <p:nvSpPr>
          <p:cNvPr id="157703" name="Text Box 58"/>
          <p:cNvSpPr txBox="1">
            <a:spLocks noChangeArrowheads="1"/>
          </p:cNvSpPr>
          <p:nvPr/>
        </p:nvSpPr>
        <p:spPr bwMode="auto">
          <a:xfrm>
            <a:off x="7285038" y="1236663"/>
            <a:ext cx="1498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>
                <a:solidFill>
                  <a:srgbClr val="CC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Authentication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 server</a:t>
            </a:r>
          </a:p>
        </p:txBody>
      </p:sp>
      <p:sp>
        <p:nvSpPr>
          <p:cNvPr id="157704" name="Text Box 59"/>
          <p:cNvSpPr txBox="1">
            <a:spLocks noChangeArrowheads="1"/>
          </p:cNvSpPr>
          <p:nvPr/>
        </p:nvSpPr>
        <p:spPr bwMode="auto">
          <a:xfrm>
            <a:off x="5060950" y="1403350"/>
            <a:ext cx="895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wired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network</a:t>
            </a:r>
          </a:p>
        </p:txBody>
      </p:sp>
      <p:sp>
        <p:nvSpPr>
          <p:cNvPr id="157705" name="Text Box 60"/>
          <p:cNvSpPr txBox="1">
            <a:spLocks noChangeArrowheads="1"/>
          </p:cNvSpPr>
          <p:nvPr/>
        </p:nvSpPr>
        <p:spPr bwMode="auto">
          <a:xfrm>
            <a:off x="1074738" y="1204913"/>
            <a:ext cx="16208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i="1">
                <a:solidFill>
                  <a:srgbClr val="CC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STA: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client station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33500" y="2373313"/>
            <a:ext cx="2641600" cy="612775"/>
            <a:chOff x="1333500" y="2871813"/>
            <a:chExt cx="2641600" cy="612775"/>
          </a:xfrm>
        </p:grpSpPr>
        <p:sp>
          <p:nvSpPr>
            <p:cNvPr id="157771" name="Oval 62"/>
            <p:cNvSpPr>
              <a:spLocks noChangeArrowheads="1"/>
            </p:cNvSpPr>
            <p:nvPr/>
          </p:nvSpPr>
          <p:spPr bwMode="auto">
            <a:xfrm>
              <a:off x="1796484" y="2952776"/>
              <a:ext cx="266700" cy="2476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7772" name="Text Box 63"/>
            <p:cNvSpPr txBox="1">
              <a:spLocks noChangeArrowheads="1"/>
            </p:cNvSpPr>
            <p:nvPr/>
          </p:nvSpPr>
          <p:spPr bwMode="auto">
            <a:xfrm>
              <a:off x="1765300" y="2903563"/>
              <a:ext cx="19431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1   Discovery of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security capabilities</a:t>
              </a:r>
            </a:p>
          </p:txBody>
        </p:sp>
        <p:sp>
          <p:nvSpPr>
            <p:cNvPr id="157773" name="Line 64"/>
            <p:cNvSpPr>
              <a:spLocks noChangeShapeType="1"/>
            </p:cNvSpPr>
            <p:nvPr/>
          </p:nvSpPr>
          <p:spPr bwMode="auto">
            <a:xfrm>
              <a:off x="1333500" y="2871813"/>
              <a:ext cx="2641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</p:grp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92238" y="3049588"/>
            <a:ext cx="5732462" cy="847725"/>
            <a:chOff x="1392238" y="3548063"/>
            <a:chExt cx="5732582" cy="848301"/>
          </a:xfrm>
        </p:grpSpPr>
        <p:sp>
          <p:nvSpPr>
            <p:cNvPr id="157764" name="Line 65"/>
            <p:cNvSpPr>
              <a:spLocks noChangeShapeType="1"/>
            </p:cNvSpPr>
            <p:nvPr/>
          </p:nvSpPr>
          <p:spPr bwMode="auto">
            <a:xfrm flipH="1">
              <a:off x="1392238" y="3794125"/>
              <a:ext cx="2554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7765" name="Line 66"/>
            <p:cNvSpPr>
              <a:spLocks noChangeShapeType="1"/>
            </p:cNvSpPr>
            <p:nvPr/>
          </p:nvSpPr>
          <p:spPr bwMode="auto">
            <a:xfrm flipH="1">
              <a:off x="4433888" y="3800475"/>
              <a:ext cx="25542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7766" name="Freeform 67"/>
            <p:cNvSpPr>
              <a:spLocks/>
            </p:cNvSpPr>
            <p:nvPr/>
          </p:nvSpPr>
          <p:spPr bwMode="auto">
            <a:xfrm>
              <a:off x="3889375" y="3548063"/>
              <a:ext cx="609600" cy="260350"/>
            </a:xfrm>
            <a:custGeom>
              <a:avLst/>
              <a:gdLst>
                <a:gd name="T0" fmla="*/ 2147483647 w 384"/>
                <a:gd name="T1" fmla="*/ 2147483647 h 164"/>
                <a:gd name="T2" fmla="*/ 2147483647 w 384"/>
                <a:gd name="T3" fmla="*/ 2147483647 h 164"/>
                <a:gd name="T4" fmla="*/ 2147483647 w 384"/>
                <a:gd name="T5" fmla="*/ 2147483647 h 164"/>
                <a:gd name="T6" fmla="*/ 0 60000 65536"/>
                <a:gd name="T7" fmla="*/ 0 60000 65536"/>
                <a:gd name="T8" fmla="*/ 0 60000 65536"/>
                <a:gd name="T9" fmla="*/ 0 w 384"/>
                <a:gd name="T10" fmla="*/ 0 h 164"/>
                <a:gd name="T11" fmla="*/ 384 w 384"/>
                <a:gd name="T12" fmla="*/ 164 h 1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164">
                  <a:moveTo>
                    <a:pt x="18" y="164"/>
                  </a:moveTo>
                  <a:cubicBezTo>
                    <a:pt x="47" y="138"/>
                    <a:pt x="0" y="0"/>
                    <a:pt x="192" y="9"/>
                  </a:cubicBezTo>
                  <a:cubicBezTo>
                    <a:pt x="384" y="18"/>
                    <a:pt x="308" y="132"/>
                    <a:pt x="338" y="164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7767" name="Text Box 71"/>
            <p:cNvSpPr txBox="1">
              <a:spLocks noChangeArrowheads="1"/>
            </p:cNvSpPr>
            <p:nvPr/>
          </p:nvSpPr>
          <p:spPr bwMode="auto">
            <a:xfrm>
              <a:off x="1739900" y="3811588"/>
              <a:ext cx="5384920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STA and AS mutually authenticate, together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generate Master Key (MK)</a:t>
              </a:r>
              <a:r>
                <a:rPr lang="en-US" sz="1600" i="1">
                  <a:solidFill>
                    <a:srgbClr val="000099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. AP serves as </a:t>
              </a:r>
              <a:r>
                <a:rPr lang="ja-JP" altLang="en-US" sz="1600" i="1">
                  <a:solidFill>
                    <a:srgbClr val="000099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“</a:t>
              </a:r>
              <a:r>
                <a:rPr lang="en-US" altLang="ja-JP" sz="1600" i="1">
                  <a:solidFill>
                    <a:srgbClr val="000099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pass through</a:t>
              </a:r>
              <a:r>
                <a:rPr lang="ja-JP" altLang="en-US" sz="1600" i="1">
                  <a:solidFill>
                    <a:srgbClr val="000099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”</a:t>
              </a:r>
              <a:endParaRPr lang="en-US" sz="1600" i="1">
                <a:solidFill>
                  <a:srgbClr val="000099"/>
                </a:solidFill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1486759" y="3815528"/>
              <a:ext cx="296862" cy="336550"/>
              <a:chOff x="1864" y="3225"/>
              <a:chExt cx="187" cy="212"/>
            </a:xfrm>
          </p:grpSpPr>
          <p:sp>
            <p:nvSpPr>
              <p:cNvPr id="157769" name="Oval 73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57770" name="Text Box 74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1143000" y="3886200"/>
            <a:ext cx="6573838" cy="950913"/>
            <a:chOff x="1143576" y="4660900"/>
            <a:chExt cx="6573262" cy="950913"/>
          </a:xfrm>
        </p:grpSpPr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6125518" y="4830775"/>
              <a:ext cx="296862" cy="336550"/>
              <a:chOff x="1864" y="3225"/>
              <a:chExt cx="187" cy="212"/>
            </a:xfrm>
          </p:grpSpPr>
          <p:sp>
            <p:nvSpPr>
              <p:cNvPr id="157762" name="Oval 69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57763" name="Text Box 70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3</a:t>
                </a:r>
              </a:p>
            </p:txBody>
          </p:sp>
        </p:grpSp>
        <p:grpSp>
          <p:nvGrpSpPr>
            <p:cNvPr id="7" name="Group 75"/>
            <p:cNvGrpSpPr>
              <a:grpSpLocks/>
            </p:cNvGrpSpPr>
            <p:nvPr/>
          </p:nvGrpSpPr>
          <p:grpSpPr bwMode="auto">
            <a:xfrm>
              <a:off x="1143576" y="4668838"/>
              <a:ext cx="296863" cy="336550"/>
              <a:chOff x="1864" y="3225"/>
              <a:chExt cx="187" cy="212"/>
            </a:xfrm>
          </p:grpSpPr>
          <p:sp>
            <p:nvSpPr>
              <p:cNvPr id="157760" name="Oval 76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  <p:sp>
            <p:nvSpPr>
              <p:cNvPr id="157761" name="Text Box 77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>
                    <a:solidFill>
                      <a:srgbClr val="000000"/>
                    </a:solidFill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3</a:t>
                </a:r>
              </a:p>
            </p:txBody>
          </p:sp>
        </p:grpSp>
        <p:sp>
          <p:nvSpPr>
            <p:cNvPr id="157757" name="Text Box 78"/>
            <p:cNvSpPr txBox="1">
              <a:spLocks noChangeArrowheads="1"/>
            </p:cNvSpPr>
            <p:nvPr/>
          </p:nvSpPr>
          <p:spPr bwMode="auto">
            <a:xfrm>
              <a:off x="1428750" y="4660900"/>
              <a:ext cx="1685925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STA derives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Pairwise Master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Key (PMK)</a:t>
              </a:r>
            </a:p>
          </p:txBody>
        </p:sp>
        <p:sp>
          <p:nvSpPr>
            <p:cNvPr id="157758" name="Line 79"/>
            <p:cNvSpPr>
              <a:spLocks noChangeShapeType="1"/>
            </p:cNvSpPr>
            <p:nvPr/>
          </p:nvSpPr>
          <p:spPr bwMode="auto">
            <a:xfrm>
              <a:off x="4330700" y="4775200"/>
              <a:ext cx="264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7759" name="Text Box 80"/>
            <p:cNvSpPr txBox="1">
              <a:spLocks noChangeArrowheads="1"/>
            </p:cNvSpPr>
            <p:nvPr/>
          </p:nvSpPr>
          <p:spPr bwMode="auto">
            <a:xfrm>
              <a:off x="6424613" y="4786313"/>
              <a:ext cx="1292225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AS derives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same PMK,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sends to AP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433893" y="4724400"/>
            <a:ext cx="3630234" cy="871537"/>
            <a:chOff x="1441450" y="5761038"/>
            <a:chExt cx="3630613" cy="871537"/>
          </a:xfrm>
        </p:grpSpPr>
        <p:sp>
          <p:nvSpPr>
            <p:cNvPr id="157750" name="Line 81"/>
            <p:cNvSpPr>
              <a:spLocks noChangeShapeType="1"/>
            </p:cNvSpPr>
            <p:nvPr/>
          </p:nvSpPr>
          <p:spPr bwMode="auto">
            <a:xfrm>
              <a:off x="1457325" y="5761038"/>
              <a:ext cx="264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7752" name="Text Box 86"/>
            <p:cNvSpPr txBox="1">
              <a:spLocks noChangeArrowheads="1"/>
            </p:cNvSpPr>
            <p:nvPr/>
          </p:nvSpPr>
          <p:spPr bwMode="auto">
            <a:xfrm>
              <a:off x="1441450" y="5807075"/>
              <a:ext cx="3630613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STA, AP use PMK to derive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Temporal Key (TK) used for message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encryption, integrity </a:t>
              </a:r>
            </a:p>
          </p:txBody>
        </p:sp>
      </p:grpSp>
      <p:sp>
        <p:nvSpPr>
          <p:cNvPr id="157710" name="Rectangle 87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58175" cy="1143000"/>
          </a:xfrm>
          <a:noFill/>
        </p:spPr>
        <p:txBody>
          <a:bodyPr/>
          <a:lstStyle/>
          <a:p>
            <a:r>
              <a:rPr lang="en-US" dirty="0" smtClean="0"/>
              <a:t> 802.11i: five phases of operation</a:t>
            </a:r>
          </a:p>
        </p:txBody>
      </p:sp>
      <p:grpSp>
        <p:nvGrpSpPr>
          <p:cNvPr id="10" name="Group 356"/>
          <p:cNvGrpSpPr>
            <a:grpSpLocks/>
          </p:cNvGrpSpPr>
          <p:nvPr/>
        </p:nvGrpSpPr>
        <p:grpSpPr bwMode="auto">
          <a:xfrm>
            <a:off x="327025" y="968375"/>
            <a:ext cx="804863" cy="852488"/>
            <a:chOff x="313" y="1407"/>
            <a:chExt cx="1152" cy="1104"/>
          </a:xfrm>
        </p:grpSpPr>
        <p:pic>
          <p:nvPicPr>
            <p:cNvPr id="157748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7749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0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361"/>
          <p:cNvGrpSpPr>
            <a:grpSpLocks/>
          </p:cNvGrpSpPr>
          <p:nvPr/>
        </p:nvGrpSpPr>
        <p:grpSpPr bwMode="auto">
          <a:xfrm>
            <a:off x="3797300" y="1246188"/>
            <a:ext cx="965200" cy="693737"/>
            <a:chOff x="2967" y="478"/>
            <a:chExt cx="788" cy="625"/>
          </a:xfrm>
        </p:grpSpPr>
        <p:pic>
          <p:nvPicPr>
            <p:cNvPr id="157746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7747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249"/>
          <p:cNvGrpSpPr>
            <a:grpSpLocks/>
          </p:cNvGrpSpPr>
          <p:nvPr/>
        </p:nvGrpSpPr>
        <p:grpSpPr bwMode="auto">
          <a:xfrm>
            <a:off x="6556375" y="1309688"/>
            <a:ext cx="466725" cy="793750"/>
            <a:chOff x="4140" y="429"/>
            <a:chExt cx="1425" cy="2396"/>
          </a:xfrm>
        </p:grpSpPr>
        <p:sp>
          <p:nvSpPr>
            <p:cNvPr id="157714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00" name="Rectangle 251"/>
            <p:cNvSpPr>
              <a:spLocks noChangeArrowheads="1"/>
            </p:cNvSpPr>
            <p:nvPr/>
          </p:nvSpPr>
          <p:spPr bwMode="auto">
            <a:xfrm>
              <a:off x="4203" y="429"/>
              <a:ext cx="1052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7716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7717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03" name="Rectangle 254"/>
            <p:cNvSpPr>
              <a:spLocks noChangeArrowheads="1"/>
            </p:cNvSpPr>
            <p:nvPr/>
          </p:nvSpPr>
          <p:spPr bwMode="auto">
            <a:xfrm>
              <a:off x="4213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29" name="AutoShape 256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30" name="AutoShape 257"/>
              <p:cNvSpPr>
                <a:spLocks noChangeArrowheads="1"/>
              </p:cNvSpPr>
              <p:nvPr/>
            </p:nvSpPr>
            <p:spPr bwMode="auto">
              <a:xfrm>
                <a:off x="634" y="2582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05" name="Rectangle 258"/>
            <p:cNvSpPr>
              <a:spLocks noChangeArrowheads="1"/>
            </p:cNvSpPr>
            <p:nvPr/>
          </p:nvSpPr>
          <p:spPr bwMode="auto">
            <a:xfrm>
              <a:off x="4227" y="1018"/>
              <a:ext cx="591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27" name="AutoShape 260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8" name="AutoShape 261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6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07" name="Rectangle 262"/>
            <p:cNvSpPr>
              <a:spLocks noChangeArrowheads="1"/>
            </p:cNvSpPr>
            <p:nvPr/>
          </p:nvSpPr>
          <p:spPr bwMode="auto">
            <a:xfrm>
              <a:off x="4218" y="1359"/>
              <a:ext cx="596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08" name="Rectangle 263"/>
            <p:cNvSpPr>
              <a:spLocks noChangeArrowheads="1"/>
            </p:cNvSpPr>
            <p:nvPr/>
          </p:nvSpPr>
          <p:spPr bwMode="auto">
            <a:xfrm>
              <a:off x="4227" y="1656"/>
              <a:ext cx="596" cy="43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1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25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5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6" name="AutoShape 266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4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7725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grpSp>
          <p:nvGrpSpPr>
            <p:cNvPr id="16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23" name="AutoShape 269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24" name="AutoShape 270"/>
              <p:cNvSpPr>
                <a:spLocks noChangeArrowheads="1"/>
              </p:cNvSpPr>
              <p:nvPr/>
            </p:nvSpPr>
            <p:spPr bwMode="auto">
              <a:xfrm>
                <a:off x="635" y="2585"/>
                <a:ext cx="688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12" name="Rectangle 271"/>
            <p:cNvSpPr>
              <a:spLocks noChangeArrowheads="1"/>
            </p:cNvSpPr>
            <p:nvPr/>
          </p:nvSpPr>
          <p:spPr bwMode="auto">
            <a:xfrm>
              <a:off x="5250" y="429"/>
              <a:ext cx="68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7728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7729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15" name="Oval 274"/>
            <p:cNvSpPr>
              <a:spLocks noChangeArrowheads="1"/>
            </p:cNvSpPr>
            <p:nvPr/>
          </p:nvSpPr>
          <p:spPr bwMode="auto">
            <a:xfrm>
              <a:off x="5517" y="2614"/>
              <a:ext cx="48" cy="91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7731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17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2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18" name="AutoShape 277"/>
            <p:cNvSpPr>
              <a:spLocks noChangeArrowheads="1"/>
            </p:cNvSpPr>
            <p:nvPr/>
          </p:nvSpPr>
          <p:spPr bwMode="auto">
            <a:xfrm>
              <a:off x="4203" y="2710"/>
              <a:ext cx="1076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19" name="Oval 278"/>
            <p:cNvSpPr>
              <a:spLocks noChangeArrowheads="1"/>
            </p:cNvSpPr>
            <p:nvPr/>
          </p:nvSpPr>
          <p:spPr bwMode="auto">
            <a:xfrm>
              <a:off x="4305" y="2384"/>
              <a:ext cx="160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20" name="Oval 279"/>
            <p:cNvSpPr>
              <a:spLocks noChangeArrowheads="1"/>
            </p:cNvSpPr>
            <p:nvPr/>
          </p:nvSpPr>
          <p:spPr bwMode="auto">
            <a:xfrm>
              <a:off x="4484" y="2384"/>
              <a:ext cx="160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FF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21" name="Oval 280"/>
            <p:cNvSpPr>
              <a:spLocks noChangeArrowheads="1"/>
            </p:cNvSpPr>
            <p:nvPr/>
          </p:nvSpPr>
          <p:spPr bwMode="auto">
            <a:xfrm>
              <a:off x="4663" y="2379"/>
              <a:ext cx="155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22" name="Rectangle 281"/>
            <p:cNvSpPr>
              <a:spLocks noChangeArrowheads="1"/>
            </p:cNvSpPr>
            <p:nvPr/>
          </p:nvSpPr>
          <p:spPr bwMode="auto">
            <a:xfrm>
              <a:off x="5061" y="1838"/>
              <a:ext cx="87" cy="757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</p:grpSp>
      <p:grpSp>
        <p:nvGrpSpPr>
          <p:cNvPr id="78" name="Group 6"/>
          <p:cNvGrpSpPr>
            <a:grpSpLocks/>
          </p:cNvGrpSpPr>
          <p:nvPr/>
        </p:nvGrpSpPr>
        <p:grpSpPr bwMode="auto">
          <a:xfrm>
            <a:off x="1155599" y="5781675"/>
            <a:ext cx="2959201" cy="390525"/>
            <a:chOff x="1139415" y="5761038"/>
            <a:chExt cx="2959510" cy="390525"/>
          </a:xfrm>
        </p:grpSpPr>
        <p:sp>
          <p:nvSpPr>
            <p:cNvPr id="79" name="Line 81"/>
            <p:cNvSpPr>
              <a:spLocks noChangeShapeType="1"/>
            </p:cNvSpPr>
            <p:nvPr/>
          </p:nvSpPr>
          <p:spPr bwMode="auto">
            <a:xfrm>
              <a:off x="1457325" y="5761038"/>
              <a:ext cx="264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grpSp>
          <p:nvGrpSpPr>
            <p:cNvPr id="80" name="Group 83"/>
            <p:cNvGrpSpPr>
              <a:grpSpLocks/>
            </p:cNvGrpSpPr>
            <p:nvPr/>
          </p:nvGrpSpPr>
          <p:grpSpPr bwMode="auto">
            <a:xfrm>
              <a:off x="1139415" y="5815013"/>
              <a:ext cx="296863" cy="336550"/>
              <a:chOff x="1864" y="3225"/>
              <a:chExt cx="187" cy="212"/>
            </a:xfrm>
          </p:grpSpPr>
          <p:sp>
            <p:nvSpPr>
              <p:cNvPr id="82" name="Oval 84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  <p:sp>
            <p:nvSpPr>
              <p:cNvPr id="83" name="Text Box 85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 smtClean="0">
                    <a:solidFill>
                      <a:srgbClr val="000000"/>
                    </a:solidFill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4</a:t>
                </a:r>
                <a:endParaRPr lang="en-US" sz="1600" dirty="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endParaRPr>
              </a:p>
            </p:txBody>
          </p:sp>
        </p:grpSp>
        <p:sp>
          <p:nvSpPr>
            <p:cNvPr id="81" name="Text Box 86"/>
            <p:cNvSpPr txBox="1">
              <a:spLocks noChangeArrowheads="1"/>
            </p:cNvSpPr>
            <p:nvPr/>
          </p:nvSpPr>
          <p:spPr bwMode="auto">
            <a:xfrm>
              <a:off x="1441451" y="5807075"/>
              <a:ext cx="227522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Protected data transfer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  <p:grpSp>
        <p:nvGrpSpPr>
          <p:cNvPr id="90" name="Group 6"/>
          <p:cNvGrpSpPr>
            <a:grpSpLocks/>
          </p:cNvGrpSpPr>
          <p:nvPr/>
        </p:nvGrpSpPr>
        <p:grpSpPr bwMode="auto">
          <a:xfrm>
            <a:off x="1143000" y="6400800"/>
            <a:ext cx="2959201" cy="390525"/>
            <a:chOff x="1139415" y="5761038"/>
            <a:chExt cx="2959510" cy="390525"/>
          </a:xfrm>
        </p:grpSpPr>
        <p:sp>
          <p:nvSpPr>
            <p:cNvPr id="91" name="Line 81"/>
            <p:cNvSpPr>
              <a:spLocks noChangeShapeType="1"/>
            </p:cNvSpPr>
            <p:nvPr/>
          </p:nvSpPr>
          <p:spPr bwMode="auto">
            <a:xfrm>
              <a:off x="1457325" y="5761038"/>
              <a:ext cx="2641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grpSp>
          <p:nvGrpSpPr>
            <p:cNvPr id="92" name="Group 83"/>
            <p:cNvGrpSpPr>
              <a:grpSpLocks/>
            </p:cNvGrpSpPr>
            <p:nvPr/>
          </p:nvGrpSpPr>
          <p:grpSpPr bwMode="auto">
            <a:xfrm>
              <a:off x="1139415" y="5815013"/>
              <a:ext cx="296863" cy="336550"/>
              <a:chOff x="1864" y="3225"/>
              <a:chExt cx="187" cy="212"/>
            </a:xfrm>
          </p:grpSpPr>
          <p:sp>
            <p:nvSpPr>
              <p:cNvPr id="94" name="Oval 84"/>
              <p:cNvSpPr>
                <a:spLocks noChangeArrowheads="1"/>
              </p:cNvSpPr>
              <p:nvPr/>
            </p:nvSpPr>
            <p:spPr bwMode="auto">
              <a:xfrm>
                <a:off x="1871" y="3256"/>
                <a:ext cx="168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>
                  <a:solidFill>
                    <a:srgbClr val="000000"/>
                  </a:solidFill>
                  <a:ea typeface="MS PGothic" pitchFamily="34" charset="-128"/>
                </a:endParaRPr>
              </a:p>
            </p:txBody>
          </p:sp>
          <p:sp>
            <p:nvSpPr>
              <p:cNvPr id="95" name="Text Box 85"/>
              <p:cNvSpPr txBox="1">
                <a:spLocks noChangeArrowheads="1"/>
              </p:cNvSpPr>
              <p:nvPr/>
            </p:nvSpPr>
            <p:spPr bwMode="auto">
              <a:xfrm>
                <a:off x="1864" y="3225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600" dirty="0" smtClean="0">
                    <a:solidFill>
                      <a:srgbClr val="000000"/>
                    </a:solidFill>
                    <a:latin typeface="Arial" pitchFamily="34" charset="0"/>
                    <a:ea typeface="MS PGothic" pitchFamily="34" charset="-128"/>
                    <a:cs typeface="Arial" pitchFamily="34" charset="0"/>
                  </a:rPr>
                  <a:t>5</a:t>
                </a:r>
                <a:endParaRPr lang="en-US" sz="1600" dirty="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endParaRPr>
              </a:p>
            </p:txBody>
          </p:sp>
        </p:grpSp>
        <p:sp>
          <p:nvSpPr>
            <p:cNvPr id="93" name="Text Box 86"/>
            <p:cNvSpPr txBox="1">
              <a:spLocks noChangeArrowheads="1"/>
            </p:cNvSpPr>
            <p:nvPr/>
          </p:nvSpPr>
          <p:spPr bwMode="auto">
            <a:xfrm>
              <a:off x="1441451" y="5807075"/>
              <a:ext cx="229285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dirty="0" smtClean="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  <a:cs typeface="Arial" pitchFamily="34" charset="0"/>
                </a:rPr>
                <a:t>Connection termination</a:t>
              </a:r>
              <a:endParaRPr lang="en-US" sz="1600" dirty="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3276600" cy="2667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3600" dirty="0" smtClean="0"/>
              <a:t>802.11i discovery &amp;</a:t>
            </a:r>
            <a:br>
              <a:rPr lang="en-US" sz="3600" dirty="0" smtClean="0"/>
            </a:br>
            <a:r>
              <a:rPr lang="en-US" sz="3600" dirty="0" smtClean="0"/>
              <a:t> authentication</a:t>
            </a:r>
            <a:endParaRPr lang="en-US" dirty="0" smtClean="0"/>
          </a:p>
        </p:txBody>
      </p:sp>
      <p:sp>
        <p:nvSpPr>
          <p:cNvPr id="2050" name="AutoShape 2" descr="Image result for 802.11i discovery and authent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0"/>
            <a:ext cx="5638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239000" cy="1143000"/>
          </a:xfrm>
        </p:spPr>
        <p:txBody>
          <a:bodyPr/>
          <a:lstStyle/>
          <a:p>
            <a:r>
              <a:rPr lang="en-US" altLang="en-US" smtClean="0"/>
              <a:t>802.1X Access Control</a:t>
            </a:r>
          </a:p>
        </p:txBody>
      </p:sp>
      <p:pic>
        <p:nvPicPr>
          <p:cNvPr id="90115" name="Picture 3" descr="f8.pdf"/>
          <p:cNvPicPr>
            <a:picLocks noChangeAspect="1"/>
          </p:cNvPicPr>
          <p:nvPr/>
        </p:nvPicPr>
        <p:blipFill>
          <a:blip r:embed="rId3" cstate="print"/>
          <a:srcRect t="17273" b="16364"/>
          <a:stretch>
            <a:fillRect/>
          </a:stretch>
        </p:blipFill>
        <p:spPr bwMode="auto">
          <a:xfrm>
            <a:off x="250825" y="706438"/>
            <a:ext cx="8353425" cy="826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38675" y="5727700"/>
            <a:ext cx="2828925" cy="668338"/>
            <a:chOff x="567" y="1481"/>
            <a:chExt cx="1810" cy="421"/>
          </a:xfrm>
        </p:grpSpPr>
        <p:sp>
          <p:nvSpPr>
            <p:cNvPr id="159803" name="Rectangle 3"/>
            <p:cNvSpPr>
              <a:spLocks noChangeArrowheads="1"/>
            </p:cNvSpPr>
            <p:nvPr/>
          </p:nvSpPr>
          <p:spPr bwMode="auto">
            <a:xfrm>
              <a:off x="567" y="1481"/>
              <a:ext cx="1810" cy="4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9804" name="Line 4"/>
            <p:cNvSpPr>
              <a:spLocks noChangeShapeType="1"/>
            </p:cNvSpPr>
            <p:nvPr/>
          </p:nvSpPr>
          <p:spPr bwMode="auto">
            <a:xfrm>
              <a:off x="590" y="1687"/>
              <a:ext cx="1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509713" y="5734050"/>
            <a:ext cx="2873375" cy="668338"/>
            <a:chOff x="567" y="1481"/>
            <a:chExt cx="1810" cy="421"/>
          </a:xfrm>
        </p:grpSpPr>
        <p:sp>
          <p:nvSpPr>
            <p:cNvPr id="159801" name="Rectangle 6"/>
            <p:cNvSpPr>
              <a:spLocks noChangeArrowheads="1"/>
            </p:cNvSpPr>
            <p:nvPr/>
          </p:nvSpPr>
          <p:spPr bwMode="auto">
            <a:xfrm>
              <a:off x="567" y="1481"/>
              <a:ext cx="1810" cy="4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9802" name="Line 7"/>
            <p:cNvSpPr>
              <a:spLocks noChangeShapeType="1"/>
            </p:cNvSpPr>
            <p:nvPr/>
          </p:nvSpPr>
          <p:spPr bwMode="auto">
            <a:xfrm>
              <a:off x="590" y="1687"/>
              <a:ext cx="176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</p:grpSp>
      <p:sp>
        <p:nvSpPr>
          <p:cNvPr id="159748" name="Rectangle 64"/>
          <p:cNvSpPr>
            <a:spLocks noChangeArrowheads="1"/>
          </p:cNvSpPr>
          <p:nvPr/>
        </p:nvSpPr>
        <p:spPr bwMode="auto">
          <a:xfrm>
            <a:off x="1524000" y="5067300"/>
            <a:ext cx="5937250" cy="666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59749" name="Text Box 65"/>
          <p:cNvSpPr txBox="1">
            <a:spLocks noChangeArrowheads="1"/>
          </p:cNvSpPr>
          <p:nvPr/>
        </p:nvSpPr>
        <p:spPr bwMode="auto">
          <a:xfrm>
            <a:off x="3957638" y="50736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EAP TLS</a:t>
            </a:r>
          </a:p>
        </p:txBody>
      </p:sp>
      <p:sp>
        <p:nvSpPr>
          <p:cNvPr id="159750" name="Line 66"/>
          <p:cNvSpPr>
            <a:spLocks noChangeShapeType="1"/>
          </p:cNvSpPr>
          <p:nvPr/>
        </p:nvSpPr>
        <p:spPr bwMode="auto">
          <a:xfrm>
            <a:off x="1538288" y="5400675"/>
            <a:ext cx="5922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59751" name="Text Box 67"/>
          <p:cNvSpPr txBox="1">
            <a:spLocks noChangeArrowheads="1"/>
          </p:cNvSpPr>
          <p:nvPr/>
        </p:nvSpPr>
        <p:spPr bwMode="auto">
          <a:xfrm>
            <a:off x="4168775" y="53832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EAP </a:t>
            </a:r>
          </a:p>
        </p:txBody>
      </p:sp>
      <p:sp>
        <p:nvSpPr>
          <p:cNvPr id="159752" name="Text Box 68"/>
          <p:cNvSpPr txBox="1">
            <a:spLocks noChangeArrowheads="1"/>
          </p:cNvSpPr>
          <p:nvPr/>
        </p:nvSpPr>
        <p:spPr bwMode="auto">
          <a:xfrm>
            <a:off x="1665288" y="5737225"/>
            <a:ext cx="264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EAP over LAN (EAPoL) </a:t>
            </a:r>
          </a:p>
        </p:txBody>
      </p:sp>
      <p:sp>
        <p:nvSpPr>
          <p:cNvPr id="159753" name="Text Box 69"/>
          <p:cNvSpPr txBox="1">
            <a:spLocks noChangeArrowheads="1"/>
          </p:cNvSpPr>
          <p:nvPr/>
        </p:nvSpPr>
        <p:spPr bwMode="auto">
          <a:xfrm>
            <a:off x="2179638" y="6067425"/>
            <a:ext cx="153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IEEE 802.11 </a:t>
            </a:r>
          </a:p>
        </p:txBody>
      </p:sp>
      <p:sp>
        <p:nvSpPr>
          <p:cNvPr id="159754" name="Text Box 70"/>
          <p:cNvSpPr txBox="1">
            <a:spLocks noChangeArrowheads="1"/>
          </p:cNvSpPr>
          <p:nvPr/>
        </p:nvSpPr>
        <p:spPr bwMode="auto">
          <a:xfrm>
            <a:off x="5351463" y="5724525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RADIUS</a:t>
            </a:r>
          </a:p>
        </p:txBody>
      </p:sp>
      <p:sp>
        <p:nvSpPr>
          <p:cNvPr id="159755" name="Text Box 71"/>
          <p:cNvSpPr txBox="1">
            <a:spLocks noChangeArrowheads="1"/>
          </p:cNvSpPr>
          <p:nvPr/>
        </p:nvSpPr>
        <p:spPr bwMode="auto">
          <a:xfrm>
            <a:off x="5430838" y="607853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UDP/IP</a:t>
            </a:r>
          </a:p>
        </p:txBody>
      </p:sp>
      <p:sp>
        <p:nvSpPr>
          <p:cNvPr id="159756" name="Rectangle 72"/>
          <p:cNvSpPr>
            <a:spLocks noGrp="1" noChangeArrowheads="1"/>
          </p:cNvSpPr>
          <p:nvPr>
            <p:ph type="title"/>
          </p:nvPr>
        </p:nvSpPr>
        <p:spPr>
          <a:xfrm>
            <a:off x="352425" y="201613"/>
            <a:ext cx="8337550" cy="1143000"/>
          </a:xfrm>
          <a:noFill/>
        </p:spPr>
        <p:txBody>
          <a:bodyPr/>
          <a:lstStyle/>
          <a:p>
            <a:r>
              <a:rPr lang="en-US" sz="3600" smtClean="0"/>
              <a:t>EAP: extensible authentication protocol</a:t>
            </a:r>
          </a:p>
        </p:txBody>
      </p:sp>
      <p:sp>
        <p:nvSpPr>
          <p:cNvPr id="159757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563563" y="1219200"/>
            <a:ext cx="8259762" cy="4648200"/>
          </a:xfrm>
        </p:spPr>
        <p:txBody>
          <a:bodyPr/>
          <a:lstStyle/>
          <a:p>
            <a:r>
              <a:rPr lang="en-US" dirty="0" smtClean="0"/>
              <a:t>EAP: end-end client (mobile) to authentication server protocol</a:t>
            </a:r>
          </a:p>
          <a:p>
            <a:r>
              <a:rPr lang="en-US" dirty="0" smtClean="0"/>
              <a:t>EAP sent over separate </a:t>
            </a:r>
            <a:r>
              <a:rPr lang="ja-JP" altLang="en-US" smtClean="0"/>
              <a:t>“</a:t>
            </a:r>
            <a:r>
              <a:rPr lang="en-US" altLang="ja-JP" dirty="0" smtClean="0"/>
              <a:t>links</a:t>
            </a:r>
            <a:r>
              <a:rPr lang="ja-JP" altLang="en-US" smtClean="0"/>
              <a:t>”</a:t>
            </a:r>
            <a:endParaRPr lang="en-US" altLang="ja-JP" dirty="0" smtClean="0"/>
          </a:p>
          <a:p>
            <a:pPr lvl="1"/>
            <a:r>
              <a:rPr lang="en-US" dirty="0" smtClean="0"/>
              <a:t>mobile-to-AP (EAP over LAN)</a:t>
            </a:r>
          </a:p>
          <a:p>
            <a:pPr lvl="1"/>
            <a:r>
              <a:rPr lang="en-US" dirty="0" smtClean="0"/>
              <a:t>AP to authentication server (RADIUS over UDP)</a:t>
            </a:r>
          </a:p>
          <a:p>
            <a:r>
              <a:rPr lang="en-US" dirty="0" smtClean="0"/>
              <a:t>EAP not defined in 802.11i</a:t>
            </a:r>
          </a:p>
        </p:txBody>
      </p:sp>
      <p:sp>
        <p:nvSpPr>
          <p:cNvPr id="159759" name="Line 55"/>
          <p:cNvSpPr>
            <a:spLocks noChangeShapeType="1"/>
          </p:cNvSpPr>
          <p:nvPr/>
        </p:nvSpPr>
        <p:spPr bwMode="auto">
          <a:xfrm>
            <a:off x="4905375" y="4643438"/>
            <a:ext cx="2105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59760" name="Cloud"/>
          <p:cNvSpPr>
            <a:spLocks noChangeAspect="1" noEditPoints="1" noChangeArrowheads="1"/>
          </p:cNvSpPr>
          <p:nvPr/>
        </p:nvSpPr>
        <p:spPr bwMode="auto">
          <a:xfrm>
            <a:off x="5346700" y="4076700"/>
            <a:ext cx="1263650" cy="846138"/>
          </a:xfrm>
          <a:custGeom>
            <a:avLst/>
            <a:gdLst>
              <a:gd name="T0" fmla="*/ 13416277 w 21600"/>
              <a:gd name="T1" fmla="*/ 649211328 h 21600"/>
              <a:gd name="T2" fmla="*/ 2147483647 w 21600"/>
              <a:gd name="T3" fmla="*/ 1297040083 h 21600"/>
              <a:gd name="T4" fmla="*/ 2147483647 w 21600"/>
              <a:gd name="T5" fmla="*/ 649211328 h 21600"/>
              <a:gd name="T6" fmla="*/ 2147483647 w 21600"/>
              <a:gd name="T7" fmla="*/ 742389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59761" name="Text Box 59"/>
          <p:cNvSpPr txBox="1">
            <a:spLocks noChangeArrowheads="1"/>
          </p:cNvSpPr>
          <p:nvPr/>
        </p:nvSpPr>
        <p:spPr bwMode="auto">
          <a:xfrm>
            <a:off x="5497513" y="4195763"/>
            <a:ext cx="895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wired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network</a:t>
            </a:r>
          </a:p>
        </p:txBody>
      </p:sp>
      <p:grpSp>
        <p:nvGrpSpPr>
          <p:cNvPr id="4" name="Group 356"/>
          <p:cNvGrpSpPr>
            <a:grpSpLocks/>
          </p:cNvGrpSpPr>
          <p:nvPr/>
        </p:nvGrpSpPr>
        <p:grpSpPr bwMode="auto">
          <a:xfrm>
            <a:off x="1187450" y="4033838"/>
            <a:ext cx="804863" cy="852487"/>
            <a:chOff x="313" y="1407"/>
            <a:chExt cx="1152" cy="1104"/>
          </a:xfrm>
        </p:grpSpPr>
        <p:pic>
          <p:nvPicPr>
            <p:cNvPr id="159799" name="Picture 354" descr="laptop_stylized_smal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3" y="1727"/>
              <a:ext cx="1152" cy="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9800" name="Picture 355" descr="antenna_stylized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34" y="1407"/>
              <a:ext cx="1113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361"/>
          <p:cNvGrpSpPr>
            <a:grpSpLocks/>
          </p:cNvGrpSpPr>
          <p:nvPr/>
        </p:nvGrpSpPr>
        <p:grpSpPr bwMode="auto">
          <a:xfrm>
            <a:off x="4235450" y="4214813"/>
            <a:ext cx="965200" cy="695325"/>
            <a:chOff x="2967" y="478"/>
            <a:chExt cx="788" cy="625"/>
          </a:xfrm>
        </p:grpSpPr>
        <p:pic>
          <p:nvPicPr>
            <p:cNvPr id="159797" name="Picture 358" descr="access_point_stylized_small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12" y="559"/>
              <a:ext cx="576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9798" name="Picture 360" descr="antenna_radiation_stylized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67" y="478"/>
              <a:ext cx="788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249"/>
          <p:cNvGrpSpPr>
            <a:grpSpLocks/>
          </p:cNvGrpSpPr>
          <p:nvPr/>
        </p:nvGrpSpPr>
        <p:grpSpPr bwMode="auto">
          <a:xfrm>
            <a:off x="6964363" y="4260850"/>
            <a:ext cx="427037" cy="688975"/>
            <a:chOff x="4140" y="429"/>
            <a:chExt cx="1425" cy="2396"/>
          </a:xfrm>
        </p:grpSpPr>
        <p:sp>
          <p:nvSpPr>
            <p:cNvPr id="15976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32 w 354"/>
                <a:gd name="T1" fmla="*/ 0 h 2742"/>
                <a:gd name="T2" fmla="*/ 181 w 354"/>
                <a:gd name="T3" fmla="*/ 197 h 2742"/>
                <a:gd name="T4" fmla="*/ 177 w 354"/>
                <a:gd name="T5" fmla="*/ 1521 h 2742"/>
                <a:gd name="T6" fmla="*/ 0 w 354"/>
                <a:gd name="T7" fmla="*/ 1589 h 2742"/>
                <a:gd name="T8" fmla="*/ 3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89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76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4 w 211"/>
                <a:gd name="T1" fmla="*/ 0 h 2537"/>
                <a:gd name="T2" fmla="*/ 108 w 211"/>
                <a:gd name="T3" fmla="*/ 127 h 2537"/>
                <a:gd name="T4" fmla="*/ 4 w 211"/>
                <a:gd name="T5" fmla="*/ 1449 h 2537"/>
                <a:gd name="T6" fmla="*/ 4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976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4 h 226"/>
                <a:gd name="T4" fmla="*/ 168 w 328"/>
                <a:gd name="T5" fmla="*/ 132 h 226"/>
                <a:gd name="T6" fmla="*/ 0 w 328"/>
                <a:gd name="T7" fmla="*/ 5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92" name="Rectangle 254"/>
            <p:cNvSpPr>
              <a:spLocks noChangeArrowheads="1"/>
            </p:cNvSpPr>
            <p:nvPr/>
          </p:nvSpPr>
          <p:spPr bwMode="auto">
            <a:xfrm>
              <a:off x="4214" y="694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7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8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9" name="AutoShape 257"/>
              <p:cNvSpPr>
                <a:spLocks noChangeArrowheads="1"/>
              </p:cNvSpPr>
              <p:nvPr/>
            </p:nvSpPr>
            <p:spPr bwMode="auto">
              <a:xfrm>
                <a:off x="627" y="2582"/>
                <a:ext cx="694" cy="11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94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8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6" name="AutoShape 260"/>
              <p:cNvSpPr>
                <a:spLocks noChangeArrowheads="1"/>
              </p:cNvSpPr>
              <p:nvPr/>
            </p:nvSpPr>
            <p:spPr bwMode="auto">
              <a:xfrm>
                <a:off x="617" y="2566"/>
                <a:ext cx="721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7" name="AutoShape 261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96" name="Rectangle 262"/>
            <p:cNvSpPr>
              <a:spLocks noChangeArrowheads="1"/>
            </p:cNvSpPr>
            <p:nvPr/>
          </p:nvSpPr>
          <p:spPr bwMode="auto">
            <a:xfrm>
              <a:off x="4219" y="1356"/>
              <a:ext cx="593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97" name="Rectangle 263"/>
            <p:cNvSpPr>
              <a:spLocks noChangeArrowheads="1"/>
            </p:cNvSpPr>
            <p:nvPr/>
          </p:nvSpPr>
          <p:spPr bwMode="auto">
            <a:xfrm>
              <a:off x="4225" y="1655"/>
              <a:ext cx="599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grpSp>
          <p:nvGrpSpPr>
            <p:cNvPr id="9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4" name="AutoShape 265"/>
              <p:cNvSpPr>
                <a:spLocks noChangeArrowheads="1"/>
              </p:cNvSpPr>
              <p:nvPr/>
            </p:nvSpPr>
            <p:spPr bwMode="auto">
              <a:xfrm>
                <a:off x="612" y="2568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5" name="AutoShape 266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977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69 w 328"/>
                <a:gd name="T3" fmla="*/ 73 h 226"/>
                <a:gd name="T4" fmla="*/ 168 w 328"/>
                <a:gd name="T5" fmla="*/ 130 h 226"/>
                <a:gd name="T6" fmla="*/ 0 w 328"/>
                <a:gd name="T7" fmla="*/ 5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grpSp>
          <p:nvGrpSpPr>
            <p:cNvPr id="1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2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13" name="AutoShape 270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3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000">
                  <a:solidFill>
                    <a:srgbClr val="000000"/>
                  </a:solidFill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01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77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50 w 296"/>
                <a:gd name="T3" fmla="*/ 83 h 256"/>
                <a:gd name="T4" fmla="*/ 152 w 296"/>
                <a:gd name="T5" fmla="*/ 147 h 256"/>
                <a:gd name="T6" fmla="*/ 0 w 296"/>
                <a:gd name="T7" fmla="*/ 5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5978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57 w 304"/>
                <a:gd name="T3" fmla="*/ 95 h 288"/>
                <a:gd name="T4" fmla="*/ 147 w 304"/>
                <a:gd name="T5" fmla="*/ 167 h 288"/>
                <a:gd name="T6" fmla="*/ 4 w 304"/>
                <a:gd name="T7" fmla="*/ 7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04" name="Oval 274"/>
            <p:cNvSpPr>
              <a:spLocks noChangeArrowheads="1"/>
            </p:cNvSpPr>
            <p:nvPr/>
          </p:nvSpPr>
          <p:spPr bwMode="auto">
            <a:xfrm>
              <a:off x="5517" y="2610"/>
              <a:ext cx="48" cy="99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5978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61 h 240"/>
                <a:gd name="T2" fmla="*/ 2 w 306"/>
                <a:gd name="T3" fmla="*/ 139 h 240"/>
                <a:gd name="T4" fmla="*/ 157 w 306"/>
                <a:gd name="T5" fmla="*/ 64 h 240"/>
                <a:gd name="T6" fmla="*/ 154 w 306"/>
                <a:gd name="T7" fmla="*/ 0 h 240"/>
                <a:gd name="T8" fmla="*/ 0 w 306"/>
                <a:gd name="T9" fmla="*/ 6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  <a:ea typeface="MS PGothic" pitchFamily="34" charset="-128"/>
              </a:endParaRPr>
            </a:p>
          </p:txBody>
        </p:sp>
        <p:sp>
          <p:nvSpPr>
            <p:cNvPr id="106" name="AutoShape 276"/>
            <p:cNvSpPr>
              <a:spLocks noChangeArrowheads="1"/>
            </p:cNvSpPr>
            <p:nvPr/>
          </p:nvSpPr>
          <p:spPr bwMode="auto">
            <a:xfrm>
              <a:off x="4140" y="2681"/>
              <a:ext cx="1203" cy="144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07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08" name="Oval 278"/>
            <p:cNvSpPr>
              <a:spLocks noChangeArrowheads="1"/>
            </p:cNvSpPr>
            <p:nvPr/>
          </p:nvSpPr>
          <p:spPr bwMode="auto">
            <a:xfrm>
              <a:off x="4310" y="2383"/>
              <a:ext cx="159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09" name="Oval 279"/>
            <p:cNvSpPr>
              <a:spLocks noChangeArrowheads="1"/>
            </p:cNvSpPr>
            <p:nvPr/>
          </p:nvSpPr>
          <p:spPr bwMode="auto">
            <a:xfrm>
              <a:off x="4484" y="2383"/>
              <a:ext cx="164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FF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10" name="Oval 280"/>
            <p:cNvSpPr>
              <a:spLocks noChangeArrowheads="1"/>
            </p:cNvSpPr>
            <p:nvPr/>
          </p:nvSpPr>
          <p:spPr bwMode="auto">
            <a:xfrm>
              <a:off x="4664" y="2378"/>
              <a:ext cx="154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  <p:sp>
          <p:nvSpPr>
            <p:cNvPr id="111" name="Rectangle 281"/>
            <p:cNvSpPr>
              <a:spLocks noChangeArrowheads="1"/>
            </p:cNvSpPr>
            <p:nvPr/>
          </p:nvSpPr>
          <p:spPr bwMode="auto">
            <a:xfrm>
              <a:off x="5062" y="1837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>
                <a:solidFill>
                  <a:srgbClr val="000000"/>
                </a:solidFill>
                <a:ea typeface="ＭＳ Ｐゴシック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1762</Words>
  <Application>Microsoft Office PowerPoint</Application>
  <PresentationFormat>On-screen Show (4:3)</PresentationFormat>
  <Paragraphs>326</Paragraphs>
  <Slides>31</Slides>
  <Notes>29</Notes>
  <HiddenSlides>4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1_Default Design</vt:lpstr>
      <vt:lpstr>CSE 4905  WiFi Security II WPA2 (WiFi Protected Access 2)</vt:lpstr>
      <vt:lpstr>Example 802.11 networks</vt:lpstr>
      <vt:lpstr> WPA and WPA2</vt:lpstr>
      <vt:lpstr> 802.11i: improved security</vt:lpstr>
      <vt:lpstr> 802.11i: five phases</vt:lpstr>
      <vt:lpstr> 802.11i: five phases of operation</vt:lpstr>
      <vt:lpstr> 802.11i discovery &amp;  authentication</vt:lpstr>
      <vt:lpstr>802.1X Access Control</vt:lpstr>
      <vt:lpstr>EAP: extensible authentication protocol</vt:lpstr>
      <vt:lpstr>EAP methods for WLAN: goals</vt:lpstr>
      <vt:lpstr>EAP methods</vt:lpstr>
      <vt:lpstr>EAP-TLS</vt:lpstr>
      <vt:lpstr>Discussion</vt:lpstr>
      <vt:lpstr>802.11i key generation &amp; distribution</vt:lpstr>
      <vt:lpstr>The 4-way handshake</vt:lpstr>
      <vt:lpstr>The 4-way handshake (cont’d)</vt:lpstr>
      <vt:lpstr>Data transfer</vt:lpstr>
      <vt:lpstr>Data transfer requirements</vt:lpstr>
      <vt:lpstr>TKIP overview</vt:lpstr>
      <vt:lpstr>TKIP design challenges</vt:lpstr>
      <vt:lpstr>TKIP differences from WEP</vt:lpstr>
      <vt:lpstr>TKIP IV and key mixing</vt:lpstr>
      <vt:lpstr>TKIP sequence number &amp; replay protection</vt:lpstr>
      <vt:lpstr>TKIP data processing</vt:lpstr>
      <vt:lpstr>Discussion: TKIP vulnerabilities</vt:lpstr>
      <vt:lpstr>Counter Mode-CBC MAC Protocol (CCMP)</vt:lpstr>
      <vt:lpstr>CCMP data processing</vt:lpstr>
      <vt:lpstr>CCMP frame</vt:lpstr>
      <vt:lpstr>Comparison</vt:lpstr>
      <vt:lpstr>Summary: Securing 802.11 WLAN</vt:lpstr>
      <vt:lpstr>Remaining challenges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4905  WiFi Security  WPA2 (WiFi Protected Access 2)</dc:title>
  <dc:creator>bing</dc:creator>
  <cp:lastModifiedBy>bing</cp:lastModifiedBy>
  <cp:revision>52</cp:revision>
  <dcterms:created xsi:type="dcterms:W3CDTF">2006-08-16T00:00:00Z</dcterms:created>
  <dcterms:modified xsi:type="dcterms:W3CDTF">2017-02-17T16:47:32Z</dcterms:modified>
</cp:coreProperties>
</file>