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56" r:id="rId2"/>
    <p:sldId id="288" r:id="rId3"/>
    <p:sldId id="289" r:id="rId4"/>
    <p:sldId id="291" r:id="rId5"/>
    <p:sldId id="292" r:id="rId6"/>
    <p:sldId id="294" r:id="rId7"/>
    <p:sldId id="293" r:id="rId8"/>
    <p:sldId id="295" r:id="rId9"/>
    <p:sldId id="296" r:id="rId10"/>
    <p:sldId id="297" r:id="rId11"/>
    <p:sldId id="298" r:id="rId12"/>
    <p:sldId id="303" r:id="rId13"/>
    <p:sldId id="304" r:id="rId14"/>
    <p:sldId id="305" r:id="rId15"/>
    <p:sldId id="328" r:id="rId16"/>
    <p:sldId id="319" r:id="rId17"/>
    <p:sldId id="320" r:id="rId18"/>
    <p:sldId id="316" r:id="rId19"/>
    <p:sldId id="352" r:id="rId20"/>
    <p:sldId id="274" r:id="rId21"/>
    <p:sldId id="322" r:id="rId22"/>
    <p:sldId id="323" r:id="rId23"/>
    <p:sldId id="324" r:id="rId24"/>
    <p:sldId id="325" r:id="rId25"/>
    <p:sldId id="318" r:id="rId26"/>
    <p:sldId id="306" r:id="rId27"/>
    <p:sldId id="326" r:id="rId28"/>
    <p:sldId id="327" r:id="rId29"/>
    <p:sldId id="317" r:id="rId30"/>
    <p:sldId id="329" r:id="rId31"/>
    <p:sldId id="331" r:id="rId32"/>
    <p:sldId id="270" r:id="rId33"/>
    <p:sldId id="332" r:id="rId34"/>
    <p:sldId id="346" r:id="rId35"/>
    <p:sldId id="333" r:id="rId36"/>
    <p:sldId id="307" r:id="rId37"/>
    <p:sldId id="308" r:id="rId38"/>
    <p:sldId id="336" r:id="rId39"/>
    <p:sldId id="337" r:id="rId40"/>
    <p:sldId id="338" r:id="rId41"/>
    <p:sldId id="340" r:id="rId42"/>
    <p:sldId id="350" r:id="rId43"/>
    <p:sldId id="349" r:id="rId44"/>
    <p:sldId id="353" r:id="rId45"/>
    <p:sldId id="341" r:id="rId46"/>
    <p:sldId id="343"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607"/>
    <p:restoredTop sz="82224"/>
  </p:normalViewPr>
  <p:slideViewPr>
    <p:cSldViewPr snapToGrid="0" snapToObjects="1">
      <p:cViewPr>
        <p:scale>
          <a:sx n="120" d="100"/>
          <a:sy n="120" d="100"/>
        </p:scale>
        <p:origin x="304" y="144"/>
      </p:cViewPr>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Users/bfuller/Research/sse-sok/bc-abe/SSE_SoK/hospitalexample.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Users/bfuller/Research/sse-sok/bc-abe/SSE_SoK/hospitalexample.xlsx" TargetMode="External"/></Relationships>
</file>

<file path=ppt/charts/_rels/chart3.xml.rels><?xml version="1.0" encoding="UTF-8" standalone="yes"?>
<Relationships xmlns="http://schemas.openxmlformats.org/package/2006/relationships"><Relationship Id="rId1" Type="http://schemas.microsoft.com/office/2011/relationships/chartStyle" Target="style3.xml"/><Relationship Id="rId2" Type="http://schemas.microsoft.com/office/2011/relationships/chartColorStyle" Target="colors3.xml"/><Relationship Id="rId3" Type="http://schemas.openxmlformats.org/officeDocument/2006/relationships/oleObject" Target="file:////Users/bfuller/Research/sse-sok/bc-abe/SSE_SoK/hospitalexample.xlsx" TargetMode="External"/></Relationships>
</file>

<file path=ppt/charts/_rels/chart4.xml.rels><?xml version="1.0" encoding="UTF-8" standalone="yes"?>
<Relationships xmlns="http://schemas.openxmlformats.org/package/2006/relationships"><Relationship Id="rId1" Type="http://schemas.microsoft.com/office/2011/relationships/chartStyle" Target="style4.xml"/><Relationship Id="rId2" Type="http://schemas.microsoft.com/office/2011/relationships/chartColorStyle" Target="colors4.xml"/><Relationship Id="rId3" Type="http://schemas.openxmlformats.org/officeDocument/2006/relationships/oleObject" Target="file:////Users/bfuller/Research/sse-sok/bc-abe/SSE_SoK/hospitalexample.xlsx" TargetMode="External"/></Relationships>
</file>

<file path=ppt/charts/_rels/chart5.xml.rels><?xml version="1.0" encoding="UTF-8" standalone="yes"?>
<Relationships xmlns="http://schemas.openxmlformats.org/package/2006/relationships"><Relationship Id="rId1" Type="http://schemas.microsoft.com/office/2011/relationships/chartStyle" Target="style5.xml"/><Relationship Id="rId2" Type="http://schemas.microsoft.com/office/2011/relationships/chartColorStyle" Target="colors5.xml"/><Relationship Id="rId3" Type="http://schemas.openxmlformats.org/officeDocument/2006/relationships/oleObject" Target="file:////Users/bfuller/Research/sse-sok/bc-abe/SSE_SoK/hospitalexamp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Hospital</a:t>
            </a:r>
            <a:r>
              <a:rPr lang="en-US" sz="1800" baseline="0"/>
              <a:t> Stay Length</a:t>
            </a:r>
            <a:endParaRPr lang="en-US" sz="1800"/>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Sheet1!$A$44:$A$49</c:f>
              <c:strCache>
                <c:ptCount val="6"/>
                <c:pt idx="0">
                  <c:v>nqlwe</c:v>
                </c:pt>
                <c:pt idx="1">
                  <c:v>pombo</c:v>
                </c:pt>
                <c:pt idx="2">
                  <c:v>pqwej</c:v>
                </c:pt>
                <c:pt idx="3">
                  <c:v>qlkwe</c:v>
                </c:pt>
                <c:pt idx="4">
                  <c:v>welkjv</c:v>
                </c:pt>
                <c:pt idx="5">
                  <c:v>zekng</c:v>
                </c:pt>
              </c:strCache>
            </c:strRef>
          </c:cat>
          <c:val>
            <c:numRef>
              <c:f>Sheet1!$B$44:$B$49</c:f>
              <c:numCache>
                <c:formatCode>General</c:formatCode>
                <c:ptCount val="6"/>
                <c:pt idx="0">
                  <c:v>174.0</c:v>
                </c:pt>
                <c:pt idx="1">
                  <c:v>8.0</c:v>
                </c:pt>
                <c:pt idx="2">
                  <c:v>65.0</c:v>
                </c:pt>
                <c:pt idx="3">
                  <c:v>230.0</c:v>
                </c:pt>
                <c:pt idx="4">
                  <c:v>451.0</c:v>
                </c:pt>
                <c:pt idx="5">
                  <c:v>220.0</c:v>
                </c:pt>
              </c:numCache>
            </c:numRef>
          </c:val>
        </c:ser>
        <c:dLbls>
          <c:showLegendKey val="0"/>
          <c:showVal val="0"/>
          <c:showCatName val="0"/>
          <c:showSerName val="0"/>
          <c:showPercent val="0"/>
          <c:showBubbleSize val="0"/>
        </c:dLbls>
        <c:gapWidth val="219"/>
        <c:overlap val="-27"/>
        <c:axId val="920153760"/>
        <c:axId val="880116176"/>
      </c:barChart>
      <c:catAx>
        <c:axId val="920153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80116176"/>
        <c:crosses val="autoZero"/>
        <c:auto val="1"/>
        <c:lblAlgn val="ctr"/>
        <c:lblOffset val="100"/>
        <c:noMultiLvlLbl val="0"/>
      </c:catAx>
      <c:valAx>
        <c:axId val="8801161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201537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Hospital</a:t>
            </a:r>
            <a:r>
              <a:rPr lang="en-US" sz="1800" baseline="0"/>
              <a:t> Stay Length</a:t>
            </a:r>
            <a:endParaRPr lang="en-US" sz="1800"/>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Sheet1!$A$44:$A$49</c:f>
              <c:strCache>
                <c:ptCount val="6"/>
                <c:pt idx="0">
                  <c:v>nqlwe</c:v>
                </c:pt>
                <c:pt idx="1">
                  <c:v>pombo</c:v>
                </c:pt>
                <c:pt idx="2">
                  <c:v>pqwej</c:v>
                </c:pt>
                <c:pt idx="3">
                  <c:v>qlkwe</c:v>
                </c:pt>
                <c:pt idx="4">
                  <c:v>welkjv</c:v>
                </c:pt>
                <c:pt idx="5">
                  <c:v>zekng</c:v>
                </c:pt>
              </c:strCache>
            </c:strRef>
          </c:cat>
          <c:val>
            <c:numRef>
              <c:f>Sheet1!$B$44:$B$49</c:f>
              <c:numCache>
                <c:formatCode>General</c:formatCode>
                <c:ptCount val="6"/>
                <c:pt idx="0">
                  <c:v>174.0</c:v>
                </c:pt>
                <c:pt idx="1">
                  <c:v>8.0</c:v>
                </c:pt>
                <c:pt idx="2">
                  <c:v>65.0</c:v>
                </c:pt>
                <c:pt idx="3">
                  <c:v>230.0</c:v>
                </c:pt>
                <c:pt idx="4">
                  <c:v>451.0</c:v>
                </c:pt>
                <c:pt idx="5">
                  <c:v>220.0</c:v>
                </c:pt>
              </c:numCache>
            </c:numRef>
          </c:val>
        </c:ser>
        <c:dLbls>
          <c:showLegendKey val="0"/>
          <c:showVal val="0"/>
          <c:showCatName val="0"/>
          <c:showSerName val="0"/>
          <c:showPercent val="0"/>
          <c:showBubbleSize val="0"/>
        </c:dLbls>
        <c:gapWidth val="219"/>
        <c:overlap val="-27"/>
        <c:axId val="872766672"/>
        <c:axId val="872768448"/>
      </c:barChart>
      <c:catAx>
        <c:axId val="872766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2768448"/>
        <c:crosses val="autoZero"/>
        <c:auto val="1"/>
        <c:lblAlgn val="ctr"/>
        <c:lblOffset val="100"/>
        <c:noMultiLvlLbl val="0"/>
      </c:catAx>
      <c:valAx>
        <c:axId val="8727684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2766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Hospital</a:t>
            </a:r>
            <a:r>
              <a:rPr lang="en-US" baseline="0"/>
              <a:t> Length Statistics</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numRef>
              <c:f>Sheet1!$C$37:$C$42</c:f>
              <c:numCache>
                <c:formatCode>General</c:formatCode>
                <c:ptCount val="6"/>
                <c:pt idx="0">
                  <c:v>1.0</c:v>
                </c:pt>
                <c:pt idx="1">
                  <c:v>2.0</c:v>
                </c:pt>
                <c:pt idx="2">
                  <c:v>3.0</c:v>
                </c:pt>
                <c:pt idx="3">
                  <c:v>4.0</c:v>
                </c:pt>
                <c:pt idx="4">
                  <c:v>5.0</c:v>
                </c:pt>
                <c:pt idx="5">
                  <c:v>6.0</c:v>
                </c:pt>
              </c:numCache>
            </c:numRef>
          </c:cat>
          <c:val>
            <c:numRef>
              <c:f>Sheet1!$D$37:$D$42</c:f>
              <c:numCache>
                <c:formatCode>General</c:formatCode>
                <c:ptCount val="6"/>
                <c:pt idx="0">
                  <c:v>1.0</c:v>
                </c:pt>
                <c:pt idx="1">
                  <c:v>60.0</c:v>
                </c:pt>
                <c:pt idx="2">
                  <c:v>220.0</c:v>
                </c:pt>
                <c:pt idx="3">
                  <c:v>450.0</c:v>
                </c:pt>
                <c:pt idx="4">
                  <c:v>230.0</c:v>
                </c:pt>
                <c:pt idx="5">
                  <c:v>180.0</c:v>
                </c:pt>
              </c:numCache>
            </c:numRef>
          </c:val>
        </c:ser>
        <c:dLbls>
          <c:showLegendKey val="0"/>
          <c:showVal val="0"/>
          <c:showCatName val="0"/>
          <c:showSerName val="0"/>
          <c:showPercent val="0"/>
          <c:showBubbleSize val="0"/>
        </c:dLbls>
        <c:gapWidth val="219"/>
        <c:overlap val="-27"/>
        <c:axId val="919196976"/>
        <c:axId val="919199296"/>
      </c:barChart>
      <c:catAx>
        <c:axId val="9191969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9199296"/>
        <c:crosses val="autoZero"/>
        <c:auto val="1"/>
        <c:lblAlgn val="ctr"/>
        <c:lblOffset val="100"/>
        <c:noMultiLvlLbl val="0"/>
      </c:catAx>
      <c:valAx>
        <c:axId val="919199296"/>
        <c:scaling>
          <c:orientation val="minMax"/>
        </c:scaling>
        <c:delete val="0"/>
        <c:axPos val="l"/>
        <c:majorGridlines>
          <c:spPr>
            <a:ln w="9525" cap="flat" cmpd="sng" algn="ctr">
              <a:solidFill>
                <a:schemeClr val="tx1">
                  <a:lumMod val="15000"/>
                  <a:lumOff val="85000"/>
                </a:schemeClr>
              </a:solidFill>
              <a:round/>
            </a:ln>
            <a:effectLst/>
          </c:spPr>
        </c:majorGridlines>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919697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Hospital</a:t>
            </a:r>
            <a:r>
              <a:rPr lang="en-US" sz="1800" baseline="0"/>
              <a:t> Stay Length</a:t>
            </a:r>
            <a:endParaRPr lang="en-US" sz="1800"/>
          </a:p>
        </c:rich>
      </c:tx>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Sheet1!$A$44:$A$49</c:f>
              <c:strCache>
                <c:ptCount val="6"/>
                <c:pt idx="0">
                  <c:v>nqlwe</c:v>
                </c:pt>
                <c:pt idx="1">
                  <c:v>pombo</c:v>
                </c:pt>
                <c:pt idx="2">
                  <c:v>pqwej</c:v>
                </c:pt>
                <c:pt idx="3">
                  <c:v>qlkwe</c:v>
                </c:pt>
                <c:pt idx="4">
                  <c:v>welkjv</c:v>
                </c:pt>
                <c:pt idx="5">
                  <c:v>zekng</c:v>
                </c:pt>
              </c:strCache>
            </c:strRef>
          </c:cat>
          <c:val>
            <c:numRef>
              <c:f>Sheet1!$B$44:$B$49</c:f>
              <c:numCache>
                <c:formatCode>General</c:formatCode>
                <c:ptCount val="6"/>
                <c:pt idx="0">
                  <c:v>174.0</c:v>
                </c:pt>
                <c:pt idx="1">
                  <c:v>8.0</c:v>
                </c:pt>
                <c:pt idx="2">
                  <c:v>65.0</c:v>
                </c:pt>
                <c:pt idx="3">
                  <c:v>230.0</c:v>
                </c:pt>
                <c:pt idx="4">
                  <c:v>451.0</c:v>
                </c:pt>
                <c:pt idx="5">
                  <c:v>220.0</c:v>
                </c:pt>
              </c:numCache>
            </c:numRef>
          </c:val>
        </c:ser>
        <c:dLbls>
          <c:showLegendKey val="0"/>
          <c:showVal val="0"/>
          <c:showCatName val="0"/>
          <c:showSerName val="0"/>
          <c:showPercent val="0"/>
          <c:showBubbleSize val="0"/>
        </c:dLbls>
        <c:gapWidth val="219"/>
        <c:overlap val="-27"/>
        <c:axId val="872546480"/>
        <c:axId val="872548800"/>
      </c:barChart>
      <c:catAx>
        <c:axId val="872546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2548800"/>
        <c:crosses val="autoZero"/>
        <c:auto val="1"/>
        <c:lblAlgn val="ctr"/>
        <c:lblOffset val="100"/>
        <c:noMultiLvlLbl val="0"/>
      </c:catAx>
      <c:valAx>
        <c:axId val="8725488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725464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Hospital</a:t>
            </a:r>
            <a:r>
              <a:rPr lang="en-US" baseline="0"/>
              <a:t> Length Statistics</a:t>
            </a:r>
            <a:endParaRPr lang="en-US"/>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numRef>
              <c:f>Sheet1!$C$37:$C$42</c:f>
              <c:numCache>
                <c:formatCode>General</c:formatCode>
                <c:ptCount val="6"/>
                <c:pt idx="0">
                  <c:v>1.0</c:v>
                </c:pt>
                <c:pt idx="1">
                  <c:v>2.0</c:v>
                </c:pt>
                <c:pt idx="2">
                  <c:v>3.0</c:v>
                </c:pt>
                <c:pt idx="3">
                  <c:v>4.0</c:v>
                </c:pt>
                <c:pt idx="4">
                  <c:v>5.0</c:v>
                </c:pt>
                <c:pt idx="5">
                  <c:v>6.0</c:v>
                </c:pt>
              </c:numCache>
            </c:numRef>
          </c:cat>
          <c:val>
            <c:numRef>
              <c:f>Sheet1!$D$37:$D$42</c:f>
              <c:numCache>
                <c:formatCode>General</c:formatCode>
                <c:ptCount val="6"/>
                <c:pt idx="0">
                  <c:v>1.0</c:v>
                </c:pt>
                <c:pt idx="1">
                  <c:v>60.0</c:v>
                </c:pt>
                <c:pt idx="2">
                  <c:v>220.0</c:v>
                </c:pt>
                <c:pt idx="3">
                  <c:v>450.0</c:v>
                </c:pt>
                <c:pt idx="4">
                  <c:v>230.0</c:v>
                </c:pt>
                <c:pt idx="5">
                  <c:v>180.0</c:v>
                </c:pt>
              </c:numCache>
            </c:numRef>
          </c:val>
        </c:ser>
        <c:dLbls>
          <c:showLegendKey val="0"/>
          <c:showVal val="0"/>
          <c:showCatName val="0"/>
          <c:showSerName val="0"/>
          <c:showPercent val="0"/>
          <c:showBubbleSize val="0"/>
        </c:dLbls>
        <c:gapWidth val="219"/>
        <c:overlap val="-27"/>
        <c:axId val="915207824"/>
        <c:axId val="915209872"/>
      </c:barChart>
      <c:catAx>
        <c:axId val="915207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5209872"/>
        <c:crosses val="autoZero"/>
        <c:auto val="1"/>
        <c:lblAlgn val="ctr"/>
        <c:lblOffset val="100"/>
        <c:noMultiLvlLbl val="0"/>
      </c:catAx>
      <c:valAx>
        <c:axId val="915209872"/>
        <c:scaling>
          <c:orientation val="minMax"/>
        </c:scaling>
        <c:delete val="0"/>
        <c:axPos val="l"/>
        <c:majorGridlines>
          <c:spPr>
            <a:ln w="9525" cap="flat" cmpd="sng" algn="ctr">
              <a:solidFill>
                <a:schemeClr val="tx1">
                  <a:lumMod val="15000"/>
                  <a:lumOff val="85000"/>
                </a:schemeClr>
              </a:solidFill>
              <a:round/>
            </a:ln>
            <a:effectLst/>
          </c:spPr>
        </c:majorGridlines>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152078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478434-A33B-ED48-AF29-930D9F5B7EB1}" type="datetimeFigureOut">
              <a:rPr lang="en-US" smtClean="0"/>
              <a:t>5/3/17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49C9F8-49E9-D746-9A75-3A9A3868999F}" type="slidenum">
              <a:rPr lang="en-US" smtClean="0"/>
              <a:t>‹#›</a:t>
            </a:fld>
            <a:endParaRPr lang="en-US"/>
          </a:p>
        </p:txBody>
      </p:sp>
    </p:spTree>
    <p:extLst>
      <p:ext uri="{BB962C8B-B14F-4D97-AF65-F5344CB8AC3E}">
        <p14:creationId xmlns:p14="http://schemas.microsoft.com/office/powerpoint/2010/main" val="1312141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everyone for coming.  I’m Ben Fuller and I’m going to be talking about protected database search.  This paper is the result of 10 years of work at Lincoln Laboratory</a:t>
            </a:r>
            <a:r>
              <a:rPr lang="en-US" baseline="0" dirty="0" smtClean="0"/>
              <a:t> and is collaboration with </a:t>
            </a:r>
            <a:r>
              <a:rPr lang="en-US" baseline="0" dirty="0" err="1" smtClean="0"/>
              <a:t>Mayank</a:t>
            </a:r>
            <a:r>
              <a:rPr lang="en-US" baseline="0" dirty="0" smtClean="0"/>
              <a:t>, </a:t>
            </a:r>
            <a:r>
              <a:rPr lang="en-US" baseline="0" dirty="0" err="1" smtClean="0"/>
              <a:t>Arkady</a:t>
            </a:r>
            <a:r>
              <a:rPr lang="en-US" baseline="0" dirty="0" smtClean="0"/>
              <a:t>, Emily, Ariel, Vijay, Rich, Darby, and Rob.</a:t>
            </a:r>
            <a:endParaRPr lang="en-US" dirty="0"/>
          </a:p>
        </p:txBody>
      </p:sp>
      <p:sp>
        <p:nvSpPr>
          <p:cNvPr id="4" name="Slide Number Placeholder 3"/>
          <p:cNvSpPr>
            <a:spLocks noGrp="1"/>
          </p:cNvSpPr>
          <p:nvPr>
            <p:ph type="sldNum" sz="quarter" idx="10"/>
          </p:nvPr>
        </p:nvSpPr>
        <p:spPr/>
        <p:txBody>
          <a:bodyPr/>
          <a:lstStyle/>
          <a:p>
            <a:fld id="{3A49C9F8-49E9-D746-9A75-3A9A3868999F}" type="slidenum">
              <a:rPr lang="en-US" smtClean="0"/>
              <a:t>1</a:t>
            </a:fld>
            <a:endParaRPr lang="en-US"/>
          </a:p>
        </p:txBody>
      </p:sp>
    </p:spTree>
    <p:extLst>
      <p:ext uri="{BB962C8B-B14F-4D97-AF65-F5344CB8AC3E}">
        <p14:creationId xmlns:p14="http://schemas.microsoft.com/office/powerpoint/2010/main" val="3258302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talk includes discussion of symmetric searchable encryption or SSE and property preserving encryption.  We will not consider approaches that use trusted hardware, though they can be complimentary to cryptographic techniques.</a:t>
            </a:r>
            <a:r>
              <a:rPr lang="en-US" baseline="0" dirty="0" smtClean="0"/>
              <a:t/>
            </a:r>
            <a:br>
              <a:rPr lang="en-US" baseline="0" dirty="0" smtClean="0"/>
            </a:br>
            <a:r>
              <a:rPr lang="en-US" baseline="0" dirty="0" smtClean="0"/>
              <a:t>If necessary talk about this tradeoff being necessary, refer to </a:t>
            </a:r>
            <a:r>
              <a:rPr lang="en-US" sz="1200" dirty="0" smtClean="0"/>
              <a:t>D</a:t>
            </a:r>
            <a:r>
              <a:rPr lang="en-US" sz="1200" dirty="0" smtClean="0"/>
              <a:t>. Cash and S. </a:t>
            </a:r>
            <a:r>
              <a:rPr lang="en-US" sz="1200" dirty="0" err="1" smtClean="0"/>
              <a:t>Tessaro</a:t>
            </a:r>
            <a:r>
              <a:rPr lang="en-US" sz="1200" dirty="0" smtClean="0"/>
              <a:t>, “The locality of searchable symmetric encryption,” in </a:t>
            </a:r>
            <a:r>
              <a:rPr lang="en-US" sz="1200" i="1" dirty="0" smtClean="0"/>
              <a:t>EUROCRYPT 2014 </a:t>
            </a:r>
            <a:endParaRPr lang="en-US" sz="1200" dirty="0" smtClean="0"/>
          </a:p>
          <a:p>
            <a:endParaRPr lang="en-US" sz="1200" dirty="0" smtClean="0"/>
          </a:p>
          <a:p>
            <a:endParaRPr lang="en-US" dirty="0"/>
          </a:p>
        </p:txBody>
      </p:sp>
      <p:sp>
        <p:nvSpPr>
          <p:cNvPr id="4" name="Slide Number Placeholder 3"/>
          <p:cNvSpPr>
            <a:spLocks noGrp="1"/>
          </p:cNvSpPr>
          <p:nvPr>
            <p:ph type="sldNum" sz="quarter" idx="10"/>
          </p:nvPr>
        </p:nvSpPr>
        <p:spPr/>
        <p:txBody>
          <a:bodyPr/>
          <a:lstStyle/>
          <a:p>
            <a:fld id="{3A49C9F8-49E9-D746-9A75-3A9A3868999F}" type="slidenum">
              <a:rPr lang="en-US" smtClean="0"/>
              <a:t>10</a:t>
            </a:fld>
            <a:endParaRPr lang="en-US"/>
          </a:p>
        </p:txBody>
      </p:sp>
    </p:spTree>
    <p:extLst>
      <p:ext uri="{BB962C8B-B14F-4D97-AF65-F5344CB8AC3E}">
        <p14:creationId xmlns:p14="http://schemas.microsoft.com/office/powerpoint/2010/main" val="422988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mj-lt"/>
              <a:buAutoNum type="arabicPeriod"/>
            </a:pPr>
            <a:r>
              <a:rPr lang="en-US" dirty="0" smtClean="0"/>
              <a:t>We are</a:t>
            </a:r>
            <a:r>
              <a:rPr lang="en-US" baseline="0" dirty="0" smtClean="0"/>
              <a:t> systematizing this area for a few important reasons:</a:t>
            </a:r>
            <a:endParaRPr lang="en-US" dirty="0" smtClean="0"/>
          </a:p>
          <a:p>
            <a:pPr marL="342900" indent="-342900">
              <a:buFont typeface="+mj-lt"/>
              <a:buAutoNum type="arabicPeriod"/>
            </a:pPr>
            <a:r>
              <a:rPr lang="en-US" dirty="0" smtClean="0"/>
              <a:t>Its been an</a:t>
            </a:r>
            <a:r>
              <a:rPr lang="en-US" baseline="0" dirty="0" smtClean="0"/>
              <a:t> </a:t>
            </a:r>
            <a:r>
              <a:rPr lang="en-US" dirty="0" smtClean="0"/>
              <a:t>area </a:t>
            </a:r>
            <a:r>
              <a:rPr lang="en-US" dirty="0" smtClean="0"/>
              <a:t>of rapid growth since </a:t>
            </a:r>
            <a:r>
              <a:rPr lang="en-US" dirty="0" smtClean="0"/>
              <a:t>2000, there are 50+ papers on </a:t>
            </a:r>
            <a:r>
              <a:rPr lang="en-US" dirty="0" err="1" smtClean="0"/>
              <a:t>ePrint</a:t>
            </a:r>
            <a:r>
              <a:rPr lang="en-US" dirty="0" smtClean="0"/>
              <a:t>.  Multiple sessions at last year’s CCS.</a:t>
            </a:r>
            <a:endParaRPr lang="en-US" dirty="0" smtClean="0"/>
          </a:p>
          <a:p>
            <a:pPr marL="342900" indent="-342900">
              <a:buFont typeface="+mj-lt"/>
              <a:buAutoNum type="arabicPeriod"/>
            </a:pPr>
            <a:r>
              <a:rPr lang="en-US" dirty="0" smtClean="0"/>
              <a:t>Emergence of commercial products/extensive </a:t>
            </a:r>
            <a:r>
              <a:rPr lang="en-US" dirty="0" smtClean="0"/>
              <a:t>funding</a:t>
            </a:r>
            <a:endParaRPr lang="en-US" dirty="0" smtClean="0"/>
          </a:p>
          <a:p>
            <a:pPr marL="342900" indent="-342900">
              <a:buFont typeface="+mj-lt"/>
              <a:buAutoNum type="arabicPeriod"/>
            </a:pPr>
            <a:r>
              <a:rPr lang="en-US" dirty="0" smtClean="0"/>
              <a:t>Both </a:t>
            </a:r>
            <a:r>
              <a:rPr lang="en-US" dirty="0" smtClean="0"/>
              <a:t>axes </a:t>
            </a:r>
            <a:r>
              <a:rPr lang="en-US" dirty="0" smtClean="0"/>
              <a:t>are </a:t>
            </a:r>
            <a:r>
              <a:rPr lang="en-US" baseline="0" dirty="0" smtClean="0"/>
              <a:t>difficult to compare, we’ll start with </a:t>
            </a:r>
            <a:r>
              <a:rPr lang="en-US" baseline="0" dirty="0" smtClean="0"/>
              <a:t>risk or security</a:t>
            </a:r>
            <a:endParaRPr lang="en-US" dirty="0" smtClean="0"/>
          </a:p>
        </p:txBody>
      </p:sp>
      <p:sp>
        <p:nvSpPr>
          <p:cNvPr id="4" name="Slide Number Placeholder 3"/>
          <p:cNvSpPr>
            <a:spLocks noGrp="1"/>
          </p:cNvSpPr>
          <p:nvPr>
            <p:ph type="sldNum" sz="quarter" idx="10"/>
          </p:nvPr>
        </p:nvSpPr>
        <p:spPr/>
        <p:txBody>
          <a:bodyPr/>
          <a:lstStyle/>
          <a:p>
            <a:fld id="{3A49C9F8-49E9-D746-9A75-3A9A3868999F}" type="slidenum">
              <a:rPr lang="en-US" smtClean="0"/>
              <a:t>11</a:t>
            </a:fld>
            <a:endParaRPr lang="en-US"/>
          </a:p>
        </p:txBody>
      </p:sp>
    </p:spTree>
    <p:extLst>
      <p:ext uri="{BB962C8B-B14F-4D97-AF65-F5344CB8AC3E}">
        <p14:creationId xmlns:p14="http://schemas.microsoft.com/office/powerpoint/2010/main" val="1399530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Searchable encryption is defined using the real ideal paradigm from cryptography.</a:t>
            </a:r>
            <a:r>
              <a:rPr lang="en-US" baseline="0" dirty="0" smtClean="0"/>
              <a:t>  The system is considered secure if each party learns no more than they would by interacting with an ideal party.  In this world the client learns the result set and no other party learns any information.  Protected databases generally consider a single role being adversarial and work in the honest but curious setting.  These restrictions are primarily for efficiency reasons and recent work considers malicious security.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this was the security model it would be easy to compare.  However, protected </a:t>
            </a:r>
            <a:r>
              <a:rPr lang="en-US" dirty="0" smtClean="0"/>
              <a:t>Solutions </a:t>
            </a:r>
            <a:r>
              <a:rPr lang="en-US" dirty="0" smtClean="0"/>
              <a:t>also provide each party with leakage functions at </a:t>
            </a:r>
            <a:r>
              <a:rPr lang="en-US" dirty="0" smtClean="0"/>
              <a:t>database initialization </a:t>
            </a:r>
            <a:r>
              <a:rPr lang="en-US" dirty="0" smtClean="0"/>
              <a:t>time and with each </a:t>
            </a:r>
            <a:r>
              <a:rPr lang="en-US" dirty="0" smtClean="0"/>
              <a:t>query.</a:t>
            </a:r>
            <a:endParaRPr lang="en-US" dirty="0" smtClean="0"/>
          </a:p>
          <a:p>
            <a:endParaRPr lang="en-US" dirty="0"/>
          </a:p>
        </p:txBody>
      </p:sp>
      <p:sp>
        <p:nvSpPr>
          <p:cNvPr id="4" name="Slide Number Placeholder 3"/>
          <p:cNvSpPr>
            <a:spLocks noGrp="1"/>
          </p:cNvSpPr>
          <p:nvPr>
            <p:ph type="sldNum" sz="quarter" idx="10"/>
          </p:nvPr>
        </p:nvSpPr>
        <p:spPr/>
        <p:txBody>
          <a:bodyPr/>
          <a:lstStyle/>
          <a:p>
            <a:fld id="{3A49C9F8-49E9-D746-9A75-3A9A3868999F}" type="slidenum">
              <a:rPr lang="en-US" smtClean="0"/>
              <a:t>12</a:t>
            </a:fld>
            <a:endParaRPr lang="en-US"/>
          </a:p>
        </p:txBody>
      </p:sp>
    </p:spTree>
    <p:extLst>
      <p:ext uri="{BB962C8B-B14F-4D97-AF65-F5344CB8AC3E}">
        <p14:creationId xmlns:p14="http://schemas.microsoft.com/office/powerpoint/2010/main" val="870681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Security of these systems is determined</a:t>
            </a:r>
            <a:r>
              <a:rPr lang="en-US" baseline="0" dirty="0" smtClean="0"/>
              <a:t> by leakage.  Unfortunately, there is no common language, researchers define leakage functions based on what makes their proofs work.  So we don’t have a ranking of leakage and don’t even know if different systems have the same leakage.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Two-party</a:t>
            </a:r>
            <a:r>
              <a:rPr lang="en-US" dirty="0" smtClean="0"/>
              <a:t>: client and owner are same party, authorized for all info, can ignore </a:t>
            </a:r>
            <a:r>
              <a:rPr lang="en-US" dirty="0" smtClean="0"/>
              <a:t>leakage to client and owner.</a:t>
            </a:r>
            <a:r>
              <a:rPr lang="en-US" baseline="0" dirty="0" smtClean="0"/>
              <a:t>  Three-party case all leakage is relevant.</a:t>
            </a:r>
            <a:endParaRPr lang="en-US" dirty="0"/>
          </a:p>
        </p:txBody>
      </p:sp>
      <p:sp>
        <p:nvSpPr>
          <p:cNvPr id="4" name="Slide Number Placeholder 3"/>
          <p:cNvSpPr>
            <a:spLocks noGrp="1"/>
          </p:cNvSpPr>
          <p:nvPr>
            <p:ph type="sldNum" sz="quarter" idx="10"/>
          </p:nvPr>
        </p:nvSpPr>
        <p:spPr/>
        <p:txBody>
          <a:bodyPr/>
          <a:lstStyle/>
          <a:p>
            <a:fld id="{3A49C9F8-49E9-D746-9A75-3A9A3868999F}" type="slidenum">
              <a:rPr lang="en-US" smtClean="0"/>
              <a:t>13</a:t>
            </a:fld>
            <a:endParaRPr lang="en-US"/>
          </a:p>
        </p:txBody>
      </p:sp>
    </p:spTree>
    <p:extLst>
      <p:ext uri="{BB962C8B-B14F-4D97-AF65-F5344CB8AC3E}">
        <p14:creationId xmlns:p14="http://schemas.microsoft.com/office/powerpoint/2010/main" val="2018523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mj-lt"/>
              <a:buAutoNum type="arabicPeriod"/>
            </a:pPr>
            <a:r>
              <a:rPr lang="en-US" dirty="0" smtClean="0"/>
              <a:t>One of our contributions is to provide a systematic language for talking</a:t>
            </a:r>
            <a:r>
              <a:rPr lang="en-US" baseline="0" dirty="0" smtClean="0"/>
              <a:t> about leakage.  We define 5 types of increasing impact.</a:t>
            </a:r>
            <a:endParaRPr lang="en-US" dirty="0" smtClean="0"/>
          </a:p>
          <a:p>
            <a:pPr marL="342900" indent="-342900">
              <a:buFont typeface="+mj-lt"/>
              <a:buAutoNum type="arabicPeriod"/>
            </a:pPr>
            <a:endParaRPr lang="en-US" dirty="0" smtClean="0"/>
          </a:p>
          <a:p>
            <a:pPr marL="342900" indent="-342900">
              <a:buFont typeface="+mj-lt"/>
              <a:buAutoNum type="arabicPeriod"/>
            </a:pPr>
            <a:r>
              <a:rPr lang="en-US" dirty="0" smtClean="0"/>
              <a:t>Structure</a:t>
            </a:r>
            <a:r>
              <a:rPr lang="en-US" dirty="0" smtClean="0"/>
              <a:t>: properties of object only concealable via padding such as length/size, set cardinality</a:t>
            </a:r>
          </a:p>
          <a:p>
            <a:pPr marL="342900" indent="-342900">
              <a:buFont typeface="+mj-lt"/>
              <a:buAutoNum type="arabicPeriod"/>
            </a:pPr>
            <a:r>
              <a:rPr lang="en-US" dirty="0" smtClean="0"/>
              <a:t>Identifiers: pointers to objects that persist across multiple accesses</a:t>
            </a:r>
          </a:p>
          <a:p>
            <a:pPr marL="342900" indent="-342900">
              <a:buFont typeface="+mj-lt"/>
              <a:buAutoNum type="arabicPeriod"/>
            </a:pPr>
            <a:r>
              <a:rPr lang="en-US" dirty="0" smtClean="0"/>
              <a:t>Predicates: identifiers with additional information. E.g. “identifier x is for value within range [</a:t>
            </a:r>
            <a:r>
              <a:rPr lang="en-US" dirty="0" err="1" smtClean="0"/>
              <a:t>a,b</a:t>
            </a:r>
            <a:r>
              <a:rPr lang="en-US" dirty="0" smtClean="0"/>
              <a:t>]”</a:t>
            </a:r>
          </a:p>
          <a:p>
            <a:pPr marL="342900" indent="-342900">
              <a:buFont typeface="+mj-lt"/>
              <a:buAutoNum type="arabicPeriod"/>
            </a:pPr>
            <a:r>
              <a:rPr lang="en-US" dirty="0" smtClean="0"/>
              <a:t>Equality: for each column possible to determine equality of values</a:t>
            </a:r>
          </a:p>
          <a:p>
            <a:pPr marL="342900" indent="-342900">
              <a:buFont typeface="+mj-lt"/>
              <a:buAutoNum type="arabicPeriod"/>
            </a:pPr>
            <a:r>
              <a:rPr lang="en-US" dirty="0" smtClean="0"/>
              <a:t>Order: ordering of </a:t>
            </a:r>
            <a:r>
              <a:rPr lang="en-US" dirty="0" smtClean="0"/>
              <a:t>objects</a:t>
            </a:r>
          </a:p>
          <a:p>
            <a:pPr marL="342900" indent="-342900">
              <a:buFont typeface="+mj-lt"/>
              <a:buAutoNum type="arabicPeriod"/>
            </a:pPr>
            <a:endParaRPr lang="en-US" dirty="0" smtClean="0"/>
          </a:p>
          <a:p>
            <a:pPr marL="342900" indent="-342900">
              <a:buFont typeface="+mj-lt"/>
              <a:buAutoNum type="arabicPeriod"/>
            </a:pPr>
            <a:r>
              <a:rPr lang="en-US" dirty="0" smtClean="0"/>
              <a:t>Implicitly there is a sixth type where the actual data value is revealed.  We note that some schemes reveal this information about the entire</a:t>
            </a:r>
            <a:r>
              <a:rPr lang="en-US" baseline="0" dirty="0" smtClean="0"/>
              <a:t> data set while others only reveal it on the records returned by a query.  This can be a huge difference for databases where queries are very selective.</a:t>
            </a:r>
            <a:endParaRPr lang="en-US" dirty="0" smtClean="0"/>
          </a:p>
          <a:p>
            <a:endParaRPr lang="en-US" dirty="0"/>
          </a:p>
        </p:txBody>
      </p:sp>
      <p:sp>
        <p:nvSpPr>
          <p:cNvPr id="4" name="Slide Number Placeholder 3"/>
          <p:cNvSpPr>
            <a:spLocks noGrp="1"/>
          </p:cNvSpPr>
          <p:nvPr>
            <p:ph type="sldNum" sz="quarter" idx="10"/>
          </p:nvPr>
        </p:nvSpPr>
        <p:spPr/>
        <p:txBody>
          <a:bodyPr/>
          <a:lstStyle/>
          <a:p>
            <a:fld id="{3A49C9F8-49E9-D746-9A75-3A9A3868999F}" type="slidenum">
              <a:rPr lang="en-US" smtClean="0"/>
              <a:t>14</a:t>
            </a:fld>
            <a:endParaRPr lang="en-US"/>
          </a:p>
        </p:txBody>
      </p:sp>
    </p:spTree>
    <p:extLst>
      <p:ext uri="{BB962C8B-B14F-4D97-AF65-F5344CB8AC3E}">
        <p14:creationId xmlns:p14="http://schemas.microsoft.com/office/powerpoint/2010/main" val="8335381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outline for the rest of the talk.  We are going to cover the</a:t>
            </a:r>
            <a:r>
              <a:rPr lang="en-US" baseline="0" dirty="0" smtClean="0"/>
              <a:t> consequences of these leakage functions and then show different approaches for achieving range queries with very different leakage.  We’ll then conclude with the prospect of applying protected search to different types of databases.</a:t>
            </a:r>
            <a:endParaRPr lang="en-US" dirty="0"/>
          </a:p>
        </p:txBody>
      </p:sp>
      <p:sp>
        <p:nvSpPr>
          <p:cNvPr id="4" name="Slide Number Placeholder 3"/>
          <p:cNvSpPr>
            <a:spLocks noGrp="1"/>
          </p:cNvSpPr>
          <p:nvPr>
            <p:ph type="sldNum" sz="quarter" idx="10"/>
          </p:nvPr>
        </p:nvSpPr>
        <p:spPr/>
        <p:txBody>
          <a:bodyPr/>
          <a:lstStyle/>
          <a:p>
            <a:fld id="{3A49C9F8-49E9-D746-9A75-3A9A3868999F}" type="slidenum">
              <a:rPr lang="en-US" smtClean="0"/>
              <a:t>15</a:t>
            </a:fld>
            <a:endParaRPr lang="en-US"/>
          </a:p>
        </p:txBody>
      </p:sp>
    </p:spTree>
    <p:extLst>
      <p:ext uri="{BB962C8B-B14F-4D97-AF65-F5344CB8AC3E}">
        <p14:creationId xmlns:p14="http://schemas.microsoft.com/office/powerpoint/2010/main" val="1960698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Suppose we have a simple hospital data set with three columns: birth month, length of stay, diagnosis, and </a:t>
            </a:r>
            <a:r>
              <a:rPr lang="en-US" dirty="0" smtClean="0"/>
              <a:t>SSN.  All of these fields have various levels of sensitivity.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a:t>
            </a:r>
            <a:r>
              <a:rPr lang="en-US" baseline="0" dirty="0" smtClean="0"/>
              <a:t> this example lets suppose the only things we know is that the scheme leaks to the server which field is queried and that records are identifiable between queries.  This information is revealed by most protected search schemes.  Other than that we will assume nothing about the workings of the system</a:t>
            </a:r>
            <a:endParaRPr lang="en-US" dirty="0" smtClean="0"/>
          </a:p>
          <a:p>
            <a:endParaRPr lang="en-US" dirty="0"/>
          </a:p>
        </p:txBody>
      </p:sp>
      <p:sp>
        <p:nvSpPr>
          <p:cNvPr id="4" name="Slide Number Placeholder 3"/>
          <p:cNvSpPr>
            <a:spLocks noGrp="1"/>
          </p:cNvSpPr>
          <p:nvPr>
            <p:ph type="sldNum" sz="quarter" idx="10"/>
          </p:nvPr>
        </p:nvSpPr>
        <p:spPr/>
        <p:txBody>
          <a:bodyPr/>
          <a:lstStyle/>
          <a:p>
            <a:fld id="{3A49C9F8-49E9-D746-9A75-3A9A3868999F}" type="slidenum">
              <a:rPr lang="en-US" smtClean="0"/>
              <a:t>16</a:t>
            </a:fld>
            <a:endParaRPr lang="en-US"/>
          </a:p>
        </p:txBody>
      </p:sp>
    </p:spTree>
    <p:extLst>
      <p:ext uri="{BB962C8B-B14F-4D97-AF65-F5344CB8AC3E}">
        <p14:creationId xmlns:p14="http://schemas.microsoft.com/office/powerpoint/2010/main" val="990255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a:t>
            </a:r>
            <a:r>
              <a:rPr lang="en-US" baseline="0" dirty="0" smtClean="0"/>
              <a:t> consider a statistical attack against a hospital’s length of stay column.</a:t>
            </a:r>
            <a:endParaRPr lang="en-US" dirty="0" smtClean="0"/>
          </a:p>
          <a:p>
            <a:endParaRPr lang="en-US" dirty="0" smtClean="0"/>
          </a:p>
          <a:p>
            <a:r>
              <a:rPr lang="en-US" dirty="0" smtClean="0"/>
              <a:t>The server sees some information of the form listed in the chart</a:t>
            </a:r>
            <a:r>
              <a:rPr lang="en-US" baseline="0" dirty="0" smtClean="0"/>
              <a:t> but receives no other information.  Lets suppose they assign a unique identifier to each query listed on the x axis.  They then record how many records are returned by each query.</a:t>
            </a:r>
          </a:p>
          <a:p>
            <a:endParaRPr lang="en-US" baseline="0" dirty="0" smtClean="0"/>
          </a:p>
          <a:p>
            <a:r>
              <a:rPr lang="en-US" baseline="0" dirty="0" smtClean="0"/>
              <a:t>After a few queries they construct the graph on the left.  On its own this isn’t very useful.</a:t>
            </a:r>
            <a:endParaRPr lang="en-US" dirty="0" smtClean="0"/>
          </a:p>
        </p:txBody>
      </p:sp>
      <p:sp>
        <p:nvSpPr>
          <p:cNvPr id="4" name="Slide Number Placeholder 3"/>
          <p:cNvSpPr>
            <a:spLocks noGrp="1"/>
          </p:cNvSpPr>
          <p:nvPr>
            <p:ph type="sldNum" sz="quarter" idx="10"/>
          </p:nvPr>
        </p:nvSpPr>
        <p:spPr/>
        <p:txBody>
          <a:bodyPr/>
          <a:lstStyle/>
          <a:p>
            <a:fld id="{A778FBA5-F957-4CE9-A734-9CFA9C4F5603}" type="slidenum">
              <a:rPr lang="en-US" smtClean="0"/>
              <a:pPr/>
              <a:t>17</a:t>
            </a:fld>
            <a:endParaRPr lang="en-US" dirty="0"/>
          </a:p>
        </p:txBody>
      </p:sp>
    </p:spTree>
    <p:extLst>
      <p:ext uri="{BB962C8B-B14F-4D97-AF65-F5344CB8AC3E}">
        <p14:creationId xmlns:p14="http://schemas.microsoft.com/office/powerpoint/2010/main" val="2422483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However, I can go to the NIH and find out the distribution of hospital</a:t>
            </a:r>
            <a:r>
              <a:rPr lang="en-US" baseline="0" dirty="0" smtClean="0"/>
              <a:t> length of stay across hospitals.  I can then compare the two graphs to guess that </a:t>
            </a:r>
            <a:r>
              <a:rPr lang="en-US" baseline="0" dirty="0" err="1" smtClean="0"/>
              <a:t>welkjv</a:t>
            </a:r>
            <a:r>
              <a:rPr lang="en-US" baseline="0" dirty="0" smtClean="0"/>
              <a:t> corresponds to 4 days.  This means I’ve identified the query and the length of stay for every returned record.  Citation for data on left: “</a:t>
            </a:r>
            <a:r>
              <a:rPr lang="en-US" dirty="0" smtClean="0"/>
              <a:t>Predicting length of stay from an electronic patient record system: a primary total knee replacement example” </a:t>
            </a:r>
            <a:r>
              <a:rPr lang="en-US" dirty="0" err="1" smtClean="0"/>
              <a:t>Evelene</a:t>
            </a:r>
            <a:r>
              <a:rPr lang="en-US" dirty="0" smtClean="0"/>
              <a:t> M Carter and Henry WW Potts.</a:t>
            </a:r>
          </a:p>
          <a:p>
            <a:endParaRPr lang="en-US" baseline="0" dirty="0" smtClean="0"/>
          </a:p>
          <a:p>
            <a:endParaRPr lang="en-US" sz="1200" b="1" baseline="0" dirty="0" smtClean="0"/>
          </a:p>
          <a:p>
            <a:r>
              <a:rPr lang="en-US" sz="1200" b="0" baseline="0" dirty="0" smtClean="0"/>
              <a:t>This is a problem.  All we’ve leaked is the number of returned records but this can be combined with prior statistical information to reveal a lot about the dataset.</a:t>
            </a:r>
            <a:endParaRPr lang="en-US" sz="1200" b="0" dirty="0" smtClean="0"/>
          </a:p>
          <a:p>
            <a:endParaRPr lang="en-US" dirty="0" smtClean="0"/>
          </a:p>
        </p:txBody>
      </p:sp>
      <p:sp>
        <p:nvSpPr>
          <p:cNvPr id="4" name="Slide Number Placeholder 3"/>
          <p:cNvSpPr>
            <a:spLocks noGrp="1"/>
          </p:cNvSpPr>
          <p:nvPr>
            <p:ph type="sldNum" sz="quarter" idx="10"/>
          </p:nvPr>
        </p:nvSpPr>
        <p:spPr/>
        <p:txBody>
          <a:bodyPr/>
          <a:lstStyle/>
          <a:p>
            <a:fld id="{A778FBA5-F957-4CE9-A734-9CFA9C4F5603}" type="slidenum">
              <a:rPr lang="en-US" smtClean="0"/>
              <a:pPr/>
              <a:t>18</a:t>
            </a:fld>
            <a:endParaRPr lang="en-US" dirty="0"/>
          </a:p>
        </p:txBody>
      </p:sp>
    </p:spTree>
    <p:extLst>
      <p:ext uri="{BB962C8B-B14F-4D97-AF65-F5344CB8AC3E}">
        <p14:creationId xmlns:p14="http://schemas.microsoft.com/office/powerpoint/2010/main" val="1052267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quality of this</a:t>
            </a:r>
            <a:r>
              <a:rPr lang="en-US" baseline="0" dirty="0" smtClean="0"/>
              <a:t> attack depends on how accurate the prior information is and how different the number of records is for different values of the field.</a:t>
            </a:r>
            <a:endParaRPr lang="en-US" dirty="0" smtClean="0"/>
          </a:p>
          <a:p>
            <a:r>
              <a:rPr lang="en-US" dirty="0" smtClean="0"/>
              <a:t>If</a:t>
            </a:r>
            <a:r>
              <a:rPr lang="en-US" baseline="0" dirty="0" smtClean="0"/>
              <a:t> either of these conditions are true, a more sophisticated attack is possible that exploits correlation between data fields.</a:t>
            </a:r>
            <a:endParaRPr lang="en-US" dirty="0"/>
          </a:p>
        </p:txBody>
      </p:sp>
      <p:sp>
        <p:nvSpPr>
          <p:cNvPr id="4" name="Slide Number Placeholder 3"/>
          <p:cNvSpPr>
            <a:spLocks noGrp="1"/>
          </p:cNvSpPr>
          <p:nvPr>
            <p:ph type="sldNum" sz="quarter" idx="10"/>
          </p:nvPr>
        </p:nvSpPr>
        <p:spPr/>
        <p:txBody>
          <a:bodyPr/>
          <a:lstStyle/>
          <a:p>
            <a:fld id="{A778FBA5-F957-4CE9-A734-9CFA9C4F5603}" type="slidenum">
              <a:rPr lang="en-US" smtClean="0"/>
              <a:pPr/>
              <a:t>19</a:t>
            </a:fld>
            <a:endParaRPr lang="en-US" dirty="0"/>
          </a:p>
        </p:txBody>
      </p:sp>
    </p:spTree>
    <p:extLst>
      <p:ext uri="{BB962C8B-B14F-4D97-AF65-F5344CB8AC3E}">
        <p14:creationId xmlns:p14="http://schemas.microsoft.com/office/powerpoint/2010/main" val="1252164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Big data has become an incredibly important asset to both companies</a:t>
            </a:r>
            <a:r>
              <a:rPr lang="en-US" baseline="0" dirty="0" smtClean="0"/>
              <a:t> and individuals.  Many companies value their data more highly than their IP, products, and employee base.  It has great value.</a:t>
            </a:r>
            <a:endParaRPr lang="en-US" dirty="0"/>
          </a:p>
        </p:txBody>
      </p:sp>
      <p:sp>
        <p:nvSpPr>
          <p:cNvPr id="4" name="Slide Number Placeholder 3"/>
          <p:cNvSpPr>
            <a:spLocks noGrp="1"/>
          </p:cNvSpPr>
          <p:nvPr>
            <p:ph type="sldNum" sz="quarter" idx="10"/>
          </p:nvPr>
        </p:nvSpPr>
        <p:spPr/>
        <p:txBody>
          <a:bodyPr/>
          <a:lstStyle/>
          <a:p>
            <a:fld id="{3A49C9F8-49E9-D746-9A75-3A9A3868999F}" type="slidenum">
              <a:rPr lang="en-US" smtClean="0"/>
              <a:t>2</a:t>
            </a:fld>
            <a:endParaRPr lang="en-US"/>
          </a:p>
        </p:txBody>
      </p:sp>
    </p:spTree>
    <p:extLst>
      <p:ext uri="{BB962C8B-B14F-4D97-AF65-F5344CB8AC3E}">
        <p14:creationId xmlns:p14="http://schemas.microsoft.com/office/powerpoint/2010/main" val="1893423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we’ve converted the graph we had on the previous slide to</a:t>
            </a:r>
            <a:r>
              <a:rPr lang="en-US" baseline="0" dirty="0" smtClean="0"/>
              <a:t> the table in the top left.  In addition, we constructed a similar table for the gender column.  To learn more information we exploit the second piece of leakage that records are identifiable between queries.  This allows to construct a matrix of how many records fit each queried term.</a:t>
            </a:r>
            <a:endParaRPr lang="en-US" dirty="0"/>
          </a:p>
        </p:txBody>
      </p:sp>
      <p:sp>
        <p:nvSpPr>
          <p:cNvPr id="4" name="Slide Number Placeholder 3"/>
          <p:cNvSpPr>
            <a:spLocks noGrp="1"/>
          </p:cNvSpPr>
          <p:nvPr>
            <p:ph type="sldNum" sz="quarter" idx="10"/>
          </p:nvPr>
        </p:nvSpPr>
        <p:spPr/>
        <p:txBody>
          <a:bodyPr/>
          <a:lstStyle/>
          <a:p>
            <a:fld id="{3A49C9F8-49E9-D746-9A75-3A9A3868999F}" type="slidenum">
              <a:rPr lang="en-US" smtClean="0"/>
              <a:t>20</a:t>
            </a:fld>
            <a:endParaRPr lang="en-US"/>
          </a:p>
        </p:txBody>
      </p:sp>
    </p:spTree>
    <p:extLst>
      <p:ext uri="{BB962C8B-B14F-4D97-AF65-F5344CB8AC3E}">
        <p14:creationId xmlns:p14="http://schemas.microsoft.com/office/powerpoint/2010/main" val="10433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matrix allows us to split length of stay based on gender.   Since</a:t>
            </a:r>
            <a:r>
              <a:rPr lang="en-US" baseline="0" dirty="0" smtClean="0"/>
              <a:t> there are fewer males we can guess </a:t>
            </a:r>
            <a:r>
              <a:rPr lang="en-US" baseline="0" dirty="0" err="1" smtClean="0"/>
              <a:t>fnylkj</a:t>
            </a:r>
            <a:r>
              <a:rPr lang="en-US" baseline="0" dirty="0" smtClean="0"/>
              <a:t> is male.  We can then use the fact that males tend to stay in the hospital longer to guess that </a:t>
            </a:r>
            <a:r>
              <a:rPr lang="en-US" baseline="0" dirty="0" err="1" smtClean="0"/>
              <a:t>welkjv</a:t>
            </a:r>
            <a:r>
              <a:rPr lang="en-US" baseline="0" dirty="0" smtClean="0"/>
              <a:t> corresponds to 5 days not 3 days.</a:t>
            </a:r>
            <a:endParaRPr lang="en-US" dirty="0"/>
          </a:p>
        </p:txBody>
      </p:sp>
      <p:sp>
        <p:nvSpPr>
          <p:cNvPr id="4" name="Slide Number Placeholder 3"/>
          <p:cNvSpPr>
            <a:spLocks noGrp="1"/>
          </p:cNvSpPr>
          <p:nvPr>
            <p:ph type="sldNum" sz="quarter" idx="10"/>
          </p:nvPr>
        </p:nvSpPr>
        <p:spPr/>
        <p:txBody>
          <a:bodyPr/>
          <a:lstStyle/>
          <a:p>
            <a:fld id="{3A49C9F8-49E9-D746-9A75-3A9A3868999F}" type="slidenum">
              <a:rPr lang="en-US" smtClean="0"/>
              <a:t>21</a:t>
            </a:fld>
            <a:endParaRPr lang="en-US"/>
          </a:p>
        </p:txBody>
      </p:sp>
    </p:spTree>
    <p:extLst>
      <p:ext uri="{BB962C8B-B14F-4D97-AF65-F5344CB8AC3E}">
        <p14:creationId xmlns:p14="http://schemas.microsoft.com/office/powerpoint/2010/main" val="9353606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this matrix</a:t>
            </a:r>
            <a:r>
              <a:rPr lang="en-US" baseline="0" dirty="0" smtClean="0"/>
              <a:t> we’ve gone from a linear number of constraints in the number of queries to a quadratic number of constraints.  The attacker can use techniques from optimization to maximize the fit between their statistical prior and the data.  </a:t>
            </a:r>
          </a:p>
          <a:p>
            <a:endParaRPr lang="en-US" dirty="0"/>
          </a:p>
        </p:txBody>
      </p:sp>
      <p:sp>
        <p:nvSpPr>
          <p:cNvPr id="4" name="Slide Number Placeholder 3"/>
          <p:cNvSpPr>
            <a:spLocks noGrp="1"/>
          </p:cNvSpPr>
          <p:nvPr>
            <p:ph type="sldNum" sz="quarter" idx="10"/>
          </p:nvPr>
        </p:nvSpPr>
        <p:spPr/>
        <p:txBody>
          <a:bodyPr/>
          <a:lstStyle/>
          <a:p>
            <a:fld id="{3A49C9F8-49E9-D746-9A75-3A9A3868999F}" type="slidenum">
              <a:rPr lang="en-US" smtClean="0"/>
              <a:t>22</a:t>
            </a:fld>
            <a:endParaRPr lang="en-US"/>
          </a:p>
        </p:txBody>
      </p:sp>
    </p:spTree>
    <p:extLst>
      <p:ext uri="{BB962C8B-B14F-4D97-AF65-F5344CB8AC3E}">
        <p14:creationId xmlns:p14="http://schemas.microsoft.com/office/powerpoint/2010/main" val="909357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reiterate this attack only depends on the field queried being visible and the ability to identify the same record when it is returned in multiple queries.</a:t>
            </a:r>
          </a:p>
          <a:p>
            <a:endParaRPr lang="en-US" baseline="0" dirty="0" smtClean="0"/>
          </a:p>
          <a:p>
            <a:r>
              <a:rPr lang="en-US" baseline="0" dirty="0" smtClean="0"/>
              <a:t>Note this information is leaked about the entire data set at initialization by some schemes.  For others it is only revealed when the records are returned.</a:t>
            </a:r>
            <a:endParaRPr lang="en-US" dirty="0"/>
          </a:p>
        </p:txBody>
      </p:sp>
      <p:sp>
        <p:nvSpPr>
          <p:cNvPr id="4" name="Slide Number Placeholder 3"/>
          <p:cNvSpPr>
            <a:spLocks noGrp="1"/>
          </p:cNvSpPr>
          <p:nvPr>
            <p:ph type="sldNum" sz="quarter" idx="10"/>
          </p:nvPr>
        </p:nvSpPr>
        <p:spPr/>
        <p:txBody>
          <a:bodyPr/>
          <a:lstStyle/>
          <a:p>
            <a:fld id="{3A49C9F8-49E9-D746-9A75-3A9A3868999F}" type="slidenum">
              <a:rPr lang="en-US" smtClean="0"/>
              <a:t>23</a:t>
            </a:fld>
            <a:endParaRPr lang="en-US"/>
          </a:p>
        </p:txBody>
      </p:sp>
    </p:spTree>
    <p:extLst>
      <p:ext uri="{BB962C8B-B14F-4D97-AF65-F5344CB8AC3E}">
        <p14:creationId xmlns:p14="http://schemas.microsoft.com/office/powerpoint/2010/main" val="156617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Leakage attacks are increasing in power and effectiveness very rapidly.  Some recent trends</a:t>
            </a:r>
            <a:r>
              <a:rPr lang="en-US" baseline="0" dirty="0" smtClean="0"/>
              <a:t> include improving efficacy by inserting specially crafted records and using even less information than the example above.</a:t>
            </a:r>
            <a:endParaRPr lang="en-US" dirty="0" smtClean="0"/>
          </a:p>
          <a:p>
            <a:endParaRPr lang="en-US" dirty="0"/>
          </a:p>
        </p:txBody>
      </p:sp>
      <p:sp>
        <p:nvSpPr>
          <p:cNvPr id="4" name="Slide Number Placeholder 3"/>
          <p:cNvSpPr>
            <a:spLocks noGrp="1"/>
          </p:cNvSpPr>
          <p:nvPr>
            <p:ph type="sldNum" sz="quarter" idx="10"/>
          </p:nvPr>
        </p:nvSpPr>
        <p:spPr/>
        <p:txBody>
          <a:bodyPr/>
          <a:lstStyle/>
          <a:p>
            <a:fld id="{3A49C9F8-49E9-D746-9A75-3A9A3868999F}" type="slidenum">
              <a:rPr lang="en-US" smtClean="0"/>
              <a:t>24</a:t>
            </a:fld>
            <a:endParaRPr lang="en-US"/>
          </a:p>
        </p:txBody>
      </p:sp>
    </p:spTree>
    <p:extLst>
      <p:ext uri="{BB962C8B-B14F-4D97-AF65-F5344CB8AC3E}">
        <p14:creationId xmlns:p14="http://schemas.microsoft.com/office/powerpoint/2010/main" val="1063161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the first part of this talk we covered the risk of data compromise, in the remainder we’ll focus on the utility of the stored data.  This is some combination of query functionality and performance. </a:t>
            </a:r>
            <a:endParaRPr lang="en-US" dirty="0"/>
          </a:p>
        </p:txBody>
      </p:sp>
      <p:sp>
        <p:nvSpPr>
          <p:cNvPr id="4" name="Slide Number Placeholder 3"/>
          <p:cNvSpPr>
            <a:spLocks noGrp="1"/>
          </p:cNvSpPr>
          <p:nvPr>
            <p:ph type="sldNum" sz="quarter" idx="10"/>
          </p:nvPr>
        </p:nvSpPr>
        <p:spPr/>
        <p:txBody>
          <a:bodyPr/>
          <a:lstStyle/>
          <a:p>
            <a:fld id="{3A49C9F8-49E9-D746-9A75-3A9A3868999F}" type="slidenum">
              <a:rPr lang="en-US" smtClean="0"/>
              <a:t>25</a:t>
            </a:fld>
            <a:endParaRPr lang="en-US"/>
          </a:p>
        </p:txBody>
      </p:sp>
    </p:spTree>
    <p:extLst>
      <p:ext uri="{BB962C8B-B14F-4D97-AF65-F5344CB8AC3E}">
        <p14:creationId xmlns:p14="http://schemas.microsoft.com/office/powerpoint/2010/main" val="14027352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Find </a:t>
            </a:r>
            <a:r>
              <a:rPr lang="en-US" dirty="0" smtClean="0"/>
              <a:t>three main approaches to protected databases:</a:t>
            </a:r>
          </a:p>
          <a:p>
            <a:pPr marL="342900" indent="-342900">
              <a:buFont typeface="+mj-lt"/>
              <a:buAutoNum type="arabicPeriod"/>
            </a:pPr>
            <a:r>
              <a:rPr lang="en-US" i="1" dirty="0" smtClean="0"/>
              <a:t>Legacy</a:t>
            </a:r>
            <a:r>
              <a:rPr lang="en-US" dirty="0" smtClean="0"/>
              <a:t>: Use a traditional database at server, prepare encrypted data in way that indexing mechanism still function</a:t>
            </a:r>
          </a:p>
          <a:p>
            <a:pPr marL="800100" lvl="1" indent="-342900">
              <a:buFont typeface="Arial" charset="0"/>
              <a:buChar char="•"/>
            </a:pPr>
            <a:r>
              <a:rPr lang="en-US" dirty="0" smtClean="0"/>
              <a:t>Leak at </a:t>
            </a:r>
            <a:r>
              <a:rPr lang="en-US" i="1" dirty="0" smtClean="0"/>
              <a:t>Initialization</a:t>
            </a:r>
          </a:p>
          <a:p>
            <a:pPr marL="800100" lvl="1" indent="-342900">
              <a:buFont typeface="Arial" charset="0"/>
              <a:buChar char="•"/>
            </a:pPr>
            <a:r>
              <a:rPr lang="en-US" dirty="0" smtClean="0"/>
              <a:t>Automatically benefit from advances in database technology</a:t>
            </a:r>
          </a:p>
          <a:p>
            <a:pPr marL="342900" indent="-342900">
              <a:buFont typeface="+mj-lt"/>
              <a:buAutoNum type="arabicPeriod"/>
            </a:pPr>
            <a:r>
              <a:rPr lang="en-US" dirty="0" smtClean="0"/>
              <a:t>Custom: Design cryptographic database indices</a:t>
            </a:r>
          </a:p>
          <a:p>
            <a:pPr marL="800100" lvl="1" indent="-342900">
              <a:buFont typeface="Arial" charset="0"/>
              <a:buChar char="•"/>
            </a:pPr>
            <a:r>
              <a:rPr lang="en-US" dirty="0" smtClean="0"/>
              <a:t>Leak during </a:t>
            </a:r>
            <a:r>
              <a:rPr lang="en-US" i="1" dirty="0" smtClean="0"/>
              <a:t>Query, </a:t>
            </a:r>
            <a:br>
              <a:rPr lang="en-US" i="1" dirty="0" smtClean="0"/>
            </a:br>
            <a:r>
              <a:rPr lang="en-US" dirty="0" smtClean="0"/>
              <a:t>revealing </a:t>
            </a:r>
            <a:r>
              <a:rPr lang="en-US" i="1" dirty="0" smtClean="0"/>
              <a:t>Identifiers </a:t>
            </a:r>
            <a:r>
              <a:rPr lang="en-US" dirty="0" smtClean="0"/>
              <a:t>or </a:t>
            </a:r>
            <a:r>
              <a:rPr lang="en-US" i="1" dirty="0" smtClean="0"/>
              <a:t>Predicates</a:t>
            </a:r>
            <a:endParaRPr lang="en-US" dirty="0" smtClean="0"/>
          </a:p>
          <a:p>
            <a:pPr marL="800100" lvl="1" indent="-342900">
              <a:buFont typeface="Arial" charset="0"/>
              <a:buChar char="•"/>
            </a:pPr>
            <a:r>
              <a:rPr lang="en-US" dirty="0" smtClean="0"/>
              <a:t>Require full database replacement</a:t>
            </a:r>
          </a:p>
          <a:p>
            <a:pPr marL="342900" indent="-342900">
              <a:buFont typeface="+mj-lt"/>
              <a:buAutoNum type="arabicPeriod"/>
            </a:pPr>
            <a:r>
              <a:rPr lang="en-US" dirty="0" err="1" smtClean="0"/>
              <a:t>Obliv</a:t>
            </a:r>
            <a:r>
              <a:rPr lang="en-US" dirty="0" smtClean="0"/>
              <a:t>: Subclass of </a:t>
            </a:r>
            <a:r>
              <a:rPr lang="en-US" i="1" dirty="0" smtClean="0"/>
              <a:t>Custom</a:t>
            </a:r>
            <a:r>
              <a:rPr lang="en-US" dirty="0" smtClean="0"/>
              <a:t> that uses oblivious data structure to hide repeated </a:t>
            </a:r>
            <a:r>
              <a:rPr lang="en-US" dirty="0" smtClean="0"/>
              <a:t>access</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These approaches currently have different leakage profiles and different security against known attacks</a:t>
            </a:r>
            <a:br>
              <a:rPr lang="en-US" b="1" dirty="0" smtClean="0"/>
            </a:br>
            <a:r>
              <a:rPr lang="en-US" b="1" dirty="0" smtClean="0"/>
              <a:t>This is not known to be inherent</a:t>
            </a:r>
          </a:p>
          <a:p>
            <a:endParaRPr lang="en-US" dirty="0"/>
          </a:p>
        </p:txBody>
      </p:sp>
      <p:sp>
        <p:nvSpPr>
          <p:cNvPr id="4" name="Slide Number Placeholder 3"/>
          <p:cNvSpPr>
            <a:spLocks noGrp="1"/>
          </p:cNvSpPr>
          <p:nvPr>
            <p:ph type="sldNum" sz="quarter" idx="10"/>
          </p:nvPr>
        </p:nvSpPr>
        <p:spPr/>
        <p:txBody>
          <a:bodyPr/>
          <a:lstStyle/>
          <a:p>
            <a:fld id="{3A49C9F8-49E9-D746-9A75-3A9A3868999F}" type="slidenum">
              <a:rPr lang="en-US" smtClean="0"/>
              <a:t>26</a:t>
            </a:fld>
            <a:endParaRPr lang="en-US"/>
          </a:p>
        </p:txBody>
      </p:sp>
    </p:spTree>
    <p:extLst>
      <p:ext uri="{BB962C8B-B14F-4D97-AF65-F5344CB8AC3E}">
        <p14:creationId xmlns:p14="http://schemas.microsoft.com/office/powerpoint/2010/main" val="3100148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measure</a:t>
            </a:r>
            <a:r>
              <a:rPr lang="en-US" baseline="0" dirty="0" smtClean="0"/>
              <a:t> performance we developed a database instrumentation platform that measures database performance along with a data and query generator.  This tool has been used in evaluating state of the art work and is open sourced at the link on the slide.</a:t>
            </a:r>
          </a:p>
          <a:p>
            <a:endParaRPr lang="en-US" baseline="0" dirty="0" smtClean="0"/>
          </a:p>
          <a:p>
            <a:r>
              <a:rPr lang="en-US" baseline="0" dirty="0" smtClean="0"/>
              <a:t>We stress this tool has been used at the 10TB scale for 100M records.</a:t>
            </a:r>
            <a:endParaRPr lang="en-US" dirty="0" smtClean="0"/>
          </a:p>
        </p:txBody>
      </p:sp>
      <p:sp>
        <p:nvSpPr>
          <p:cNvPr id="4" name="Slide Number Placeholder 3"/>
          <p:cNvSpPr>
            <a:spLocks noGrp="1"/>
          </p:cNvSpPr>
          <p:nvPr>
            <p:ph type="sldNum" sz="quarter" idx="10"/>
          </p:nvPr>
        </p:nvSpPr>
        <p:spPr/>
        <p:txBody>
          <a:bodyPr/>
          <a:lstStyle/>
          <a:p>
            <a:fld id="{3A49C9F8-49E9-D746-9A75-3A9A3868999F}" type="slidenum">
              <a:rPr lang="en-US" smtClean="0"/>
              <a:t>27</a:t>
            </a:fld>
            <a:endParaRPr lang="en-US"/>
          </a:p>
        </p:txBody>
      </p:sp>
    </p:spTree>
    <p:extLst>
      <p:ext uri="{BB962C8B-B14F-4D97-AF65-F5344CB8AC3E}">
        <p14:creationId xmlns:p14="http://schemas.microsoft.com/office/powerpoint/2010/main" val="17181698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charset="0"/>
              <a:buNone/>
            </a:pPr>
            <a:r>
              <a:rPr lang="en-US" sz="2000" i="1" dirty="0" smtClean="0"/>
              <a:t>Comparing functionality is more difficult.</a:t>
            </a:r>
            <a:r>
              <a:rPr lang="en-US" sz="2000" i="1" baseline="0" dirty="0" smtClean="0"/>
              <a:t>  The most natural approach is to ask what fraction of a DB language is supported.  However, there is significant syntactic sugar that can be implemented but is a result of product immaturity.  </a:t>
            </a:r>
            <a:r>
              <a:rPr lang="en-US" sz="2000" i="1" dirty="0" smtClean="0"/>
              <a:t>Do we mean fraction of actual language features?  Fraction of queries?  For what application?</a:t>
            </a:r>
          </a:p>
          <a:p>
            <a:pPr marL="457200" lvl="1" indent="0">
              <a:buFont typeface="Arial" charset="0"/>
              <a:buNone/>
            </a:pPr>
            <a:endParaRPr lang="en-US" sz="2000" b="0" i="0" dirty="0" smtClean="0"/>
          </a:p>
          <a:p>
            <a:pPr marL="457200" lvl="1" indent="0">
              <a:buFont typeface="Arial" charset="0"/>
              <a:buNone/>
            </a:pPr>
            <a:r>
              <a:rPr lang="en-US" sz="2000" b="0" i="0" dirty="0" smtClean="0"/>
              <a:t>We</a:t>
            </a:r>
            <a:r>
              <a:rPr lang="en-US" sz="2000" b="0" i="0" baseline="0" dirty="0" smtClean="0"/>
              <a:t> find that current systems implement what we call base queries with crypto.  Generally this is a very small number (1 or 2).  They then extend using </a:t>
            </a:r>
            <a:r>
              <a:rPr lang="en-US" sz="2000" b="0" i="0" baseline="0" dirty="0" err="1" smtClean="0"/>
              <a:t>noncrypto</a:t>
            </a:r>
            <a:r>
              <a:rPr lang="en-US" sz="2000" b="0" i="0" baseline="0" dirty="0" smtClean="0"/>
              <a:t> techniques to other queries.  The common base queries are keyword equality, range, Boolean, and some specialized types.  We’ll cover three systems (one Legacy, one Custom, and one Oblivious) to range queries to demonstrate the performance and security differences.</a:t>
            </a:r>
            <a:endParaRPr lang="en-US" sz="2000" b="0" i="0" dirty="0" smtClean="0"/>
          </a:p>
          <a:p>
            <a:pPr marL="742950" lvl="1" indent="-285750">
              <a:buFont typeface="Arial" charset="0"/>
              <a:buChar char="•"/>
            </a:pPr>
            <a:endParaRPr lang="en-US" sz="2000" i="1" dirty="0" smtClean="0"/>
          </a:p>
          <a:p>
            <a:endParaRPr lang="en-US" dirty="0"/>
          </a:p>
        </p:txBody>
      </p:sp>
      <p:sp>
        <p:nvSpPr>
          <p:cNvPr id="4" name="Slide Number Placeholder 3"/>
          <p:cNvSpPr>
            <a:spLocks noGrp="1"/>
          </p:cNvSpPr>
          <p:nvPr>
            <p:ph type="sldNum" sz="quarter" idx="10"/>
          </p:nvPr>
        </p:nvSpPr>
        <p:spPr/>
        <p:txBody>
          <a:bodyPr/>
          <a:lstStyle/>
          <a:p>
            <a:fld id="{3A49C9F8-49E9-D746-9A75-3A9A3868999F}" type="slidenum">
              <a:rPr lang="en-US" smtClean="0"/>
              <a:t>28</a:t>
            </a:fld>
            <a:endParaRPr lang="en-US"/>
          </a:p>
        </p:txBody>
      </p:sp>
    </p:spTree>
    <p:extLst>
      <p:ext uri="{BB962C8B-B14F-4D97-AF65-F5344CB8AC3E}">
        <p14:creationId xmlns:p14="http://schemas.microsoft.com/office/powerpoint/2010/main" val="169699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approach we’ll cover is order-preserving</a:t>
            </a:r>
            <a:r>
              <a:rPr lang="en-US" baseline="0" dirty="0" smtClean="0"/>
              <a:t> encryption also known as OPE.  This is a legacy approach to range.</a:t>
            </a:r>
          </a:p>
          <a:p>
            <a:endParaRPr lang="en-US" baseline="0" dirty="0" smtClean="0">
              <a:latin typeface="Calibri" charset="0"/>
              <a:ea typeface="Calibri" charset="0"/>
              <a:cs typeface="Calibri" charset="0"/>
            </a:endParaRPr>
          </a:p>
          <a:p>
            <a:r>
              <a:rPr lang="en-US" baseline="0" dirty="0" smtClean="0">
                <a:latin typeface="Calibri" charset="0"/>
                <a:ea typeface="Calibri" charset="0"/>
                <a:cs typeface="Calibri" charset="0"/>
              </a:rPr>
              <a:t>The key to this approach is to recognize that many queries the database server only needs to perform comparison.  So it develops an encryption scheme that preserves order.</a:t>
            </a:r>
          </a:p>
          <a:p>
            <a:endParaRPr lang="en-US" baseline="0" dirty="0" smtClean="0">
              <a:latin typeface="Calibri" charset="0"/>
              <a:ea typeface="Calibri" charset="0"/>
              <a:cs typeface="Calibri" charset="0"/>
            </a:endParaRPr>
          </a:p>
          <a:p>
            <a:r>
              <a:rPr lang="en-US" baseline="0" dirty="0" smtClean="0">
                <a:latin typeface="Calibri" charset="0"/>
                <a:ea typeface="Calibri" charset="0"/>
                <a:cs typeface="Calibri" charset="0"/>
              </a:rPr>
              <a:t>If we have such a scheme we can insert data encrypted with OPE for each field.  Then we can use a traditional DB mechanism such as a B-tree to search over this data.  At search time we just provide the encrypted values we are search for.  The rest of the search proceeds normally.</a:t>
            </a:r>
          </a:p>
          <a:p>
            <a:endParaRPr lang="en-US" baseline="0" dirty="0" smtClean="0">
              <a:latin typeface="Calibri" charset="0"/>
              <a:ea typeface="Calibri" charset="0"/>
              <a:cs typeface="Calibri" charset="0"/>
            </a:endParaRPr>
          </a:p>
          <a:p>
            <a:r>
              <a:rPr lang="en-US" baseline="0" dirty="0" smtClean="0">
                <a:latin typeface="Calibri" charset="0"/>
                <a:ea typeface="Calibri" charset="0"/>
                <a:cs typeface="Calibri" charset="0"/>
              </a:rPr>
              <a:t>It is possible to construct a nearly ideal OPE scheme by sampling from the hyper geometric distribution.</a:t>
            </a:r>
          </a:p>
          <a:p>
            <a:endParaRPr lang="en-US" baseline="0" dirty="0" smtClean="0">
              <a:latin typeface="Calibri" charset="0"/>
              <a:ea typeface="Calibri" charset="0"/>
              <a:cs typeface="Calibri" charset="0"/>
            </a:endParaRPr>
          </a:p>
          <a:p>
            <a:r>
              <a:rPr lang="en-US" baseline="0" dirty="0" smtClean="0">
                <a:latin typeface="Calibri" charset="0"/>
                <a:ea typeface="Calibri" charset="0"/>
                <a:cs typeface="Calibri" charset="0"/>
              </a:rPr>
              <a:t>Unfortunately, even the ideal object here has some problems.</a:t>
            </a:r>
            <a:endParaRPr lang="en-US" dirty="0" smtClean="0">
              <a:latin typeface="Calibri" charset="0"/>
              <a:ea typeface="Calibri" charset="0"/>
              <a:cs typeface="Calibri" charset="0"/>
            </a:endParaRPr>
          </a:p>
          <a:p>
            <a:endParaRPr lang="en-US" dirty="0"/>
          </a:p>
        </p:txBody>
      </p:sp>
      <p:sp>
        <p:nvSpPr>
          <p:cNvPr id="4" name="Slide Number Placeholder 3"/>
          <p:cNvSpPr>
            <a:spLocks noGrp="1"/>
          </p:cNvSpPr>
          <p:nvPr>
            <p:ph type="sldNum" sz="quarter" idx="10"/>
          </p:nvPr>
        </p:nvSpPr>
        <p:spPr/>
        <p:txBody>
          <a:bodyPr/>
          <a:lstStyle/>
          <a:p>
            <a:fld id="{3A49C9F8-49E9-D746-9A75-3A9A3868999F}" type="slidenum">
              <a:rPr lang="en-US" smtClean="0"/>
              <a:t>30</a:t>
            </a:fld>
            <a:endParaRPr lang="en-US"/>
          </a:p>
        </p:txBody>
      </p:sp>
    </p:spTree>
    <p:extLst>
      <p:ext uri="{BB962C8B-B14F-4D97-AF65-F5344CB8AC3E}">
        <p14:creationId xmlns:p14="http://schemas.microsoft.com/office/powerpoint/2010/main" val="743045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Unfortunately,</a:t>
            </a:r>
            <a:r>
              <a:rPr lang="en-US" baseline="0" dirty="0" smtClean="0"/>
              <a:t> with value comes risk.  I don’t need to go over every data breach of the last five years.  Companies have found it difficult to protect their critical data from determined attackers.  You could easily update this slide with the attacks of the last week.  </a:t>
            </a:r>
          </a:p>
          <a:p>
            <a:endParaRPr lang="en-US" baseline="0" dirty="0" smtClean="0"/>
          </a:p>
          <a:p>
            <a:r>
              <a:rPr lang="en-US" baseline="0" dirty="0" smtClean="0"/>
              <a:t>Bruce </a:t>
            </a:r>
            <a:r>
              <a:rPr lang="en-US" baseline="0" dirty="0" err="1" smtClean="0"/>
              <a:t>Schneier</a:t>
            </a:r>
            <a:r>
              <a:rPr lang="en-US" baseline="0" dirty="0" smtClean="0"/>
              <a:t> went so far last year to say that data is a toxic asset and that companies are finding value in not having access to their data.</a:t>
            </a:r>
            <a:endParaRPr lang="en-US" dirty="0"/>
          </a:p>
        </p:txBody>
      </p:sp>
      <p:sp>
        <p:nvSpPr>
          <p:cNvPr id="4" name="Slide Number Placeholder 3"/>
          <p:cNvSpPr>
            <a:spLocks noGrp="1"/>
          </p:cNvSpPr>
          <p:nvPr>
            <p:ph type="sldNum" sz="quarter" idx="10"/>
          </p:nvPr>
        </p:nvSpPr>
        <p:spPr/>
        <p:txBody>
          <a:bodyPr/>
          <a:lstStyle/>
          <a:p>
            <a:fld id="{3A49C9F8-49E9-D746-9A75-3A9A3868999F}" type="slidenum">
              <a:rPr lang="en-US" smtClean="0"/>
              <a:t>3</a:t>
            </a:fld>
            <a:endParaRPr lang="en-US"/>
          </a:p>
        </p:txBody>
      </p:sp>
    </p:spTree>
    <p:extLst>
      <p:ext uri="{BB962C8B-B14F-4D97-AF65-F5344CB8AC3E}">
        <p14:creationId xmlns:p14="http://schemas.microsoft.com/office/powerpoint/2010/main" val="6330751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OPE is very easy to deploy, requires no changes to DB </a:t>
            </a:r>
            <a:r>
              <a:rPr lang="en-US" dirty="0" smtClean="0"/>
              <a:t>backend.  Unfortunately,</a:t>
            </a:r>
            <a:r>
              <a:rPr lang="en-US" baseline="0" dirty="0" smtClean="0"/>
              <a:t> it keeps data sorted.  If all values are present in the database it provides absolutely no protection.  Indeed, the strongest leakage attack applies to OPE.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Can we retain security and keep some of the simplicity</a:t>
            </a:r>
            <a:r>
              <a:rPr lang="en-US" dirty="0" smtClean="0"/>
              <a:t>?  Idea</a:t>
            </a:r>
            <a:r>
              <a:rPr lang="en-US" dirty="0" smtClean="0"/>
              <a:t>: don’t allow server to perform comparisons, done by client</a:t>
            </a:r>
          </a:p>
        </p:txBody>
      </p:sp>
      <p:sp>
        <p:nvSpPr>
          <p:cNvPr id="4" name="Slide Number Placeholder 3"/>
          <p:cNvSpPr>
            <a:spLocks noGrp="1"/>
          </p:cNvSpPr>
          <p:nvPr>
            <p:ph type="sldNum" sz="quarter" idx="10"/>
          </p:nvPr>
        </p:nvSpPr>
        <p:spPr/>
        <p:txBody>
          <a:bodyPr/>
          <a:lstStyle/>
          <a:p>
            <a:fld id="{3A49C9F8-49E9-D746-9A75-3A9A3868999F}" type="slidenum">
              <a:rPr lang="en-US" smtClean="0"/>
              <a:t>31</a:t>
            </a:fld>
            <a:endParaRPr lang="en-US"/>
          </a:p>
        </p:txBody>
      </p:sp>
    </p:spTree>
    <p:extLst>
      <p:ext uri="{BB962C8B-B14F-4D97-AF65-F5344CB8AC3E}">
        <p14:creationId xmlns:p14="http://schemas.microsoft.com/office/powerpoint/2010/main" val="3065394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idea behind the recent work</a:t>
            </a:r>
            <a:r>
              <a:rPr lang="en-US" baseline="0" dirty="0" smtClean="0"/>
              <a:t> called partial order preserving encoding.</a:t>
            </a:r>
          </a:p>
          <a:p>
            <a:endParaRPr lang="en-US" baseline="0" dirty="0" smtClean="0"/>
          </a:p>
          <a:p>
            <a:r>
              <a:rPr lang="en-US" baseline="0" dirty="0" smtClean="0"/>
              <a:t>Here we start with a sorted data array.  We encrypt the data array using a semantically secure encryption scheme, permute the data and deliver it to the server.</a:t>
            </a:r>
            <a:endParaRPr lang="en-US" dirty="0"/>
          </a:p>
        </p:txBody>
      </p:sp>
      <p:sp>
        <p:nvSpPr>
          <p:cNvPr id="4" name="Slide Number Placeholder 3"/>
          <p:cNvSpPr>
            <a:spLocks noGrp="1"/>
          </p:cNvSpPr>
          <p:nvPr>
            <p:ph type="sldNum" sz="quarter" idx="10"/>
          </p:nvPr>
        </p:nvSpPr>
        <p:spPr/>
        <p:txBody>
          <a:bodyPr/>
          <a:lstStyle/>
          <a:p>
            <a:fld id="{3A49C9F8-49E9-D746-9A75-3A9A3868999F}" type="slidenum">
              <a:rPr lang="en-US" smtClean="0"/>
              <a:t>32</a:t>
            </a:fld>
            <a:endParaRPr lang="en-US"/>
          </a:p>
        </p:txBody>
      </p:sp>
    </p:spTree>
    <p:extLst>
      <p:ext uri="{BB962C8B-B14F-4D97-AF65-F5344CB8AC3E}">
        <p14:creationId xmlns:p14="http://schemas.microsoft.com/office/powerpoint/2010/main" val="1524334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dirty="0" smtClean="0"/>
              <a:t>Inserts entire data set using standard encryption</a:t>
            </a:r>
          </a:p>
          <a:p>
            <a:pPr marL="342900" indent="-342900">
              <a:buAutoNum type="arabicPeriod"/>
            </a:pPr>
            <a:r>
              <a:rPr lang="en-US" dirty="0" smtClean="0"/>
              <a:t>Server implicitly initializes empty </a:t>
            </a:r>
            <a:r>
              <a:rPr lang="en-US" dirty="0" smtClean="0"/>
              <a:t>tree</a:t>
            </a:r>
          </a:p>
          <a:p>
            <a:pPr marL="342900" indent="-342900">
              <a:buAutoNum type="arabicPeriod"/>
            </a:pPr>
            <a:r>
              <a:rPr lang="en-US" dirty="0" smtClean="0"/>
              <a:t>When </a:t>
            </a:r>
            <a:r>
              <a:rPr lang="en-US" dirty="0" smtClean="0"/>
              <a:t>client issues range query [10, 15], </a:t>
            </a:r>
            <a:endParaRPr lang="en-US" dirty="0" smtClean="0"/>
          </a:p>
          <a:p>
            <a:pPr marL="342900" marR="0" indent="-342900" algn="l" defTabSz="914400" rtl="0" eaLnBrk="1" fontAlgn="auto" latinLnBrk="0" hangingPunct="1">
              <a:lnSpc>
                <a:spcPct val="100000"/>
              </a:lnSpc>
              <a:spcBef>
                <a:spcPts val="0"/>
              </a:spcBef>
              <a:spcAft>
                <a:spcPts val="0"/>
              </a:spcAft>
              <a:buClrTx/>
              <a:buSzTx/>
              <a:buFontTx/>
              <a:buAutoNum type="arabicPeriod"/>
              <a:tabLst/>
              <a:defRPr/>
            </a:pPr>
            <a:r>
              <a:rPr lang="en-US" dirty="0" smtClean="0"/>
              <a:t>Now the server has no ability</a:t>
            </a:r>
            <a:r>
              <a:rPr lang="en-US" baseline="0" dirty="0" smtClean="0"/>
              <a:t> to perform comparisons and search quickly.</a:t>
            </a:r>
            <a:endParaRPr lang="en-US" dirty="0" smtClean="0"/>
          </a:p>
          <a:p>
            <a:pPr marL="342900" indent="-342900">
              <a:buAutoNum type="arabicPeriod"/>
            </a:pPr>
            <a:r>
              <a:rPr lang="en-US" dirty="0" smtClean="0"/>
              <a:t>So what the server does is it ”promotes</a:t>
            </a:r>
            <a:r>
              <a:rPr lang="en-US" baseline="0" dirty="0" smtClean="0"/>
              <a:t>” random nodes.  Lets say the second and fourth node.  </a:t>
            </a:r>
            <a:endParaRPr lang="en-US" dirty="0" smtClean="0"/>
          </a:p>
          <a:p>
            <a:pPr marL="342900" indent="-342900">
              <a:buFont typeface="+mj-lt"/>
              <a:buAutoNum type="arabicPeriod" startAt="4"/>
            </a:pPr>
            <a:r>
              <a:rPr lang="en-US" dirty="0" smtClean="0"/>
              <a:t>Client decrypts, sorts nodes, and sends </a:t>
            </a:r>
            <a:br>
              <a:rPr lang="en-US" dirty="0" smtClean="0"/>
            </a:br>
            <a:r>
              <a:rPr lang="en-US" dirty="0" smtClean="0"/>
              <a:t>encrypted values back</a:t>
            </a:r>
          </a:p>
          <a:p>
            <a:pPr marL="342900" indent="-342900">
              <a:buFont typeface="+mj-lt"/>
              <a:buAutoNum type="arabicPeriod" startAt="4"/>
            </a:pPr>
            <a:r>
              <a:rPr lang="en-US" dirty="0" smtClean="0"/>
              <a:t>For each value in current node, compared </a:t>
            </a:r>
            <a:br>
              <a:rPr lang="en-US" dirty="0" smtClean="0"/>
            </a:br>
            <a:r>
              <a:rPr lang="en-US" dirty="0" smtClean="0"/>
              <a:t>to sorted values</a:t>
            </a:r>
          </a:p>
          <a:p>
            <a:endParaRPr lang="en-US" dirty="0"/>
          </a:p>
        </p:txBody>
      </p:sp>
      <p:sp>
        <p:nvSpPr>
          <p:cNvPr id="4" name="Slide Number Placeholder 3"/>
          <p:cNvSpPr>
            <a:spLocks noGrp="1"/>
          </p:cNvSpPr>
          <p:nvPr>
            <p:ph type="sldNum" sz="quarter" idx="10"/>
          </p:nvPr>
        </p:nvSpPr>
        <p:spPr/>
        <p:txBody>
          <a:bodyPr/>
          <a:lstStyle/>
          <a:p>
            <a:fld id="{3A49C9F8-49E9-D746-9A75-3A9A3868999F}" type="slidenum">
              <a:rPr lang="en-US" smtClean="0"/>
              <a:t>33</a:t>
            </a:fld>
            <a:endParaRPr lang="en-US"/>
          </a:p>
        </p:txBody>
      </p:sp>
    </p:spTree>
    <p:extLst>
      <p:ext uri="{BB962C8B-B14F-4D97-AF65-F5344CB8AC3E}">
        <p14:creationId xmlns:p14="http://schemas.microsoft.com/office/powerpoint/2010/main" val="3130567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eriod"/>
            </a:pPr>
            <a:r>
              <a:rPr lang="en-US" dirty="0" smtClean="0"/>
              <a:t>Inserts entire data set using standard encryption</a:t>
            </a:r>
          </a:p>
          <a:p>
            <a:pPr marL="342900" indent="-342900">
              <a:buAutoNum type="arabicPeriod"/>
            </a:pPr>
            <a:r>
              <a:rPr lang="en-US" dirty="0" smtClean="0"/>
              <a:t>Server implicitly initializes empty tree</a:t>
            </a:r>
          </a:p>
          <a:p>
            <a:pPr marL="342900" indent="-342900">
              <a:buFont typeface="+mj-lt"/>
              <a:buAutoNum type="arabicPeriod" startAt="4"/>
            </a:pPr>
            <a:r>
              <a:rPr lang="en-US" dirty="0" smtClean="0"/>
              <a:t>When client issues range query [10, 15], </a:t>
            </a:r>
            <a:br>
              <a:rPr lang="en-US" dirty="0" smtClean="0"/>
            </a:br>
            <a:r>
              <a:rPr lang="en-US" dirty="0" smtClean="0"/>
              <a:t>server promotes random nodes</a:t>
            </a:r>
            <a:br>
              <a:rPr lang="en-US" dirty="0" smtClean="0"/>
            </a:br>
            <a:r>
              <a:rPr lang="en-US" dirty="0" smtClean="0"/>
              <a:t>Client decrypts, sorts nodes, and sends </a:t>
            </a:r>
            <a:br>
              <a:rPr lang="en-US" dirty="0" smtClean="0"/>
            </a:br>
            <a:r>
              <a:rPr lang="en-US" dirty="0" smtClean="0"/>
              <a:t>encrypted values back</a:t>
            </a:r>
          </a:p>
          <a:p>
            <a:endParaRPr lang="en-US" dirty="0"/>
          </a:p>
        </p:txBody>
      </p:sp>
      <p:sp>
        <p:nvSpPr>
          <p:cNvPr id="4" name="Slide Number Placeholder 3"/>
          <p:cNvSpPr>
            <a:spLocks noGrp="1"/>
          </p:cNvSpPr>
          <p:nvPr>
            <p:ph type="sldNum" sz="quarter" idx="10"/>
          </p:nvPr>
        </p:nvSpPr>
        <p:spPr/>
        <p:txBody>
          <a:bodyPr/>
          <a:lstStyle/>
          <a:p>
            <a:fld id="{3A49C9F8-49E9-D746-9A75-3A9A3868999F}" type="slidenum">
              <a:rPr lang="en-US" smtClean="0"/>
              <a:t>34</a:t>
            </a:fld>
            <a:endParaRPr lang="en-US"/>
          </a:p>
        </p:txBody>
      </p:sp>
    </p:spTree>
    <p:extLst>
      <p:ext uri="{BB962C8B-B14F-4D97-AF65-F5344CB8AC3E}">
        <p14:creationId xmlns:p14="http://schemas.microsoft.com/office/powerpoint/2010/main" val="2741707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For each value in current node, compared </a:t>
            </a:r>
            <a:br>
              <a:rPr lang="en-US" dirty="0" smtClean="0"/>
            </a:br>
            <a:r>
              <a:rPr lang="en-US" dirty="0" smtClean="0"/>
              <a:t>to sorted values</a:t>
            </a:r>
            <a:endParaRPr lang="en-US" sz="1200" dirty="0" smtClean="0"/>
          </a:p>
          <a:p>
            <a:pPr marL="285750" indent="-285750">
              <a:buFont typeface="Arial" charset="0"/>
              <a:buChar char="•"/>
            </a:pPr>
            <a:r>
              <a:rPr lang="en-US" sz="1200" dirty="0" smtClean="0"/>
              <a:t>Client </a:t>
            </a:r>
            <a:r>
              <a:rPr lang="en-US" sz="1200" dirty="0" smtClean="0"/>
              <a:t>can use sorted nodes to decide which paths to traverse</a:t>
            </a:r>
          </a:p>
          <a:p>
            <a:pPr marL="285750" indent="-285750">
              <a:buFont typeface="Arial" charset="0"/>
              <a:buChar char="•"/>
            </a:pPr>
            <a:r>
              <a:rPr lang="en-US" sz="1200" dirty="0" smtClean="0"/>
              <a:t>Can keep cache of recently selected nodes</a:t>
            </a:r>
          </a:p>
          <a:p>
            <a:pPr marL="285750" indent="-285750">
              <a:buFont typeface="Arial" charset="0"/>
              <a:buChar char="•"/>
            </a:pPr>
            <a:r>
              <a:rPr lang="en-US" sz="1200" dirty="0" smtClean="0"/>
              <a:t>By carefully balancing tree and selecting parameters can ensure client doesn’t make too many comparisons</a:t>
            </a:r>
          </a:p>
          <a:p>
            <a:pPr marL="285750" indent="-285750">
              <a:buFont typeface="Arial" charset="0"/>
              <a:buChar char="•"/>
            </a:pPr>
            <a:r>
              <a:rPr lang="en-US" sz="1200" dirty="0" smtClean="0"/>
              <a:t>Security is better than OPE if tree isn’t fully built and thus has unsorted </a:t>
            </a:r>
            <a:r>
              <a:rPr lang="en-US" sz="1200" dirty="0" smtClean="0"/>
              <a:t>nodes</a:t>
            </a:r>
            <a:endParaRPr lang="en-US" sz="1200" dirty="0" smtClean="0"/>
          </a:p>
          <a:p>
            <a:pPr marL="285750" indent="-285750">
              <a:buFont typeface="Arial" charset="0"/>
              <a:buChar char="•"/>
            </a:pPr>
            <a:r>
              <a:rPr lang="en-US" sz="1200" dirty="0" smtClean="0"/>
              <a:t>Still reveals record identifiers: repeated records can be connected between queries</a:t>
            </a:r>
          </a:p>
        </p:txBody>
      </p:sp>
      <p:sp>
        <p:nvSpPr>
          <p:cNvPr id="4" name="Slide Number Placeholder 3"/>
          <p:cNvSpPr>
            <a:spLocks noGrp="1"/>
          </p:cNvSpPr>
          <p:nvPr>
            <p:ph type="sldNum" sz="quarter" idx="10"/>
          </p:nvPr>
        </p:nvSpPr>
        <p:spPr/>
        <p:txBody>
          <a:bodyPr/>
          <a:lstStyle/>
          <a:p>
            <a:fld id="{3A49C9F8-49E9-D746-9A75-3A9A3868999F}" type="slidenum">
              <a:rPr lang="en-US" smtClean="0"/>
              <a:t>35</a:t>
            </a:fld>
            <a:endParaRPr lang="en-US"/>
          </a:p>
        </p:txBody>
      </p:sp>
    </p:spTree>
    <p:extLst>
      <p:ext uri="{BB962C8B-B14F-4D97-AF65-F5344CB8AC3E}">
        <p14:creationId xmlns:p14="http://schemas.microsoft.com/office/powerpoint/2010/main" val="2255071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SisoSPI</a:t>
            </a:r>
            <a:r>
              <a:rPr lang="en-US" baseline="0" dirty="0" err="1" smtClean="0"/>
              <a:t>R</a:t>
            </a:r>
            <a:r>
              <a:rPr lang="en-US" baseline="0" dirty="0" smtClean="0"/>
              <a:t> is an oblivious approach to range.  It hides record identifiers between repeated queries.  </a:t>
            </a:r>
          </a:p>
          <a:p>
            <a:endParaRPr lang="en-US" baseline="0" dirty="0" smtClean="0"/>
          </a:p>
          <a:p>
            <a:r>
              <a:rPr lang="en-US" baseline="0" dirty="0" smtClean="0"/>
              <a:t>The idea is to look at a common database structure a B+ tree which is a tree with a variable number of children per node.</a:t>
            </a:r>
            <a:endParaRPr lang="en-US" dirty="0"/>
          </a:p>
        </p:txBody>
      </p:sp>
      <p:sp>
        <p:nvSpPr>
          <p:cNvPr id="4" name="Slide Number Placeholder 3"/>
          <p:cNvSpPr>
            <a:spLocks noGrp="1"/>
          </p:cNvSpPr>
          <p:nvPr>
            <p:ph type="sldNum" sz="quarter" idx="10"/>
          </p:nvPr>
        </p:nvSpPr>
        <p:spPr/>
        <p:txBody>
          <a:bodyPr/>
          <a:lstStyle/>
          <a:p>
            <a:fld id="{3A49C9F8-49E9-D746-9A75-3A9A3868999F}" type="slidenum">
              <a:rPr lang="en-US" smtClean="0"/>
              <a:t>36</a:t>
            </a:fld>
            <a:endParaRPr lang="en-US"/>
          </a:p>
        </p:txBody>
      </p:sp>
    </p:spTree>
    <p:extLst>
      <p:ext uri="{BB962C8B-B14F-4D97-AF65-F5344CB8AC3E}">
        <p14:creationId xmlns:p14="http://schemas.microsoft.com/office/powerpoint/2010/main" val="13462997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charset="0"/>
              <a:buChar char="•"/>
            </a:pPr>
            <a:r>
              <a:rPr lang="en-US" sz="1200" dirty="0" smtClean="0">
                <a:solidFill>
                  <a:schemeClr val="tx1"/>
                </a:solidFill>
              </a:rPr>
              <a:t>First lets</a:t>
            </a:r>
            <a:r>
              <a:rPr lang="en-US" sz="1200" baseline="0" dirty="0" smtClean="0">
                <a:solidFill>
                  <a:schemeClr val="tx1"/>
                </a:solidFill>
              </a:rPr>
              <a:t> consider an unprotected search of a DB </a:t>
            </a:r>
            <a:r>
              <a:rPr lang="en-US" sz="1200" dirty="0" smtClean="0">
                <a:solidFill>
                  <a:schemeClr val="tx1"/>
                </a:solidFill>
              </a:rPr>
              <a:t>for </a:t>
            </a:r>
            <a:r>
              <a:rPr lang="en-US" sz="1200" dirty="0" smtClean="0">
                <a:solidFill>
                  <a:schemeClr val="tx1"/>
                </a:solidFill>
              </a:rPr>
              <a:t>all records with values between [3,8]</a:t>
            </a:r>
          </a:p>
          <a:p>
            <a:pPr marL="285750" indent="-285750">
              <a:buFont typeface="Arial" charset="0"/>
              <a:buChar char="•"/>
            </a:pPr>
            <a:r>
              <a:rPr lang="en-US" sz="1200" dirty="0" smtClean="0">
                <a:solidFill>
                  <a:schemeClr val="tx1"/>
                </a:solidFill>
              </a:rPr>
              <a:t>Traverse tree twice to find endpoints in linked list</a:t>
            </a:r>
          </a:p>
          <a:p>
            <a:pPr marL="285750" indent="-285750">
              <a:buFont typeface="Arial" charset="0"/>
              <a:buChar char="•"/>
            </a:pPr>
            <a:r>
              <a:rPr lang="en-US" sz="1200" dirty="0" smtClean="0">
                <a:solidFill>
                  <a:schemeClr val="tx1"/>
                </a:solidFill>
              </a:rPr>
              <a:t>Traverse linked list to get relevant records</a:t>
            </a:r>
          </a:p>
          <a:p>
            <a:endParaRPr lang="en-US" dirty="0" smtClean="0"/>
          </a:p>
          <a:p>
            <a:r>
              <a:rPr lang="en-US" dirty="0" smtClean="0"/>
              <a:t>The</a:t>
            </a:r>
            <a:r>
              <a:rPr lang="en-US" baseline="0" dirty="0" smtClean="0"/>
              <a:t> </a:t>
            </a:r>
            <a:r>
              <a:rPr lang="en-US" baseline="0" dirty="0" err="1" smtClean="0"/>
              <a:t>SisoSPIR</a:t>
            </a:r>
            <a:r>
              <a:rPr lang="en-US" baseline="0" dirty="0" smtClean="0"/>
              <a:t> scheme notes the two sensitive pieces of information revealed by this traversal.  The first is which branch is taken at each node.</a:t>
            </a:r>
          </a:p>
          <a:p>
            <a:endParaRPr lang="en-US" baseline="0" dirty="0" smtClean="0"/>
          </a:p>
          <a:p>
            <a:r>
              <a:rPr lang="en-US" baseline="0" dirty="0" smtClean="0"/>
              <a:t>The second is which records are retrieved in the linked list.</a:t>
            </a:r>
          </a:p>
          <a:p>
            <a:endParaRPr lang="en-US" baseline="0" dirty="0" smtClean="0"/>
          </a:p>
          <a:p>
            <a:r>
              <a:rPr lang="en-US" baseline="0" dirty="0" smtClean="0"/>
              <a:t>This scheme uses multiple servers to improve PIR efficiency.</a:t>
            </a:r>
            <a:endParaRPr lang="en-US" dirty="0" smtClean="0"/>
          </a:p>
        </p:txBody>
      </p:sp>
      <p:sp>
        <p:nvSpPr>
          <p:cNvPr id="4" name="Slide Number Placeholder 3"/>
          <p:cNvSpPr>
            <a:spLocks noGrp="1"/>
          </p:cNvSpPr>
          <p:nvPr>
            <p:ph type="sldNum" sz="quarter" idx="10"/>
          </p:nvPr>
        </p:nvSpPr>
        <p:spPr/>
        <p:txBody>
          <a:bodyPr/>
          <a:lstStyle/>
          <a:p>
            <a:fld id="{3A49C9F8-49E9-D746-9A75-3A9A3868999F}" type="slidenum">
              <a:rPr lang="en-US" smtClean="0"/>
              <a:t>37</a:t>
            </a:fld>
            <a:endParaRPr lang="en-US"/>
          </a:p>
        </p:txBody>
      </p:sp>
    </p:spTree>
    <p:extLst>
      <p:ext uri="{BB962C8B-B14F-4D97-AF65-F5344CB8AC3E}">
        <p14:creationId xmlns:p14="http://schemas.microsoft.com/office/powerpoint/2010/main" val="17094610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summarize we’ve seen three distinct approaches to range queries.  These schemes offer different points in the risk/utility tradeoff.  We feel that legacy schemes are appropriate</a:t>
            </a:r>
            <a:r>
              <a:rPr lang="en-US" baseline="0" dirty="0" smtClean="0"/>
              <a:t> when the data is high entropy and sparse, custom schemes are appropriate when a small fraction of the DB is queried (over the lifetime of the DB), and Oblivious schemes are prudent otherwise.</a:t>
            </a:r>
            <a:endParaRPr lang="en-US" dirty="0"/>
          </a:p>
        </p:txBody>
      </p:sp>
      <p:sp>
        <p:nvSpPr>
          <p:cNvPr id="4" name="Slide Number Placeholder 3"/>
          <p:cNvSpPr>
            <a:spLocks noGrp="1"/>
          </p:cNvSpPr>
          <p:nvPr>
            <p:ph type="sldNum" sz="quarter" idx="10"/>
          </p:nvPr>
        </p:nvSpPr>
        <p:spPr/>
        <p:txBody>
          <a:bodyPr/>
          <a:lstStyle/>
          <a:p>
            <a:fld id="{3A49C9F8-49E9-D746-9A75-3A9A3868999F}" type="slidenum">
              <a:rPr lang="en-US" smtClean="0"/>
              <a:t>38</a:t>
            </a:fld>
            <a:endParaRPr lang="en-US"/>
          </a:p>
        </p:txBody>
      </p:sp>
    </p:spTree>
    <p:extLst>
      <p:ext uri="{BB962C8B-B14F-4D97-AF65-F5344CB8AC3E}">
        <p14:creationId xmlns:p14="http://schemas.microsoft.com/office/powerpoint/2010/main" val="12301047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saw different cryptographic approaches</a:t>
            </a:r>
            <a:r>
              <a:rPr lang="en-US" baseline="0" dirty="0" smtClean="0"/>
              <a:t> to range queries.  </a:t>
            </a:r>
            <a:r>
              <a:rPr lang="en-US" dirty="0" smtClean="0"/>
              <a:t>Constructing </a:t>
            </a:r>
            <a:r>
              <a:rPr lang="en-US" dirty="0" smtClean="0"/>
              <a:t>cryptographic search is hard: need to expand answerable </a:t>
            </a:r>
            <a:r>
              <a:rPr lang="en-US" dirty="0" smtClean="0"/>
              <a:t>queries.  We call this query combination.  Similar </a:t>
            </a:r>
            <a:r>
              <a:rPr lang="en-US" dirty="0" smtClean="0"/>
              <a:t>techniques used in unprotected database </a:t>
            </a:r>
            <a:r>
              <a:rPr lang="en-US" dirty="0" smtClean="0"/>
              <a:t>search.  Precise </a:t>
            </a:r>
            <a:r>
              <a:rPr lang="en-US" dirty="0" smtClean="0"/>
              <a:t>analysis more important for protected </a:t>
            </a:r>
            <a:r>
              <a:rPr lang="en-US" dirty="0" smtClean="0"/>
              <a:t>search,</a:t>
            </a:r>
            <a:r>
              <a:rPr lang="en-US" baseline="0" dirty="0" smtClean="0"/>
              <a:t> </a:t>
            </a:r>
            <a:r>
              <a:rPr lang="en-US" dirty="0" smtClean="0"/>
              <a:t>intermediate </a:t>
            </a:r>
            <a:r>
              <a:rPr lang="en-US" dirty="0" smtClean="0"/>
              <a:t>results may not be </a:t>
            </a:r>
            <a:r>
              <a:rPr lang="en-US" dirty="0" smtClean="0"/>
              <a:t>usable.</a:t>
            </a:r>
            <a:endParaRPr lang="en-US" dirty="0" smtClean="0"/>
          </a:p>
          <a:p>
            <a:endParaRPr lang="en-US" dirty="0" smtClean="0"/>
          </a:p>
          <a:p>
            <a:r>
              <a:rPr lang="en-US" dirty="0" smtClean="0"/>
              <a:t>Combined</a:t>
            </a:r>
            <a:r>
              <a:rPr lang="en-US" baseline="0" dirty="0" smtClean="0"/>
              <a:t> techniques tend to be worse than a base construction but they allow for rapid expansion of DB functionality.</a:t>
            </a:r>
            <a:endParaRPr lang="en-US" dirty="0" smtClean="0"/>
          </a:p>
          <a:p>
            <a:endParaRPr lang="en-US" dirty="0"/>
          </a:p>
        </p:txBody>
      </p:sp>
      <p:sp>
        <p:nvSpPr>
          <p:cNvPr id="4" name="Slide Number Placeholder 3"/>
          <p:cNvSpPr>
            <a:spLocks noGrp="1"/>
          </p:cNvSpPr>
          <p:nvPr>
            <p:ph type="sldNum" sz="quarter" idx="10"/>
          </p:nvPr>
        </p:nvSpPr>
        <p:spPr/>
        <p:txBody>
          <a:bodyPr/>
          <a:lstStyle/>
          <a:p>
            <a:fld id="{3A49C9F8-49E9-D746-9A75-3A9A3868999F}" type="slidenum">
              <a:rPr lang="en-US" smtClean="0"/>
              <a:t>39</a:t>
            </a:fld>
            <a:endParaRPr lang="en-US"/>
          </a:p>
        </p:txBody>
      </p:sp>
    </p:spTree>
    <p:extLst>
      <p:ext uri="{BB962C8B-B14F-4D97-AF65-F5344CB8AC3E}">
        <p14:creationId xmlns:p14="http://schemas.microsoft.com/office/powerpoint/2010/main" val="11480429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b="0" dirty="0" smtClean="0"/>
              <a:t>Let’s return to our question</a:t>
            </a:r>
            <a:r>
              <a:rPr lang="en-US" sz="1200" b="0" baseline="0" dirty="0" smtClean="0"/>
              <a:t> of how much functionality is covered by protected databases.  We said that using the fraction of the language is inappropriate.  However, most DB systems have a well-defined mathematical basis of operations.  For example, SQL has the set-theoretical relational algebra defined by </a:t>
            </a:r>
            <a:r>
              <a:rPr lang="en-US" sz="1200" b="0" baseline="0" dirty="0" err="1" smtClean="0"/>
              <a:t>Codd</a:t>
            </a:r>
            <a:r>
              <a:rPr lang="en-US" sz="1200" b="0" baseline="0" dirty="0" smtClean="0"/>
              <a:t> in 1970.</a:t>
            </a:r>
            <a:endParaRPr lang="en-US" sz="1200"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These bases give us a roadmap for constructing protected search and the current gaps.</a:t>
            </a:r>
            <a:r>
              <a:rPr lang="en-US" b="0" baseline="0" dirty="0" smtClean="0"/>
              <a:t>  </a:t>
            </a:r>
            <a:r>
              <a:rPr lang="en-US" sz="1200" b="0" dirty="0" smtClean="0"/>
              <a:t>Cryptographers </a:t>
            </a:r>
            <a:r>
              <a:rPr lang="en-US" sz="1200" b="0" dirty="0" smtClean="0"/>
              <a:t>need to:</a:t>
            </a:r>
            <a:br>
              <a:rPr lang="en-US" sz="1200" b="0" dirty="0" smtClean="0"/>
            </a:br>
            <a:r>
              <a:rPr lang="en-US" sz="1200" b="0" dirty="0" smtClean="0"/>
              <a:t>1) Provide base queries </a:t>
            </a:r>
          </a:p>
          <a:p>
            <a:pPr>
              <a:defRPr/>
            </a:pPr>
            <a:r>
              <a:rPr lang="en-US" sz="1200" b="0" dirty="0" smtClean="0"/>
              <a:t>2) Combine queries expressively to get </a:t>
            </a:r>
            <a:r>
              <a:rPr lang="en-US" sz="1200" b="0" dirty="0" smtClean="0"/>
              <a:t>SQL</a:t>
            </a:r>
            <a:endParaRPr lang="en-US" sz="1200" b="0" dirty="0" smtClean="0"/>
          </a:p>
        </p:txBody>
      </p:sp>
      <p:sp>
        <p:nvSpPr>
          <p:cNvPr id="4" name="Slide Number Placeholder 3"/>
          <p:cNvSpPr>
            <a:spLocks noGrp="1"/>
          </p:cNvSpPr>
          <p:nvPr>
            <p:ph type="sldNum" sz="quarter" idx="10"/>
          </p:nvPr>
        </p:nvSpPr>
        <p:spPr/>
        <p:txBody>
          <a:bodyPr/>
          <a:lstStyle/>
          <a:p>
            <a:fld id="{3A49C9F8-49E9-D746-9A75-3A9A3868999F}" type="slidenum">
              <a:rPr lang="en-US" smtClean="0"/>
              <a:t>40</a:t>
            </a:fld>
            <a:endParaRPr lang="en-US"/>
          </a:p>
        </p:txBody>
      </p:sp>
    </p:spTree>
    <p:extLst>
      <p:ext uri="{BB962C8B-B14F-4D97-AF65-F5344CB8AC3E}">
        <p14:creationId xmlns:p14="http://schemas.microsoft.com/office/powerpoint/2010/main" val="1443594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The natural response to this risk is try and encrypt</a:t>
            </a:r>
            <a:r>
              <a:rPr lang="en-US" sz="1200" baseline="0" dirty="0" smtClean="0"/>
              <a:t> the data.  </a:t>
            </a:r>
            <a:r>
              <a:rPr lang="en-US" sz="1200" dirty="0" smtClean="0"/>
              <a:t>What </a:t>
            </a:r>
            <a:r>
              <a:rPr lang="en-US" sz="1200" dirty="0" smtClean="0"/>
              <a:t>exactly does it mean to encrypt big data</a:t>
            </a:r>
            <a:r>
              <a:rPr lang="en-US" sz="1200" dirty="0" smtClean="0"/>
              <a:t>?  </a:t>
            </a:r>
            <a:r>
              <a:rPr lang="en-US" sz="1200" dirty="0" smtClean="0"/>
              <a:t>Data </a:t>
            </a:r>
            <a:r>
              <a:rPr lang="en-US" sz="1200" dirty="0" smtClean="0"/>
              <a:t>is</a:t>
            </a:r>
            <a:r>
              <a:rPr lang="en-US" sz="1200" baseline="0" dirty="0" smtClean="0"/>
              <a:t> usually </a:t>
            </a:r>
            <a:r>
              <a:rPr lang="en-US" sz="1200" dirty="0" smtClean="0"/>
              <a:t>stored </a:t>
            </a:r>
            <a:r>
              <a:rPr lang="en-US" sz="1200" dirty="0" smtClean="0"/>
              <a:t>in some large </a:t>
            </a:r>
            <a:r>
              <a:rPr lang="en-US" sz="1200" dirty="0" smtClean="0"/>
              <a:t>database.</a:t>
            </a:r>
            <a:r>
              <a:rPr lang="en-US" sz="1200" baseline="0" dirty="0" smtClean="0"/>
              <a:t>  </a:t>
            </a:r>
            <a:r>
              <a:rPr lang="en-US" sz="1200" dirty="0" smtClean="0"/>
              <a:t>What </a:t>
            </a:r>
            <a:r>
              <a:rPr lang="en-US" sz="1200" dirty="0" smtClean="0"/>
              <a:t>threats can encryption protect against?</a:t>
            </a:r>
          </a:p>
          <a:p>
            <a:r>
              <a:rPr lang="en-US" sz="1200" dirty="0" smtClean="0"/>
              <a:t>First lets understand entities in </a:t>
            </a:r>
            <a:r>
              <a:rPr lang="en-US" sz="1200" dirty="0" smtClean="0"/>
              <a:t>a standard </a:t>
            </a:r>
            <a:r>
              <a:rPr lang="en-US" sz="1200" dirty="0" smtClean="0"/>
              <a:t>DB </a:t>
            </a:r>
            <a:r>
              <a:rPr lang="en-US" sz="1200" dirty="0" smtClean="0"/>
              <a:t>configuration.  The data owner provides the data</a:t>
            </a:r>
            <a:r>
              <a:rPr lang="en-US" sz="1200" baseline="0" dirty="0" smtClean="0"/>
              <a:t> to a database server.  This is then stored on a backend storage system and queries interact with the server.  </a:t>
            </a:r>
            <a:endParaRPr lang="en-US" sz="1200" dirty="0" smtClean="0"/>
          </a:p>
          <a:p>
            <a:endParaRPr lang="en-US" dirty="0" smtClean="0"/>
          </a:p>
          <a:p>
            <a:r>
              <a:rPr lang="en-US" dirty="0" smtClean="0"/>
              <a:t>We will distinguish </a:t>
            </a:r>
            <a:r>
              <a:rPr lang="en-US" dirty="0" smtClean="0"/>
              <a:t>between two party case for outsourcing of data and three party case for sharing of sensitive data</a:t>
            </a:r>
            <a:r>
              <a:rPr lang="en-US" dirty="0" smtClean="0"/>
              <a:t>.</a:t>
            </a:r>
          </a:p>
          <a:p>
            <a:endParaRPr lang="en-US" dirty="0" smtClean="0"/>
          </a:p>
          <a:p>
            <a:r>
              <a:rPr lang="en-US" sz="1200" baseline="0" dirty="0" smtClean="0"/>
              <a:t>Throughout this talk we’ll consider a single client and single database server unless otherwise noted.  Don’t assume what I’m saying extends to multiple clients and servers.  There are many challenges in that setting.</a:t>
            </a:r>
            <a:endParaRPr lang="en-US" dirty="0"/>
          </a:p>
        </p:txBody>
      </p:sp>
      <p:sp>
        <p:nvSpPr>
          <p:cNvPr id="4" name="Slide Number Placeholder 3"/>
          <p:cNvSpPr>
            <a:spLocks noGrp="1"/>
          </p:cNvSpPr>
          <p:nvPr>
            <p:ph type="sldNum" sz="quarter" idx="10"/>
          </p:nvPr>
        </p:nvSpPr>
        <p:spPr/>
        <p:txBody>
          <a:bodyPr/>
          <a:lstStyle/>
          <a:p>
            <a:fld id="{3A49C9F8-49E9-D746-9A75-3A9A3868999F}" type="slidenum">
              <a:rPr lang="en-US" smtClean="0"/>
              <a:t>4</a:t>
            </a:fld>
            <a:endParaRPr lang="en-US"/>
          </a:p>
        </p:txBody>
      </p:sp>
    </p:spTree>
    <p:extLst>
      <p:ext uri="{BB962C8B-B14F-4D97-AF65-F5344CB8AC3E}">
        <p14:creationId xmlns:p14="http://schemas.microsoft.com/office/powerpoint/2010/main" val="6231744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Crypto has done a fairly decent job</a:t>
            </a:r>
            <a:r>
              <a:rPr lang="en-US" baseline="0" dirty="0" smtClean="0"/>
              <a:t> of covering the SQL basis.  The weak point is Join where one of two options is available:</a:t>
            </a:r>
          </a:p>
          <a:p>
            <a:endParaRPr lang="en-US" baseline="0" dirty="0" smtClean="0"/>
          </a:p>
          <a:p>
            <a:r>
              <a:rPr lang="en-US" baseline="0" dirty="0" smtClean="0"/>
              <a:t>1) Legacy approach</a:t>
            </a:r>
          </a:p>
          <a:p>
            <a:r>
              <a:rPr lang="en-US" baseline="0" dirty="0" smtClean="0"/>
              <a:t>2) Custom approach that does not support dynamic data</a:t>
            </a:r>
          </a:p>
          <a:p>
            <a:endParaRPr lang="en-US" baseline="0" dirty="0" smtClean="0"/>
          </a:p>
          <a:p>
            <a:r>
              <a:rPr lang="en-US" baseline="0" dirty="0" smtClean="0"/>
              <a:t>A natural question is are we done?</a:t>
            </a:r>
            <a:endParaRPr lang="en-US" dirty="0"/>
          </a:p>
        </p:txBody>
      </p:sp>
      <p:sp>
        <p:nvSpPr>
          <p:cNvPr id="4" name="Slide Number Placeholder 3"/>
          <p:cNvSpPr>
            <a:spLocks noGrp="1"/>
          </p:cNvSpPr>
          <p:nvPr>
            <p:ph type="sldNum" sz="quarter" idx="10"/>
          </p:nvPr>
        </p:nvSpPr>
        <p:spPr/>
        <p:txBody>
          <a:bodyPr/>
          <a:lstStyle/>
          <a:p>
            <a:fld id="{3A49C9F8-49E9-D746-9A75-3A9A3868999F}" type="slidenum">
              <a:rPr lang="en-US" smtClean="0"/>
              <a:t>41</a:t>
            </a:fld>
            <a:endParaRPr lang="en-US"/>
          </a:p>
        </p:txBody>
      </p:sp>
    </p:spTree>
    <p:extLst>
      <p:ext uri="{BB962C8B-B14F-4D97-AF65-F5344CB8AC3E}">
        <p14:creationId xmlns:p14="http://schemas.microsoft.com/office/powerpoint/2010/main" val="20290264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SQL was developed in the early 70s</a:t>
            </a:r>
            <a:r>
              <a:rPr lang="en-US" baseline="0" dirty="0" smtClean="0"/>
              <a:t> and became the dominant database paradigm.  This was the situation in the mid 90s when cryptographers began working protected search.  Naturally, cryptographers began trying to protect SQL.  Unfortunately, during those twenty years we saw the introduction of four new database paradigms.  </a:t>
            </a:r>
            <a:r>
              <a:rPr lang="en-US" dirty="0" smtClean="0"/>
              <a:t>“One </a:t>
            </a:r>
            <a:r>
              <a:rPr lang="en-US" dirty="0" smtClean="0"/>
              <a:t>size fits all: an idea whose time has come </a:t>
            </a:r>
            <a:r>
              <a:rPr lang="en-US" dirty="0" smtClean="0"/>
              <a:t>and </a:t>
            </a:r>
            <a:r>
              <a:rPr lang="en-US" dirty="0" smtClean="0"/>
              <a:t>gone” - M. </a:t>
            </a:r>
            <a:r>
              <a:rPr lang="en-US" dirty="0" err="1" smtClean="0"/>
              <a:t>Stonebraker</a:t>
            </a:r>
            <a:r>
              <a:rPr lang="en-US" dirty="0" smtClean="0"/>
              <a:t>, </a:t>
            </a:r>
            <a:r>
              <a:rPr lang="en-US" dirty="0" smtClean="0"/>
              <a:t>2005.  It took 20 years to mostly</a:t>
            </a:r>
            <a:r>
              <a:rPr lang="en-US" baseline="0" dirty="0" smtClean="0"/>
              <a:t> secure SQL.  How can we ever catch up if there’s four new paradigms?</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the crypto community always waits for new databases to emerge they can never catch up</a:t>
            </a:r>
          </a:p>
          <a:p>
            <a:endParaRPr lang="en-US" dirty="0"/>
          </a:p>
        </p:txBody>
      </p:sp>
      <p:sp>
        <p:nvSpPr>
          <p:cNvPr id="4" name="Slide Number Placeholder 3"/>
          <p:cNvSpPr>
            <a:spLocks noGrp="1"/>
          </p:cNvSpPr>
          <p:nvPr>
            <p:ph type="sldNum" sz="quarter" idx="10"/>
          </p:nvPr>
        </p:nvSpPr>
        <p:spPr/>
        <p:txBody>
          <a:bodyPr/>
          <a:lstStyle/>
          <a:p>
            <a:fld id="{3A49C9F8-49E9-D746-9A75-3A9A3868999F}" type="slidenum">
              <a:rPr lang="en-US" smtClean="0"/>
              <a:t>42</a:t>
            </a:fld>
            <a:endParaRPr lang="en-US"/>
          </a:p>
        </p:txBody>
      </p:sp>
    </p:spTree>
    <p:extLst>
      <p:ext uri="{BB962C8B-B14F-4D97-AF65-F5344CB8AC3E}">
        <p14:creationId xmlns:p14="http://schemas.microsoft.com/office/powerpoint/2010/main" val="16078104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think that</a:t>
            </a:r>
            <a:r>
              <a:rPr lang="en-US" baseline="0" dirty="0" smtClean="0"/>
              <a:t> protected databases are mature enough they cannot be developed in isolated.  Cryptographers and DB designers have to work together.  We propose the following three pronged approach:</a:t>
            </a:r>
          </a:p>
          <a:p>
            <a:r>
              <a:rPr lang="en-US" dirty="0" smtClean="0"/>
              <a:t>Develop </a:t>
            </a:r>
            <a:r>
              <a:rPr lang="en-US" dirty="0" smtClean="0"/>
              <a:t>and optimize base queries likely to be useful across </a:t>
            </a:r>
            <a:r>
              <a:rPr lang="en-US" dirty="0" smtClean="0"/>
              <a:t>paradigms,</a:t>
            </a:r>
          </a:p>
          <a:p>
            <a:r>
              <a:rPr lang="en-US" dirty="0" smtClean="0"/>
              <a:t>Identify new base queries of emerging paradigms.</a:t>
            </a:r>
          </a:p>
          <a:p>
            <a:r>
              <a:rPr lang="en-US" dirty="0" smtClean="0"/>
              <a:t>Quickly </a:t>
            </a:r>
            <a:r>
              <a:rPr lang="en-US" i="1" dirty="0" smtClean="0"/>
              <a:t>combine</a:t>
            </a:r>
            <a:r>
              <a:rPr lang="en-US" dirty="0" smtClean="0"/>
              <a:t> techniques to support emerging database </a:t>
            </a:r>
            <a:r>
              <a:rPr lang="en-US" dirty="0" smtClean="0"/>
              <a:t>settings</a:t>
            </a:r>
          </a:p>
          <a:p>
            <a:endParaRPr lang="en-US" dirty="0" smtClean="0"/>
          </a:p>
          <a:p>
            <a:r>
              <a:rPr lang="en-US" dirty="0" smtClean="0"/>
              <a:t>Using</a:t>
            </a:r>
            <a:r>
              <a:rPr lang="en-US" baseline="0" dirty="0" smtClean="0"/>
              <a:t> this approach we think it is possible to develop protected databases in parallel with unprotected systems.</a:t>
            </a:r>
          </a:p>
          <a:p>
            <a:endParaRPr lang="en-US" baseline="0" dirty="0" smtClean="0"/>
          </a:p>
          <a:p>
            <a:r>
              <a:rPr lang="en-US" baseline="0" dirty="0" smtClean="0"/>
              <a:t>And with that I’ll stop and take any questions.</a:t>
            </a:r>
            <a:endParaRPr lang="en-US" dirty="0" smtClean="0"/>
          </a:p>
        </p:txBody>
      </p:sp>
      <p:sp>
        <p:nvSpPr>
          <p:cNvPr id="4" name="Slide Number Placeholder 3"/>
          <p:cNvSpPr>
            <a:spLocks noGrp="1"/>
          </p:cNvSpPr>
          <p:nvPr>
            <p:ph type="sldNum" sz="quarter" idx="10"/>
          </p:nvPr>
        </p:nvSpPr>
        <p:spPr/>
        <p:txBody>
          <a:bodyPr/>
          <a:lstStyle/>
          <a:p>
            <a:fld id="{3A49C9F8-49E9-D746-9A75-3A9A3868999F}" type="slidenum">
              <a:rPr lang="en-US" smtClean="0"/>
              <a:t>43</a:t>
            </a:fld>
            <a:endParaRPr lang="en-US"/>
          </a:p>
        </p:txBody>
      </p:sp>
    </p:spTree>
    <p:extLst>
      <p:ext uri="{BB962C8B-B14F-4D97-AF65-F5344CB8AC3E}">
        <p14:creationId xmlns:p14="http://schemas.microsoft.com/office/powerpoint/2010/main" val="7525387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3A49C9F8-49E9-D746-9A75-3A9A3868999F}" type="slidenum">
              <a:rPr lang="en-US" smtClean="0"/>
              <a:t>45</a:t>
            </a:fld>
            <a:endParaRPr lang="en-US"/>
          </a:p>
        </p:txBody>
      </p:sp>
    </p:spTree>
    <p:extLst>
      <p:ext uri="{BB962C8B-B14F-4D97-AF65-F5344CB8AC3E}">
        <p14:creationId xmlns:p14="http://schemas.microsoft.com/office/powerpoint/2010/main" val="1551992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we’re going to encrypt data</a:t>
            </a:r>
            <a:r>
              <a:rPr lang="en-US" baseline="0" dirty="0" smtClean="0"/>
              <a:t> we need to think about what kind of attacker we are defending against.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dirty="0" smtClean="0"/>
              <a:t>Network between client </a:t>
            </a:r>
            <a:r>
              <a:rPr lang="en-US" dirty="0" smtClean="0"/>
              <a:t>and </a:t>
            </a:r>
            <a:r>
              <a:rPr lang="en-US" dirty="0" smtClean="0"/>
              <a:t>server or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dirty="0" smtClean="0"/>
              <a:t>2</a:t>
            </a:r>
            <a:r>
              <a:rPr lang="en-US" dirty="0" smtClean="0"/>
              <a:t>. Network </a:t>
            </a:r>
            <a:r>
              <a:rPr lang="en-US" dirty="0" smtClean="0"/>
              <a:t>between server </a:t>
            </a:r>
            <a:r>
              <a:rPr lang="en-US" dirty="0" smtClean="0"/>
              <a:t>and </a:t>
            </a:r>
            <a:r>
              <a:rPr lang="en-US" dirty="0" smtClean="0"/>
              <a:t>storage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dirty="0" smtClean="0"/>
              <a:t>These attacks can easily be defended (for the most part) using standard secure channel techniques such as TLS</a:t>
            </a:r>
            <a:endParaRPr lang="en-US" dirty="0" smtClean="0"/>
          </a:p>
          <a:p>
            <a:endParaRPr lang="en-US" dirty="0"/>
          </a:p>
        </p:txBody>
      </p:sp>
      <p:sp>
        <p:nvSpPr>
          <p:cNvPr id="4" name="Slide Number Placeholder 3"/>
          <p:cNvSpPr>
            <a:spLocks noGrp="1"/>
          </p:cNvSpPr>
          <p:nvPr>
            <p:ph type="sldNum" sz="quarter" idx="10"/>
          </p:nvPr>
        </p:nvSpPr>
        <p:spPr/>
        <p:txBody>
          <a:bodyPr/>
          <a:lstStyle/>
          <a:p>
            <a:fld id="{3A49C9F8-49E9-D746-9A75-3A9A3868999F}" type="slidenum">
              <a:rPr lang="en-US" smtClean="0"/>
              <a:t>5</a:t>
            </a:fld>
            <a:endParaRPr lang="en-US"/>
          </a:p>
        </p:txBody>
      </p:sp>
    </p:spTree>
    <p:extLst>
      <p:ext uri="{BB962C8B-B14F-4D97-AF65-F5344CB8AC3E}">
        <p14:creationId xmlns:p14="http://schemas.microsoft.com/office/powerpoint/2010/main" val="1534001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potential threat is on the backend</a:t>
            </a:r>
            <a:r>
              <a:rPr lang="en-US" baseline="0" dirty="0" smtClean="0"/>
              <a:t> storage.  This has been the target in some previous attacks.</a:t>
            </a:r>
          </a:p>
          <a:p>
            <a:endParaRPr lang="en-US" baseline="0" dirty="0" smtClean="0"/>
          </a:p>
          <a:p>
            <a:r>
              <a:rPr lang="en-US" baseline="0" dirty="0" smtClean="0"/>
              <a:t>However, it is possible to encrypt data at rest.  Furthermore, it is a requirement for some applications and then capability exists (even on a granular level) in databases such as </a:t>
            </a:r>
            <a:r>
              <a:rPr lang="en-US" baseline="0" dirty="0" err="1" smtClean="0"/>
              <a:t>Accumulo</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3A49C9F8-49E9-D746-9A75-3A9A3868999F}" type="slidenum">
              <a:rPr lang="en-US" smtClean="0"/>
              <a:t>6</a:t>
            </a:fld>
            <a:endParaRPr lang="en-US"/>
          </a:p>
        </p:txBody>
      </p:sp>
    </p:spTree>
    <p:extLst>
      <p:ext uri="{BB962C8B-B14F-4D97-AF65-F5344CB8AC3E}">
        <p14:creationId xmlns:p14="http://schemas.microsoft.com/office/powerpoint/2010/main" val="2089472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 can protect</a:t>
            </a:r>
            <a:r>
              <a:rPr lang="en-US" baseline="0" dirty="0" smtClean="0"/>
              <a:t> against a client querying unauthorized information by controller what information can be disclosed to each client using access control. </a:t>
            </a:r>
            <a:endParaRPr lang="en-US" dirty="0" smtClean="0"/>
          </a:p>
          <a:p>
            <a:endParaRPr lang="en-US" dirty="0"/>
          </a:p>
        </p:txBody>
      </p:sp>
      <p:sp>
        <p:nvSpPr>
          <p:cNvPr id="4" name="Slide Number Placeholder 3"/>
          <p:cNvSpPr>
            <a:spLocks noGrp="1"/>
          </p:cNvSpPr>
          <p:nvPr>
            <p:ph type="sldNum" sz="quarter" idx="10"/>
          </p:nvPr>
        </p:nvSpPr>
        <p:spPr/>
        <p:txBody>
          <a:bodyPr/>
          <a:lstStyle/>
          <a:p>
            <a:fld id="{3A49C9F8-49E9-D746-9A75-3A9A3868999F}" type="slidenum">
              <a:rPr lang="en-US" smtClean="0"/>
              <a:t>7</a:t>
            </a:fld>
            <a:endParaRPr lang="en-US"/>
          </a:p>
        </p:txBody>
      </p:sp>
    </p:spTree>
    <p:extLst>
      <p:ext uri="{BB962C8B-B14F-4D97-AF65-F5344CB8AC3E}">
        <p14:creationId xmlns:p14="http://schemas.microsoft.com/office/powerpoint/2010/main" val="1112489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seems difficult to protect is an attacker that compromises the database server itself.  We can’t just encrypt data at the database server it needs to be able to answer queries.</a:t>
            </a:r>
            <a:endParaRPr lang="en-US" dirty="0"/>
          </a:p>
        </p:txBody>
      </p:sp>
      <p:sp>
        <p:nvSpPr>
          <p:cNvPr id="4" name="Slide Number Placeholder 3"/>
          <p:cNvSpPr>
            <a:spLocks noGrp="1"/>
          </p:cNvSpPr>
          <p:nvPr>
            <p:ph type="sldNum" sz="quarter" idx="10"/>
          </p:nvPr>
        </p:nvSpPr>
        <p:spPr/>
        <p:txBody>
          <a:bodyPr/>
          <a:lstStyle/>
          <a:p>
            <a:fld id="{3A49C9F8-49E9-D746-9A75-3A9A3868999F}" type="slidenum">
              <a:rPr lang="en-US" smtClean="0"/>
              <a:t>8</a:t>
            </a:fld>
            <a:endParaRPr lang="en-US"/>
          </a:p>
        </p:txBody>
      </p:sp>
    </p:spTree>
    <p:extLst>
      <p:ext uri="{BB962C8B-B14F-4D97-AF65-F5344CB8AC3E}">
        <p14:creationId xmlns:p14="http://schemas.microsoft.com/office/powerpoint/2010/main" val="209561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Well a very naïve</a:t>
            </a:r>
            <a:r>
              <a:rPr lang="en-US" baseline="0" dirty="0" smtClean="0"/>
              <a:t> thing we could do is remove the server and just return the entire encrypted database with each query.  While this has low risk it removes much of the utility of the stored data.  As an alternative we could simply trust the database server and only encrypt data at rest.  These two solutions represent the extreme of the risk/utility tradeoff.  We are going to explore other points in the space in this talk.</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You might say that we have general</a:t>
            </a:r>
            <a:r>
              <a:rPr lang="en-US" baseline="0" dirty="0" smtClean="0"/>
              <a:t> purpose cryptographic techniques for computing on encrypted data such as fully homomorphic encryption or multi party computation.  Unfortunately, these </a:t>
            </a:r>
            <a:r>
              <a:rPr lang="en-US" dirty="0" smtClean="0"/>
              <a:t>general </a:t>
            </a:r>
            <a:r>
              <a:rPr lang="en-US" dirty="0" smtClean="0"/>
              <a:t>purpose cryptographic computing techniques are </a:t>
            </a:r>
            <a:r>
              <a:rPr lang="en-US" dirty="0" smtClean="0"/>
              <a:t>slow.  Doing a simple vector matrix multiplication in AES still takes seconds.</a:t>
            </a:r>
            <a:r>
              <a:rPr lang="en-US" baseline="0" dirty="0" smtClean="0"/>
              <a:t>  While MPC has seen tremendous speed advances recently it still does not scale to large scale data.</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Databases are expected to answer queries in milliseconds.  Here we see 5000 queries from the </a:t>
            </a:r>
            <a:r>
              <a:rPr lang="en-US" dirty="0" smtClean="0"/>
              <a:t>SQL</a:t>
            </a:r>
            <a:r>
              <a:rPr lang="en-US" baseline="0" dirty="0" smtClean="0"/>
              <a:t>ite </a:t>
            </a:r>
            <a:r>
              <a:rPr lang="en-US" baseline="0" dirty="0" smtClean="0"/>
              <a:t>test </a:t>
            </a:r>
            <a:r>
              <a:rPr lang="en-US" baseline="0" dirty="0" smtClean="0"/>
              <a:t>suite that complete in 1.12seconds.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So these techniques do provide more utility but not a ton.</a:t>
            </a:r>
            <a:endParaRPr lang="en-US" dirty="0" smtClean="0"/>
          </a:p>
        </p:txBody>
      </p:sp>
      <p:sp>
        <p:nvSpPr>
          <p:cNvPr id="4" name="Slide Number Placeholder 3"/>
          <p:cNvSpPr>
            <a:spLocks noGrp="1"/>
          </p:cNvSpPr>
          <p:nvPr>
            <p:ph type="sldNum" sz="quarter" idx="10"/>
          </p:nvPr>
        </p:nvSpPr>
        <p:spPr/>
        <p:txBody>
          <a:bodyPr/>
          <a:lstStyle/>
          <a:p>
            <a:fld id="{3A49C9F8-49E9-D746-9A75-3A9A3868999F}" type="slidenum">
              <a:rPr lang="en-US" smtClean="0"/>
              <a:t>9</a:t>
            </a:fld>
            <a:endParaRPr lang="en-US"/>
          </a:p>
        </p:txBody>
      </p:sp>
    </p:spTree>
    <p:extLst>
      <p:ext uri="{BB962C8B-B14F-4D97-AF65-F5344CB8AC3E}">
        <p14:creationId xmlns:p14="http://schemas.microsoft.com/office/powerpoint/2010/main" val="658350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83780E-8243-C241-850B-0211C3D11D99}" type="datetime1">
              <a:rPr lang="en-US" smtClean="0"/>
              <a:t>5/3/17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1F335-29E7-644E-BF01-9CFDAABF951A}" type="slidenum">
              <a:rPr lang="en-US" smtClean="0"/>
              <a:t>‹#›</a:t>
            </a:fld>
            <a:endParaRPr lang="en-US"/>
          </a:p>
        </p:txBody>
      </p:sp>
    </p:spTree>
    <p:extLst>
      <p:ext uri="{BB962C8B-B14F-4D97-AF65-F5344CB8AC3E}">
        <p14:creationId xmlns:p14="http://schemas.microsoft.com/office/powerpoint/2010/main" val="1086786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05F706A-DF9B-2549-BE3F-F2D40E091F39}" type="datetime1">
              <a:rPr lang="en-US" smtClean="0"/>
              <a:t>5/3/17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1F335-29E7-644E-BF01-9CFDAABF951A}" type="slidenum">
              <a:rPr lang="en-US" smtClean="0"/>
              <a:t>‹#›</a:t>
            </a:fld>
            <a:endParaRPr lang="en-US"/>
          </a:p>
        </p:txBody>
      </p:sp>
    </p:spTree>
    <p:extLst>
      <p:ext uri="{BB962C8B-B14F-4D97-AF65-F5344CB8AC3E}">
        <p14:creationId xmlns:p14="http://schemas.microsoft.com/office/powerpoint/2010/main" val="20642192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460B99-E5A1-EE4F-9BEB-F531BB291017}" type="datetime1">
              <a:rPr lang="en-US" smtClean="0"/>
              <a:t>5/3/17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1F335-29E7-644E-BF01-9CFDAABF951A}" type="slidenum">
              <a:rPr lang="en-US" smtClean="0"/>
              <a:t>‹#›</a:t>
            </a:fld>
            <a:endParaRPr lang="en-US"/>
          </a:p>
        </p:txBody>
      </p:sp>
    </p:spTree>
    <p:extLst>
      <p:ext uri="{BB962C8B-B14F-4D97-AF65-F5344CB8AC3E}">
        <p14:creationId xmlns:p14="http://schemas.microsoft.com/office/powerpoint/2010/main" val="734163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106585-F032-8149-8566-16FF4D2DA3D3}" type="datetime1">
              <a:rPr lang="en-US" smtClean="0"/>
              <a:t>5/3/17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1F335-29E7-644E-BF01-9CFDAABF951A}" type="slidenum">
              <a:rPr lang="en-US" smtClean="0"/>
              <a:t>‹#›</a:t>
            </a:fld>
            <a:endParaRPr lang="en-US"/>
          </a:p>
        </p:txBody>
      </p:sp>
    </p:spTree>
    <p:extLst>
      <p:ext uri="{BB962C8B-B14F-4D97-AF65-F5344CB8AC3E}">
        <p14:creationId xmlns:p14="http://schemas.microsoft.com/office/powerpoint/2010/main" val="1277077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87B99E-2AA4-2A46-BD77-C7FCD2F835C5}" type="datetime1">
              <a:rPr lang="en-US" smtClean="0"/>
              <a:t>5/3/17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31F335-29E7-644E-BF01-9CFDAABF951A}" type="slidenum">
              <a:rPr lang="en-US" smtClean="0"/>
              <a:t>‹#›</a:t>
            </a:fld>
            <a:endParaRPr lang="en-US"/>
          </a:p>
        </p:txBody>
      </p:sp>
    </p:spTree>
    <p:extLst>
      <p:ext uri="{BB962C8B-B14F-4D97-AF65-F5344CB8AC3E}">
        <p14:creationId xmlns:p14="http://schemas.microsoft.com/office/powerpoint/2010/main" val="1894344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4B2C711-E098-BA4A-BB1D-C91D71572A8B}" type="datetime1">
              <a:rPr lang="en-US" smtClean="0"/>
              <a:t>5/3/17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31F335-29E7-644E-BF01-9CFDAABF951A}" type="slidenum">
              <a:rPr lang="en-US" smtClean="0"/>
              <a:t>‹#›</a:t>
            </a:fld>
            <a:endParaRPr lang="en-US"/>
          </a:p>
        </p:txBody>
      </p:sp>
    </p:spTree>
    <p:extLst>
      <p:ext uri="{BB962C8B-B14F-4D97-AF65-F5344CB8AC3E}">
        <p14:creationId xmlns:p14="http://schemas.microsoft.com/office/powerpoint/2010/main" val="1797936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A5EACD-36DD-3847-B18E-9855C817F050}" type="datetime1">
              <a:rPr lang="en-US" smtClean="0"/>
              <a:t>5/3/17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31F335-29E7-644E-BF01-9CFDAABF951A}" type="slidenum">
              <a:rPr lang="en-US" smtClean="0"/>
              <a:t>‹#›</a:t>
            </a:fld>
            <a:endParaRPr lang="en-US"/>
          </a:p>
        </p:txBody>
      </p:sp>
    </p:spTree>
    <p:extLst>
      <p:ext uri="{BB962C8B-B14F-4D97-AF65-F5344CB8AC3E}">
        <p14:creationId xmlns:p14="http://schemas.microsoft.com/office/powerpoint/2010/main" val="671971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8FCA71-760F-C64D-9FBE-0674E526EE0D}" type="datetime1">
              <a:rPr lang="en-US" smtClean="0"/>
              <a:t>5/3/17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31F335-29E7-644E-BF01-9CFDAABF951A}" type="slidenum">
              <a:rPr lang="en-US" smtClean="0"/>
              <a:t>‹#›</a:t>
            </a:fld>
            <a:endParaRPr lang="en-US"/>
          </a:p>
        </p:txBody>
      </p:sp>
    </p:spTree>
    <p:extLst>
      <p:ext uri="{BB962C8B-B14F-4D97-AF65-F5344CB8AC3E}">
        <p14:creationId xmlns:p14="http://schemas.microsoft.com/office/powerpoint/2010/main" val="215828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0D4EC4-CEDA-9B4D-B83C-6BA24F6A5CAA}" type="datetime1">
              <a:rPr lang="en-US" smtClean="0"/>
              <a:t>5/3/17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31F335-29E7-644E-BF01-9CFDAABF951A}" type="slidenum">
              <a:rPr lang="en-US" smtClean="0"/>
              <a:t>‹#›</a:t>
            </a:fld>
            <a:endParaRPr lang="en-US"/>
          </a:p>
        </p:txBody>
      </p:sp>
    </p:spTree>
    <p:extLst>
      <p:ext uri="{BB962C8B-B14F-4D97-AF65-F5344CB8AC3E}">
        <p14:creationId xmlns:p14="http://schemas.microsoft.com/office/powerpoint/2010/main" val="334408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2A9659-EBC2-8344-817D-31140AD73304}" type="datetime1">
              <a:rPr lang="en-US" smtClean="0"/>
              <a:t>5/3/17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31F335-29E7-644E-BF01-9CFDAABF951A}" type="slidenum">
              <a:rPr lang="en-US" smtClean="0"/>
              <a:t>‹#›</a:t>
            </a:fld>
            <a:endParaRPr lang="en-US"/>
          </a:p>
        </p:txBody>
      </p:sp>
    </p:spTree>
    <p:extLst>
      <p:ext uri="{BB962C8B-B14F-4D97-AF65-F5344CB8AC3E}">
        <p14:creationId xmlns:p14="http://schemas.microsoft.com/office/powerpoint/2010/main" val="445173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7CDC20-ED39-5841-9BAC-E98C194A7D71}" type="datetime1">
              <a:rPr lang="en-US" smtClean="0"/>
              <a:t>5/3/17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31F335-29E7-644E-BF01-9CFDAABF951A}" type="slidenum">
              <a:rPr lang="en-US" smtClean="0"/>
              <a:t>‹#›</a:t>
            </a:fld>
            <a:endParaRPr lang="en-US"/>
          </a:p>
        </p:txBody>
      </p:sp>
    </p:spTree>
    <p:extLst>
      <p:ext uri="{BB962C8B-B14F-4D97-AF65-F5344CB8AC3E}">
        <p14:creationId xmlns:p14="http://schemas.microsoft.com/office/powerpoint/2010/main" val="2045598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DEACAF-46E3-9047-9287-1DB62ECB125C}" type="datetime1">
              <a:rPr lang="en-US" smtClean="0"/>
              <a:t>5/3/17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31F335-29E7-644E-BF01-9CFDAABF951A}" type="slidenum">
              <a:rPr lang="en-US" smtClean="0"/>
              <a:t>‹#›</a:t>
            </a:fld>
            <a:endParaRPr lang="en-US"/>
          </a:p>
        </p:txBody>
      </p:sp>
    </p:spTree>
    <p:extLst>
      <p:ext uri="{BB962C8B-B14F-4D97-AF65-F5344CB8AC3E}">
        <p14:creationId xmlns:p14="http://schemas.microsoft.com/office/powerpoint/2010/main" val="406127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4" Type="http://schemas.openxmlformats.org/officeDocument/2006/relationships/image" Target="../media/image2.tiff"/><Relationship Id="rId5" Type="http://schemas.openxmlformats.org/officeDocument/2006/relationships/image" Target="../media/image3.tif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1" Type="http://schemas.openxmlformats.org/officeDocument/2006/relationships/image" Target="../media/image29.tiff"/><Relationship Id="rId12" Type="http://schemas.openxmlformats.org/officeDocument/2006/relationships/image" Target="../media/image30.tiff"/><Relationship Id="rId13" Type="http://schemas.openxmlformats.org/officeDocument/2006/relationships/image" Target="../media/image31.tiff"/><Relationship Id="rId14" Type="http://schemas.openxmlformats.org/officeDocument/2006/relationships/image" Target="../media/image32.tiff"/><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tiff"/><Relationship Id="rId4" Type="http://schemas.openxmlformats.org/officeDocument/2006/relationships/image" Target="../media/image22.tiff"/><Relationship Id="rId5" Type="http://schemas.openxmlformats.org/officeDocument/2006/relationships/image" Target="../media/image23.tiff"/><Relationship Id="rId6" Type="http://schemas.openxmlformats.org/officeDocument/2006/relationships/image" Target="../media/image24.tiff"/><Relationship Id="rId7" Type="http://schemas.openxmlformats.org/officeDocument/2006/relationships/image" Target="../media/image25.tiff"/><Relationship Id="rId8" Type="http://schemas.openxmlformats.org/officeDocument/2006/relationships/image" Target="../media/image26.tiff"/><Relationship Id="rId9" Type="http://schemas.openxmlformats.org/officeDocument/2006/relationships/image" Target="../media/image27.tiff"/><Relationship Id="rId10" Type="http://schemas.openxmlformats.org/officeDocument/2006/relationships/image" Target="../media/image28.tiff"/></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tiff"/><Relationship Id="rId5" Type="http://schemas.openxmlformats.org/officeDocument/2006/relationships/image" Target="../media/image35.tiff"/><Relationship Id="rId6" Type="http://schemas.openxmlformats.org/officeDocument/2006/relationships/image" Target="../media/image36.tiff"/><Relationship Id="rId7" Type="http://schemas.openxmlformats.org/officeDocument/2006/relationships/image" Target="../media/image37.tiff"/><Relationship Id="rId8" Type="http://schemas.openxmlformats.org/officeDocument/2006/relationships/image" Target="../media/image38.tiff"/><Relationship Id="rId9" Type="http://schemas.openxmlformats.org/officeDocument/2006/relationships/image" Target="../media/image39.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34.tiff"/><Relationship Id="rId4" Type="http://schemas.openxmlformats.org/officeDocument/2006/relationships/image" Target="../media/image35.tiff"/><Relationship Id="rId5" Type="http://schemas.openxmlformats.org/officeDocument/2006/relationships/image" Target="../media/image36.tiff"/><Relationship Id="rId6" Type="http://schemas.openxmlformats.org/officeDocument/2006/relationships/image" Target="../media/image38.tiff"/><Relationship Id="rId7" Type="http://schemas.openxmlformats.org/officeDocument/2006/relationships/image" Target="../media/image37.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34.tiff"/><Relationship Id="rId4" Type="http://schemas.openxmlformats.org/officeDocument/2006/relationships/image" Target="../media/image35.tiff"/><Relationship Id="rId5" Type="http://schemas.openxmlformats.org/officeDocument/2006/relationships/image" Target="../media/image36.tiff"/><Relationship Id="rId6" Type="http://schemas.openxmlformats.org/officeDocument/2006/relationships/image" Target="../media/image38.tiff"/><Relationship Id="rId7" Type="http://schemas.openxmlformats.org/officeDocument/2006/relationships/image" Target="../media/image37.tif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4" Type="http://schemas.openxmlformats.org/officeDocument/2006/relationships/chart" Target="../charts/chart5.xml"/><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6.tiff"/><Relationship Id="rId5"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6.tiff"/><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6.tiff"/><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6.tiff"/><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6.tiff"/><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microsoft.com/office/2007/relationships/hdphoto" Target="../media/hdphoto1.wdp"/><Relationship Id="rId6" Type="http://schemas.openxmlformats.org/officeDocument/2006/relationships/image" Target="../media/image49.tiff"/><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16.tiff"/><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5" Type="http://schemas.openxmlformats.org/officeDocument/2006/relationships/image" Target="../media/image16.tiff"/><Relationship Id="rId6"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image" Target="../media/image51.tiff"/><Relationship Id="rId4" Type="http://schemas.openxmlformats.org/officeDocument/2006/relationships/image" Target="../media/image52.tiff"/><Relationship Id="rId5" Type="http://schemas.openxmlformats.org/officeDocument/2006/relationships/image" Target="../media/image53.tiff"/><Relationship Id="rId6" Type="http://schemas.openxmlformats.org/officeDocument/2006/relationships/image" Target="../media/image54.tiff"/><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5" Type="http://schemas.openxmlformats.org/officeDocument/2006/relationships/image" Target="../media/image16.tiff"/><Relationship Id="rId6" Type="http://schemas.openxmlformats.org/officeDocument/2006/relationships/image" Target="../media/image18.tiff"/><Relationship Id="rId7"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5" Type="http://schemas.openxmlformats.org/officeDocument/2006/relationships/image" Target="../media/image16.tiff"/><Relationship Id="rId6" Type="http://schemas.openxmlformats.org/officeDocument/2006/relationships/image" Target="../media/image18.tiff"/><Relationship Id="rId7" Type="http://schemas.openxmlformats.org/officeDocument/2006/relationships/image" Target="../media/image17.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5" Type="http://schemas.openxmlformats.org/officeDocument/2006/relationships/image" Target="../media/image16.tiff"/><Relationship Id="rId6" Type="http://schemas.openxmlformats.org/officeDocument/2006/relationships/image" Target="../media/image18.tiff"/><Relationship Id="rId7" Type="http://schemas.openxmlformats.org/officeDocument/2006/relationships/image" Target="../media/image17.tiff"/><Relationship Id="rId8" Type="http://schemas.openxmlformats.org/officeDocument/2006/relationships/image" Target="../media/image19.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5" Type="http://schemas.openxmlformats.org/officeDocument/2006/relationships/image" Target="../media/image16.tiff"/><Relationship Id="rId6" Type="http://schemas.openxmlformats.org/officeDocument/2006/relationships/image" Target="../media/image18.tiff"/><Relationship Id="rId7" Type="http://schemas.openxmlformats.org/officeDocument/2006/relationships/image" Target="../media/image17.tiff"/><Relationship Id="rId8" Type="http://schemas.openxmlformats.org/officeDocument/2006/relationships/image" Target="../media/image19.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SoK</a:t>
            </a:r>
            <a:r>
              <a:rPr lang="en-US" dirty="0" smtClean="0"/>
              <a:t>: Cryptographically Protected Database Search </a:t>
            </a:r>
            <a:endParaRPr lang="en-US" dirty="0"/>
          </a:p>
        </p:txBody>
      </p:sp>
      <p:sp>
        <p:nvSpPr>
          <p:cNvPr id="3" name="Subtitle 2"/>
          <p:cNvSpPr>
            <a:spLocks noGrp="1"/>
          </p:cNvSpPr>
          <p:nvPr>
            <p:ph type="subTitle" idx="1"/>
          </p:nvPr>
        </p:nvSpPr>
        <p:spPr/>
        <p:txBody>
          <a:bodyPr/>
          <a:lstStyle/>
          <a:p>
            <a:r>
              <a:rPr lang="en-US" i="1" dirty="0" smtClean="0"/>
              <a:t>Benjamin Fuller</a:t>
            </a:r>
            <a:r>
              <a:rPr lang="en-US" dirty="0" smtClean="0"/>
              <a:t>, </a:t>
            </a:r>
            <a:r>
              <a:rPr lang="en-US" dirty="0" err="1" smtClean="0"/>
              <a:t>Mayank</a:t>
            </a:r>
            <a:r>
              <a:rPr lang="en-US" dirty="0" smtClean="0"/>
              <a:t> </a:t>
            </a:r>
            <a:r>
              <a:rPr lang="en-US" dirty="0" err="1" smtClean="0"/>
              <a:t>Varia</a:t>
            </a:r>
            <a:r>
              <a:rPr lang="en-US" dirty="0" smtClean="0"/>
              <a:t>, </a:t>
            </a:r>
            <a:r>
              <a:rPr lang="en-US" dirty="0" err="1" smtClean="0"/>
              <a:t>Arkady</a:t>
            </a:r>
            <a:r>
              <a:rPr lang="en-US" dirty="0" smtClean="0"/>
              <a:t> </a:t>
            </a:r>
            <a:r>
              <a:rPr lang="en-US" dirty="0" err="1" smtClean="0"/>
              <a:t>Yerukhimovich</a:t>
            </a:r>
            <a:r>
              <a:rPr lang="en-US" dirty="0" smtClean="0"/>
              <a:t>, Emily Shen,</a:t>
            </a:r>
            <a:br>
              <a:rPr lang="en-US" dirty="0" smtClean="0"/>
            </a:br>
            <a:r>
              <a:rPr lang="en-US" dirty="0" smtClean="0"/>
              <a:t>Ariel Hamlin, Vijay </a:t>
            </a:r>
            <a:r>
              <a:rPr lang="en-US" dirty="0" err="1" smtClean="0"/>
              <a:t>Gadepally</a:t>
            </a:r>
            <a:r>
              <a:rPr lang="en-US" dirty="0" smtClean="0"/>
              <a:t>, </a:t>
            </a:r>
            <a:br>
              <a:rPr lang="en-US" dirty="0" smtClean="0"/>
            </a:br>
            <a:r>
              <a:rPr lang="en-US" dirty="0" smtClean="0"/>
              <a:t>Richard Shay, Darby Mitchell, Robert Cunningham</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49694" y="5180447"/>
            <a:ext cx="1693432" cy="120959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68819" y="5177816"/>
            <a:ext cx="2606936" cy="121222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29176" y="5177815"/>
            <a:ext cx="2838823" cy="1183341"/>
          </a:xfrm>
          <a:prstGeom prst="rect">
            <a:avLst/>
          </a:prstGeom>
        </p:spPr>
      </p:pic>
      <p:sp>
        <p:nvSpPr>
          <p:cNvPr id="6" name="Slide Number Placeholder 5"/>
          <p:cNvSpPr>
            <a:spLocks noGrp="1"/>
          </p:cNvSpPr>
          <p:nvPr>
            <p:ph type="sldNum" sz="quarter" idx="12"/>
          </p:nvPr>
        </p:nvSpPr>
        <p:spPr/>
        <p:txBody>
          <a:bodyPr/>
          <a:lstStyle/>
          <a:p>
            <a:fld id="{1331F335-29E7-644E-BF01-9CFDAABF951A}" type="slidenum">
              <a:rPr lang="en-US" smtClean="0"/>
              <a:t>1</a:t>
            </a:fld>
            <a:endParaRPr lang="en-US"/>
          </a:p>
        </p:txBody>
      </p:sp>
    </p:spTree>
    <p:extLst>
      <p:ext uri="{BB962C8B-B14F-4D97-AF65-F5344CB8AC3E}">
        <p14:creationId xmlns:p14="http://schemas.microsoft.com/office/powerpoint/2010/main" val="17953505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6781"/>
            <a:ext cx="10515600" cy="1325563"/>
          </a:xfrm>
        </p:spPr>
        <p:txBody>
          <a:bodyPr/>
          <a:lstStyle/>
          <a:p>
            <a:r>
              <a:rPr lang="en-US" smtClean="0"/>
              <a:t>Cryptographically Protected Search</a:t>
            </a:r>
            <a:endParaRPr lang="en-US"/>
          </a:p>
        </p:txBody>
      </p:sp>
      <p:cxnSp>
        <p:nvCxnSpPr>
          <p:cNvPr id="4" name="Straight Arrow Connector 3"/>
          <p:cNvCxnSpPr/>
          <p:nvPr/>
        </p:nvCxnSpPr>
        <p:spPr>
          <a:xfrm flipV="1">
            <a:off x="1473798" y="1990165"/>
            <a:ext cx="0" cy="39910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1473798" y="5981252"/>
            <a:ext cx="826187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227755" y="6196404"/>
            <a:ext cx="2113464" cy="369332"/>
          </a:xfrm>
          <a:prstGeom prst="rect">
            <a:avLst/>
          </a:prstGeom>
          <a:noFill/>
        </p:spPr>
        <p:txBody>
          <a:bodyPr wrap="none" rtlCol="0">
            <a:spAutoFit/>
          </a:bodyPr>
          <a:lstStyle/>
          <a:p>
            <a:r>
              <a:rPr lang="en-US" dirty="0" smtClean="0"/>
              <a:t>Utility </a:t>
            </a:r>
            <a:r>
              <a:rPr lang="en-US" smtClean="0"/>
              <a:t>of stored data</a:t>
            </a:r>
            <a:endParaRPr lang="en-US"/>
          </a:p>
        </p:txBody>
      </p:sp>
      <p:sp>
        <p:nvSpPr>
          <p:cNvPr id="7" name="TextBox 6"/>
          <p:cNvSpPr txBox="1"/>
          <p:nvPr/>
        </p:nvSpPr>
        <p:spPr>
          <a:xfrm rot="16200000">
            <a:off x="-124907" y="3801042"/>
            <a:ext cx="2487412" cy="369332"/>
          </a:xfrm>
          <a:prstGeom prst="rect">
            <a:avLst/>
          </a:prstGeom>
          <a:noFill/>
        </p:spPr>
        <p:txBody>
          <a:bodyPr wrap="none" rtlCol="0">
            <a:spAutoFit/>
          </a:bodyPr>
          <a:lstStyle/>
          <a:p>
            <a:r>
              <a:rPr lang="en-US" dirty="0" smtClean="0"/>
              <a:t>Risk of data compromise</a:t>
            </a:r>
            <a:endParaRPr lang="en-US" dirty="0"/>
          </a:p>
        </p:txBody>
      </p:sp>
      <p:grpSp>
        <p:nvGrpSpPr>
          <p:cNvPr id="11" name="Group 10"/>
          <p:cNvGrpSpPr/>
          <p:nvPr/>
        </p:nvGrpSpPr>
        <p:grpSpPr>
          <a:xfrm>
            <a:off x="1566671" y="5246129"/>
            <a:ext cx="3205814" cy="615159"/>
            <a:chOff x="9333193" y="1560278"/>
            <a:chExt cx="3205814" cy="615159"/>
          </a:xfrm>
        </p:grpSpPr>
        <p:sp>
          <p:nvSpPr>
            <p:cNvPr id="12" name="Oval 11"/>
            <p:cNvSpPr/>
            <p:nvPr/>
          </p:nvSpPr>
          <p:spPr>
            <a:xfrm>
              <a:off x="9406964" y="2073836"/>
              <a:ext cx="101601" cy="1016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9333193" y="1560278"/>
              <a:ext cx="3205814" cy="369332"/>
            </a:xfrm>
            <a:prstGeom prst="rect">
              <a:avLst/>
            </a:prstGeom>
            <a:noFill/>
          </p:spPr>
          <p:txBody>
            <a:bodyPr wrap="none" rtlCol="0">
              <a:spAutoFit/>
            </a:bodyPr>
            <a:lstStyle/>
            <a:p>
              <a:r>
                <a:rPr lang="en-US" dirty="0" smtClean="0"/>
                <a:t>Return whole </a:t>
              </a:r>
              <a:r>
                <a:rPr lang="en-US" smtClean="0"/>
                <a:t>dataset encrypted</a:t>
              </a:r>
              <a:endParaRPr lang="en-US" dirty="0"/>
            </a:p>
          </p:txBody>
        </p:sp>
      </p:grpSp>
      <p:sp>
        <p:nvSpPr>
          <p:cNvPr id="22" name="Rounded Rectangle 21"/>
          <p:cNvSpPr/>
          <p:nvPr/>
        </p:nvSpPr>
        <p:spPr>
          <a:xfrm>
            <a:off x="1653166" y="1494088"/>
            <a:ext cx="4688053" cy="19310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Includes:</a:t>
            </a:r>
          </a:p>
          <a:p>
            <a:pPr marL="285750" indent="-285750">
              <a:buFont typeface="Arial" charset="0"/>
              <a:buChar char="•"/>
            </a:pPr>
            <a:r>
              <a:rPr lang="en-US" sz="2400" dirty="0" smtClean="0"/>
              <a:t>Symmetric searchable encryption (SSE)</a:t>
            </a:r>
          </a:p>
          <a:p>
            <a:pPr marL="285750" indent="-285750">
              <a:buFont typeface="Arial" charset="0"/>
              <a:buChar char="•"/>
            </a:pPr>
            <a:r>
              <a:rPr lang="en-US" sz="2400" dirty="0" smtClean="0"/>
              <a:t>Property preserving encryption</a:t>
            </a:r>
          </a:p>
        </p:txBody>
      </p:sp>
      <p:grpSp>
        <p:nvGrpSpPr>
          <p:cNvPr id="19" name="Group 18"/>
          <p:cNvGrpSpPr/>
          <p:nvPr/>
        </p:nvGrpSpPr>
        <p:grpSpPr>
          <a:xfrm>
            <a:off x="9406964" y="1973107"/>
            <a:ext cx="2720743" cy="646331"/>
            <a:chOff x="9406964" y="1973107"/>
            <a:chExt cx="2720743" cy="646331"/>
          </a:xfrm>
        </p:grpSpPr>
        <p:sp>
          <p:nvSpPr>
            <p:cNvPr id="23" name="Oval 22"/>
            <p:cNvSpPr/>
            <p:nvPr/>
          </p:nvSpPr>
          <p:spPr>
            <a:xfrm>
              <a:off x="9406964" y="2073836"/>
              <a:ext cx="101601" cy="1016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9857149" y="1973107"/>
              <a:ext cx="2270558" cy="646331"/>
            </a:xfrm>
            <a:prstGeom prst="rect">
              <a:avLst/>
            </a:prstGeom>
            <a:noFill/>
          </p:spPr>
          <p:txBody>
            <a:bodyPr wrap="none" rtlCol="0">
              <a:spAutoFit/>
            </a:bodyPr>
            <a:lstStyle/>
            <a:p>
              <a:r>
                <a:rPr lang="en-US" dirty="0" smtClean="0"/>
                <a:t>No server protections </a:t>
              </a:r>
              <a:br>
                <a:rPr lang="en-US" dirty="0" smtClean="0"/>
              </a:br>
              <a:r>
                <a:rPr lang="en-US" dirty="0" smtClean="0"/>
                <a:t>(encrypt data at rest)</a:t>
              </a:r>
              <a:endParaRPr lang="en-US" dirty="0"/>
            </a:p>
          </p:txBody>
        </p:sp>
      </p:grpSp>
      <p:sp>
        <p:nvSpPr>
          <p:cNvPr id="25" name="TextBox 24"/>
          <p:cNvSpPr txBox="1"/>
          <p:nvPr/>
        </p:nvSpPr>
        <p:spPr>
          <a:xfrm>
            <a:off x="34696" y="6286073"/>
            <a:ext cx="184731" cy="307777"/>
          </a:xfrm>
          <a:prstGeom prst="rect">
            <a:avLst/>
          </a:prstGeom>
          <a:noFill/>
        </p:spPr>
        <p:txBody>
          <a:bodyPr wrap="none" rtlCol="0">
            <a:spAutoFit/>
          </a:bodyPr>
          <a:lstStyle/>
          <a:p>
            <a:endParaRPr lang="en-US" sz="1400" dirty="0"/>
          </a:p>
        </p:txBody>
      </p:sp>
      <p:grpSp>
        <p:nvGrpSpPr>
          <p:cNvPr id="26" name="Group 25"/>
          <p:cNvGrpSpPr/>
          <p:nvPr/>
        </p:nvGrpSpPr>
        <p:grpSpPr>
          <a:xfrm>
            <a:off x="2230728" y="5623768"/>
            <a:ext cx="5740428" cy="369332"/>
            <a:chOff x="9419070" y="1818495"/>
            <a:chExt cx="5740428" cy="369332"/>
          </a:xfrm>
        </p:grpSpPr>
        <p:sp>
          <p:nvSpPr>
            <p:cNvPr id="27" name="Oval 26"/>
            <p:cNvSpPr/>
            <p:nvPr/>
          </p:nvSpPr>
          <p:spPr>
            <a:xfrm>
              <a:off x="9419070" y="1909296"/>
              <a:ext cx="101601" cy="1016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9555335" y="1818495"/>
              <a:ext cx="5604163" cy="369332"/>
            </a:xfrm>
            <a:prstGeom prst="rect">
              <a:avLst/>
            </a:prstGeom>
            <a:noFill/>
          </p:spPr>
          <p:txBody>
            <a:bodyPr wrap="none" rtlCol="0">
              <a:spAutoFit/>
            </a:bodyPr>
            <a:lstStyle/>
            <a:p>
              <a:r>
                <a:rPr lang="en-US" dirty="0" smtClean="0"/>
                <a:t>Use homomorphic encryption or multi-party computation</a:t>
              </a:r>
              <a:endParaRPr lang="en-US" dirty="0"/>
            </a:p>
          </p:txBody>
        </p:sp>
      </p:grpSp>
      <p:sp>
        <p:nvSpPr>
          <p:cNvPr id="3" name="Slide Number Placeholder 2"/>
          <p:cNvSpPr>
            <a:spLocks noGrp="1"/>
          </p:cNvSpPr>
          <p:nvPr>
            <p:ph type="sldNum" sz="quarter" idx="12"/>
          </p:nvPr>
        </p:nvSpPr>
        <p:spPr/>
        <p:txBody>
          <a:bodyPr/>
          <a:lstStyle/>
          <a:p>
            <a:fld id="{1331F335-29E7-644E-BF01-9CFDAABF951A}" type="slidenum">
              <a:rPr lang="en-US" smtClean="0"/>
              <a:t>10</a:t>
            </a:fld>
            <a:endParaRPr lang="en-US"/>
          </a:p>
        </p:txBody>
      </p:sp>
    </p:spTree>
    <p:extLst>
      <p:ext uri="{BB962C8B-B14F-4D97-AF65-F5344CB8AC3E}">
        <p14:creationId xmlns:p14="http://schemas.microsoft.com/office/powerpoint/2010/main" val="72513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p:cNvCxnSpPr/>
          <p:nvPr/>
        </p:nvCxnSpPr>
        <p:spPr>
          <a:xfrm flipV="1">
            <a:off x="1473798" y="1990165"/>
            <a:ext cx="0" cy="39910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1473798" y="5981252"/>
            <a:ext cx="826187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227755" y="6196404"/>
            <a:ext cx="2113464" cy="369332"/>
          </a:xfrm>
          <a:prstGeom prst="rect">
            <a:avLst/>
          </a:prstGeom>
          <a:noFill/>
        </p:spPr>
        <p:txBody>
          <a:bodyPr wrap="none" rtlCol="0">
            <a:spAutoFit/>
          </a:bodyPr>
          <a:lstStyle/>
          <a:p>
            <a:r>
              <a:rPr lang="en-US" dirty="0" smtClean="0"/>
              <a:t>Utility of stored data</a:t>
            </a:r>
            <a:endParaRPr lang="en-US" dirty="0"/>
          </a:p>
        </p:txBody>
      </p:sp>
      <p:sp>
        <p:nvSpPr>
          <p:cNvPr id="7" name="TextBox 6"/>
          <p:cNvSpPr txBox="1"/>
          <p:nvPr/>
        </p:nvSpPr>
        <p:spPr>
          <a:xfrm rot="16200000">
            <a:off x="-124907" y="3801042"/>
            <a:ext cx="2487412" cy="369332"/>
          </a:xfrm>
          <a:prstGeom prst="rect">
            <a:avLst/>
          </a:prstGeom>
          <a:noFill/>
        </p:spPr>
        <p:txBody>
          <a:bodyPr wrap="none" rtlCol="0">
            <a:spAutoFit/>
          </a:bodyPr>
          <a:lstStyle/>
          <a:p>
            <a:r>
              <a:rPr lang="en-US" dirty="0" smtClean="0"/>
              <a:t>Risk of data compromise</a:t>
            </a:r>
            <a:endParaRPr lang="en-US" dirty="0"/>
          </a:p>
        </p:txBody>
      </p:sp>
      <p:grpSp>
        <p:nvGrpSpPr>
          <p:cNvPr id="10" name="Group 9"/>
          <p:cNvGrpSpPr/>
          <p:nvPr/>
        </p:nvGrpSpPr>
        <p:grpSpPr>
          <a:xfrm>
            <a:off x="9406964" y="1976271"/>
            <a:ext cx="2722613" cy="646331"/>
            <a:chOff x="9406964" y="1976271"/>
            <a:chExt cx="2722613" cy="646331"/>
          </a:xfrm>
        </p:grpSpPr>
        <p:sp>
          <p:nvSpPr>
            <p:cNvPr id="8" name="Oval 7"/>
            <p:cNvSpPr/>
            <p:nvPr/>
          </p:nvSpPr>
          <p:spPr>
            <a:xfrm>
              <a:off x="9406964" y="2073836"/>
              <a:ext cx="101601" cy="1016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859019" y="1976271"/>
              <a:ext cx="2270558" cy="646331"/>
            </a:xfrm>
            <a:prstGeom prst="rect">
              <a:avLst/>
            </a:prstGeom>
            <a:noFill/>
          </p:spPr>
          <p:txBody>
            <a:bodyPr wrap="none" rtlCol="0">
              <a:spAutoFit/>
            </a:bodyPr>
            <a:lstStyle/>
            <a:p>
              <a:r>
                <a:rPr lang="en-US" dirty="0" smtClean="0"/>
                <a:t>No server protections </a:t>
              </a:r>
              <a:br>
                <a:rPr lang="en-US" dirty="0" smtClean="0"/>
              </a:br>
              <a:r>
                <a:rPr lang="en-US" dirty="0" smtClean="0"/>
                <a:t>(encrypt data at rest)</a:t>
              </a:r>
              <a:endParaRPr lang="en-US" dirty="0"/>
            </a:p>
          </p:txBody>
        </p:sp>
      </p:grpSp>
      <p:grpSp>
        <p:nvGrpSpPr>
          <p:cNvPr id="11" name="Group 10"/>
          <p:cNvGrpSpPr/>
          <p:nvPr/>
        </p:nvGrpSpPr>
        <p:grpSpPr>
          <a:xfrm>
            <a:off x="1566671" y="5246129"/>
            <a:ext cx="3205814" cy="615159"/>
            <a:chOff x="9333193" y="1560278"/>
            <a:chExt cx="3205814" cy="615159"/>
          </a:xfrm>
        </p:grpSpPr>
        <p:sp>
          <p:nvSpPr>
            <p:cNvPr id="12" name="Oval 11"/>
            <p:cNvSpPr/>
            <p:nvPr/>
          </p:nvSpPr>
          <p:spPr>
            <a:xfrm>
              <a:off x="9406964" y="2073836"/>
              <a:ext cx="101601" cy="1016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9333193" y="1560278"/>
              <a:ext cx="3205814" cy="369332"/>
            </a:xfrm>
            <a:prstGeom prst="rect">
              <a:avLst/>
            </a:prstGeom>
            <a:noFill/>
          </p:spPr>
          <p:txBody>
            <a:bodyPr wrap="none" rtlCol="0">
              <a:spAutoFit/>
            </a:bodyPr>
            <a:lstStyle/>
            <a:p>
              <a:r>
                <a:rPr lang="en-US" dirty="0" smtClean="0"/>
                <a:t>Return whole dataset encrypted</a:t>
              </a:r>
              <a:endParaRPr lang="en-US" dirty="0"/>
            </a:p>
          </p:txBody>
        </p:sp>
      </p:grpSp>
      <p:sp>
        <p:nvSpPr>
          <p:cNvPr id="19" name="TextBox 18"/>
          <p:cNvSpPr txBox="1"/>
          <p:nvPr/>
        </p:nvSpPr>
        <p:spPr>
          <a:xfrm>
            <a:off x="3006165" y="3340847"/>
            <a:ext cx="184731" cy="369332"/>
          </a:xfrm>
          <a:prstGeom prst="rect">
            <a:avLst/>
          </a:prstGeom>
          <a:noFill/>
        </p:spPr>
        <p:txBody>
          <a:bodyPr wrap="none" rtlCol="0">
            <a:spAutoFit/>
          </a:bodyPr>
          <a:lstStyle/>
          <a:p>
            <a:endParaRPr lang="en-US" dirty="0"/>
          </a:p>
        </p:txBody>
      </p:sp>
      <p:grpSp>
        <p:nvGrpSpPr>
          <p:cNvPr id="41" name="Group 40"/>
          <p:cNvGrpSpPr/>
          <p:nvPr/>
        </p:nvGrpSpPr>
        <p:grpSpPr>
          <a:xfrm>
            <a:off x="3237997" y="4286773"/>
            <a:ext cx="6168967" cy="1079511"/>
            <a:chOff x="3237997" y="4286773"/>
            <a:chExt cx="6168967" cy="1079511"/>
          </a:xfrm>
        </p:grpSpPr>
        <p:cxnSp>
          <p:nvCxnSpPr>
            <p:cNvPr id="39" name="Straight Arrow Connector 38"/>
            <p:cNvCxnSpPr>
              <a:stCxn id="40" idx="1"/>
              <a:endCxn id="16" idx="3"/>
            </p:cNvCxnSpPr>
            <p:nvPr/>
          </p:nvCxnSpPr>
          <p:spPr>
            <a:xfrm flipH="1" flipV="1">
              <a:off x="3237997" y="4324501"/>
              <a:ext cx="2765964" cy="502028"/>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40" name="Rounded Rectangle 39"/>
            <p:cNvSpPr/>
            <p:nvPr/>
          </p:nvSpPr>
          <p:spPr>
            <a:xfrm>
              <a:off x="6003961" y="4286773"/>
              <a:ext cx="3403003" cy="10795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We evaluated results for IARPA SPAR </a:t>
              </a:r>
              <a:endParaRPr lang="en-US" sz="2800" dirty="0"/>
            </a:p>
          </p:txBody>
        </p:sp>
      </p:grpSp>
      <p:grpSp>
        <p:nvGrpSpPr>
          <p:cNvPr id="43" name="Group 42"/>
          <p:cNvGrpSpPr/>
          <p:nvPr/>
        </p:nvGrpSpPr>
        <p:grpSpPr>
          <a:xfrm>
            <a:off x="1518079" y="679952"/>
            <a:ext cx="5599387" cy="4258870"/>
            <a:chOff x="1518079" y="679952"/>
            <a:chExt cx="5599387" cy="4258870"/>
          </a:xfrm>
        </p:grpSpPr>
        <p:grpSp>
          <p:nvGrpSpPr>
            <p:cNvPr id="37" name="Group 36"/>
            <p:cNvGrpSpPr/>
            <p:nvPr/>
          </p:nvGrpSpPr>
          <p:grpSpPr>
            <a:xfrm>
              <a:off x="1518079" y="679952"/>
              <a:ext cx="5599387" cy="2917237"/>
              <a:chOff x="1656060" y="1261547"/>
              <a:chExt cx="5129179" cy="2588347"/>
            </a:xfrm>
          </p:grpSpPr>
          <p:pic>
            <p:nvPicPr>
              <p:cNvPr id="29" name="Picture 2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15878" y="1598767"/>
                <a:ext cx="1257033" cy="1257032"/>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20675" y="2067999"/>
                <a:ext cx="1436398" cy="1436397"/>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56060" y="1261547"/>
                <a:ext cx="1663699" cy="574311"/>
              </a:xfrm>
              <a:prstGeom prst="rect">
                <a:avLst/>
              </a:prstGeom>
            </p:spPr>
          </p:pic>
          <p:pic>
            <p:nvPicPr>
              <p:cNvPr id="25" name="Picture 24"/>
              <p:cNvPicPr>
                <a:picLocks noChangeAspect="1"/>
              </p:cNvPicPr>
              <p:nvPr/>
            </p:nvPicPr>
            <p:blipFill>
              <a:blip r:embed="rId6"/>
              <a:stretch>
                <a:fillRect/>
              </a:stretch>
            </p:blipFill>
            <p:spPr>
              <a:xfrm>
                <a:off x="1772267" y="2003504"/>
                <a:ext cx="1592498" cy="408741"/>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515878" y="1330275"/>
                <a:ext cx="1258295" cy="487082"/>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52063" y="1337360"/>
                <a:ext cx="1733176" cy="346128"/>
              </a:xfrm>
              <a:prstGeom prst="rect">
                <a:avLst/>
              </a:prstGeom>
            </p:spPr>
          </p:pic>
          <p:pic>
            <p:nvPicPr>
              <p:cNvPr id="30" name="Picture 29"/>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055209" y="1672650"/>
                <a:ext cx="1696350" cy="904721"/>
              </a:xfrm>
              <a:prstGeom prst="rect">
                <a:avLst/>
              </a:prstGeom>
            </p:spPr>
          </p:pic>
          <p:pic>
            <p:nvPicPr>
              <p:cNvPr id="32" name="Picture 3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464606" y="2663429"/>
                <a:ext cx="1096682" cy="443511"/>
              </a:xfrm>
              <a:prstGeom prst="rect">
                <a:avLst/>
              </a:prstGeom>
            </p:spPr>
          </p:pic>
          <p:pic>
            <p:nvPicPr>
              <p:cNvPr id="33" name="Picture 3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854964" y="2603140"/>
                <a:ext cx="948036" cy="758429"/>
              </a:xfrm>
              <a:prstGeom prst="rect">
                <a:avLst/>
              </a:prstGeom>
            </p:spPr>
          </p:pic>
          <p:pic>
            <p:nvPicPr>
              <p:cNvPr id="34" name="Picture 33"/>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834166" y="3375734"/>
                <a:ext cx="1225021" cy="460115"/>
              </a:xfrm>
              <a:prstGeom prst="rect">
                <a:avLst/>
              </a:prstGeom>
            </p:spPr>
          </p:pic>
          <p:pic>
            <p:nvPicPr>
              <p:cNvPr id="35" name="Picture 34"/>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3456548" y="3375734"/>
                <a:ext cx="1737755" cy="474160"/>
              </a:xfrm>
              <a:prstGeom prst="rect">
                <a:avLst/>
              </a:prstGeom>
            </p:spPr>
          </p:pic>
        </p:grpSp>
        <p:pic>
          <p:nvPicPr>
            <p:cNvPr id="16" name="Picture 15"/>
            <p:cNvPicPr>
              <a:picLocks noChangeAspect="1"/>
            </p:cNvPicPr>
            <p:nvPr/>
          </p:nvPicPr>
          <p:blipFill>
            <a:blip r:embed="rId14"/>
            <a:stretch>
              <a:fillRect/>
            </a:stretch>
          </p:blipFill>
          <p:spPr>
            <a:xfrm>
              <a:off x="2009354" y="3710179"/>
              <a:ext cx="1228643" cy="1228643"/>
            </a:xfrm>
            <a:prstGeom prst="rect">
              <a:avLst/>
            </a:prstGeom>
          </p:spPr>
        </p:pic>
      </p:grpSp>
      <p:sp>
        <p:nvSpPr>
          <p:cNvPr id="2" name="Title 1"/>
          <p:cNvSpPr>
            <a:spLocks noGrp="1"/>
          </p:cNvSpPr>
          <p:nvPr>
            <p:ph type="title"/>
          </p:nvPr>
        </p:nvSpPr>
        <p:spPr>
          <a:xfrm>
            <a:off x="838200" y="-166781"/>
            <a:ext cx="10515600" cy="1325563"/>
          </a:xfrm>
        </p:spPr>
        <p:txBody>
          <a:bodyPr/>
          <a:lstStyle/>
          <a:p>
            <a:r>
              <a:rPr lang="en-US" dirty="0" smtClean="0"/>
              <a:t>Why systematize?</a:t>
            </a:r>
            <a:endParaRPr lang="en-US" dirty="0"/>
          </a:p>
        </p:txBody>
      </p:sp>
      <p:grpSp>
        <p:nvGrpSpPr>
          <p:cNvPr id="36" name="Group 35"/>
          <p:cNvGrpSpPr/>
          <p:nvPr/>
        </p:nvGrpSpPr>
        <p:grpSpPr>
          <a:xfrm>
            <a:off x="2230728" y="5623768"/>
            <a:ext cx="5740428" cy="369332"/>
            <a:chOff x="9419070" y="1818495"/>
            <a:chExt cx="5740428" cy="369332"/>
          </a:xfrm>
        </p:grpSpPr>
        <p:sp>
          <p:nvSpPr>
            <p:cNvPr id="38" name="Oval 37"/>
            <p:cNvSpPr/>
            <p:nvPr/>
          </p:nvSpPr>
          <p:spPr>
            <a:xfrm>
              <a:off x="9419070" y="1909296"/>
              <a:ext cx="101601" cy="1016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9555335" y="1818495"/>
              <a:ext cx="5604163" cy="369332"/>
            </a:xfrm>
            <a:prstGeom prst="rect">
              <a:avLst/>
            </a:prstGeom>
            <a:noFill/>
          </p:spPr>
          <p:txBody>
            <a:bodyPr wrap="none" rtlCol="0">
              <a:spAutoFit/>
            </a:bodyPr>
            <a:lstStyle/>
            <a:p>
              <a:r>
                <a:rPr lang="en-US" dirty="0" smtClean="0"/>
                <a:t>Use homomorphic encryption or multi-party computation</a:t>
              </a:r>
              <a:endParaRPr lang="en-US" dirty="0"/>
            </a:p>
          </p:txBody>
        </p:sp>
      </p:grpSp>
      <p:sp>
        <p:nvSpPr>
          <p:cNvPr id="3" name="Slide Number Placeholder 2"/>
          <p:cNvSpPr>
            <a:spLocks noGrp="1"/>
          </p:cNvSpPr>
          <p:nvPr>
            <p:ph type="sldNum" sz="quarter" idx="12"/>
          </p:nvPr>
        </p:nvSpPr>
        <p:spPr/>
        <p:txBody>
          <a:bodyPr/>
          <a:lstStyle/>
          <a:p>
            <a:fld id="{1331F335-29E7-644E-BF01-9CFDAABF951A}" type="slidenum">
              <a:rPr lang="en-US" smtClean="0"/>
              <a:t>11</a:t>
            </a:fld>
            <a:endParaRPr lang="en-US"/>
          </a:p>
        </p:txBody>
      </p:sp>
    </p:spTree>
    <p:extLst>
      <p:ext uri="{BB962C8B-B14F-4D97-AF65-F5344CB8AC3E}">
        <p14:creationId xmlns:p14="http://schemas.microsoft.com/office/powerpoint/2010/main" val="168362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of </a:t>
            </a:r>
            <a:r>
              <a:rPr lang="en-US" dirty="0" smtClean="0"/>
              <a:t>Protected Databases</a:t>
            </a:r>
            <a:endParaRPr lang="en-US"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8864" y="2517058"/>
            <a:ext cx="5097536" cy="2116468"/>
          </a:xfrm>
          <a:prstGeom prst="rect">
            <a:avLst/>
          </a:prstGeom>
        </p:spPr>
      </p:pic>
      <p:cxnSp>
        <p:nvCxnSpPr>
          <p:cNvPr id="28" name="Straight Connector 27"/>
          <p:cNvCxnSpPr/>
          <p:nvPr/>
        </p:nvCxnSpPr>
        <p:spPr>
          <a:xfrm>
            <a:off x="6096000" y="2418735"/>
            <a:ext cx="0" cy="4552336"/>
          </a:xfrm>
          <a:prstGeom prst="line">
            <a:avLst/>
          </a:prstGeom>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51722" y="1672750"/>
            <a:ext cx="1902542" cy="1902542"/>
          </a:xfrm>
          <a:prstGeom prst="rect">
            <a:avLst/>
          </a:prstGeom>
        </p:spPr>
      </p:pic>
      <p:grpSp>
        <p:nvGrpSpPr>
          <p:cNvPr id="32" name="Group 31"/>
          <p:cNvGrpSpPr/>
          <p:nvPr/>
        </p:nvGrpSpPr>
        <p:grpSpPr>
          <a:xfrm>
            <a:off x="6688804" y="5441570"/>
            <a:ext cx="700975" cy="899317"/>
            <a:chOff x="840575" y="4153611"/>
            <a:chExt cx="700975" cy="899317"/>
          </a:xfrm>
        </p:grpSpPr>
        <p:pic>
          <p:nvPicPr>
            <p:cNvPr id="33" name="Picture 3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9232" y="4430610"/>
              <a:ext cx="622318" cy="622318"/>
            </a:xfrm>
            <a:prstGeom prst="rect">
              <a:avLst/>
            </a:prstGeom>
          </p:spPr>
        </p:pic>
        <p:sp>
          <p:nvSpPr>
            <p:cNvPr id="34" name="TextBox 33"/>
            <p:cNvSpPr txBox="1"/>
            <p:nvPr/>
          </p:nvSpPr>
          <p:spPr>
            <a:xfrm>
              <a:off x="840575" y="4153611"/>
              <a:ext cx="607859" cy="307777"/>
            </a:xfrm>
            <a:prstGeom prst="rect">
              <a:avLst/>
            </a:prstGeom>
            <a:noFill/>
          </p:spPr>
          <p:txBody>
            <a:bodyPr wrap="none" rtlCol="0">
              <a:spAutoFit/>
            </a:bodyPr>
            <a:lstStyle/>
            <a:p>
              <a:r>
                <a:rPr lang="en-US" sz="1400" dirty="0" smtClean="0"/>
                <a:t>Client</a:t>
              </a:r>
              <a:endParaRPr lang="en-US" sz="1400" dirty="0"/>
            </a:p>
          </p:txBody>
        </p:sp>
      </p:grpSp>
      <p:grpSp>
        <p:nvGrpSpPr>
          <p:cNvPr id="46" name="Group 45"/>
          <p:cNvGrpSpPr/>
          <p:nvPr/>
        </p:nvGrpSpPr>
        <p:grpSpPr>
          <a:xfrm>
            <a:off x="10863388" y="5441570"/>
            <a:ext cx="1207895" cy="1087143"/>
            <a:chOff x="10863388" y="5441570"/>
            <a:chExt cx="1207895" cy="1087143"/>
          </a:xfrm>
        </p:grpSpPr>
        <p:pic>
          <p:nvPicPr>
            <p:cNvPr id="35" name="Picture 3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229786" y="5862486"/>
              <a:ext cx="666227" cy="666227"/>
            </a:xfrm>
            <a:prstGeom prst="rect">
              <a:avLst/>
            </a:prstGeom>
          </p:spPr>
        </p:pic>
        <p:sp>
          <p:nvSpPr>
            <p:cNvPr id="36" name="TextBox 35"/>
            <p:cNvSpPr txBox="1"/>
            <p:nvPr/>
          </p:nvSpPr>
          <p:spPr>
            <a:xfrm>
              <a:off x="10863388" y="5441570"/>
              <a:ext cx="1207895" cy="276999"/>
            </a:xfrm>
            <a:prstGeom prst="rect">
              <a:avLst/>
            </a:prstGeom>
            <a:noFill/>
          </p:spPr>
          <p:txBody>
            <a:bodyPr wrap="none" rtlCol="0">
              <a:spAutoFit/>
            </a:bodyPr>
            <a:lstStyle/>
            <a:p>
              <a:r>
                <a:rPr lang="en-US" sz="1200" dirty="0" smtClean="0"/>
                <a:t>Backend storage</a:t>
              </a:r>
              <a:endParaRPr lang="en-US" sz="1200" dirty="0"/>
            </a:p>
          </p:txBody>
        </p:sp>
      </p:grpSp>
      <p:grpSp>
        <p:nvGrpSpPr>
          <p:cNvPr id="45" name="Group 44"/>
          <p:cNvGrpSpPr/>
          <p:nvPr/>
        </p:nvGrpSpPr>
        <p:grpSpPr>
          <a:xfrm>
            <a:off x="9088906" y="5441570"/>
            <a:ext cx="1191288" cy="1274213"/>
            <a:chOff x="9088906" y="5441570"/>
            <a:chExt cx="1191288" cy="1274213"/>
          </a:xfrm>
        </p:grpSpPr>
        <p:pic>
          <p:nvPicPr>
            <p:cNvPr id="37" name="Picture 3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359538" y="5862486"/>
              <a:ext cx="853297" cy="853297"/>
            </a:xfrm>
            <a:prstGeom prst="rect">
              <a:avLst/>
            </a:prstGeom>
          </p:spPr>
        </p:pic>
        <p:sp>
          <p:nvSpPr>
            <p:cNvPr id="38" name="TextBox 37"/>
            <p:cNvSpPr txBox="1"/>
            <p:nvPr/>
          </p:nvSpPr>
          <p:spPr>
            <a:xfrm>
              <a:off x="9088906" y="5441570"/>
              <a:ext cx="1191288" cy="276999"/>
            </a:xfrm>
            <a:prstGeom prst="rect">
              <a:avLst/>
            </a:prstGeom>
            <a:noFill/>
          </p:spPr>
          <p:txBody>
            <a:bodyPr wrap="none" rtlCol="0">
              <a:spAutoFit/>
            </a:bodyPr>
            <a:lstStyle/>
            <a:p>
              <a:r>
                <a:rPr lang="en-US" sz="1200" dirty="0" smtClean="0"/>
                <a:t>Database server</a:t>
              </a:r>
              <a:endParaRPr lang="en-US" sz="1200" dirty="0"/>
            </a:p>
          </p:txBody>
        </p:sp>
      </p:grpSp>
      <p:grpSp>
        <p:nvGrpSpPr>
          <p:cNvPr id="47" name="Group 46"/>
          <p:cNvGrpSpPr/>
          <p:nvPr/>
        </p:nvGrpSpPr>
        <p:grpSpPr>
          <a:xfrm>
            <a:off x="10863388" y="3471683"/>
            <a:ext cx="1033351" cy="1204071"/>
            <a:chOff x="10863388" y="3471683"/>
            <a:chExt cx="1033351" cy="1204071"/>
          </a:xfrm>
        </p:grpSpPr>
        <p:pic>
          <p:nvPicPr>
            <p:cNvPr id="39" name="Picture 38"/>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041626" y="3820641"/>
              <a:ext cx="855113" cy="855113"/>
            </a:xfrm>
            <a:prstGeom prst="rect">
              <a:avLst/>
            </a:prstGeom>
          </p:spPr>
        </p:pic>
        <p:sp>
          <p:nvSpPr>
            <p:cNvPr id="40" name="TextBox 39"/>
            <p:cNvSpPr txBox="1"/>
            <p:nvPr/>
          </p:nvSpPr>
          <p:spPr>
            <a:xfrm>
              <a:off x="10863388" y="3471683"/>
              <a:ext cx="911916" cy="276999"/>
            </a:xfrm>
            <a:prstGeom prst="rect">
              <a:avLst/>
            </a:prstGeom>
            <a:noFill/>
          </p:spPr>
          <p:txBody>
            <a:bodyPr wrap="none" rtlCol="0">
              <a:spAutoFit/>
            </a:bodyPr>
            <a:lstStyle/>
            <a:p>
              <a:r>
                <a:rPr lang="en-US" sz="1200" dirty="0" smtClean="0"/>
                <a:t>Data owner</a:t>
              </a:r>
              <a:endParaRPr lang="en-US" sz="1200" dirty="0"/>
            </a:p>
          </p:txBody>
        </p:sp>
      </p:grpSp>
      <p:grpSp>
        <p:nvGrpSpPr>
          <p:cNvPr id="51" name="Group 50"/>
          <p:cNvGrpSpPr/>
          <p:nvPr/>
        </p:nvGrpSpPr>
        <p:grpSpPr>
          <a:xfrm flipH="1">
            <a:off x="6991580" y="3621219"/>
            <a:ext cx="1374923" cy="1748676"/>
            <a:chOff x="11628670" y="2963216"/>
            <a:chExt cx="1868396" cy="1359061"/>
          </a:xfrm>
        </p:grpSpPr>
        <p:cxnSp>
          <p:nvCxnSpPr>
            <p:cNvPr id="52" name="Straight Arrow Connector 51"/>
            <p:cNvCxnSpPr/>
            <p:nvPr/>
          </p:nvCxnSpPr>
          <p:spPr>
            <a:xfrm>
              <a:off x="11628670" y="2963216"/>
              <a:ext cx="1518191" cy="13590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12338713" y="3262891"/>
              <a:ext cx="1158353" cy="287043"/>
            </a:xfrm>
            <a:prstGeom prst="rect">
              <a:avLst/>
            </a:prstGeom>
            <a:noFill/>
          </p:spPr>
          <p:txBody>
            <a:bodyPr wrap="none" rtlCol="0">
              <a:spAutoFit/>
            </a:bodyPr>
            <a:lstStyle/>
            <a:p>
              <a:r>
                <a:rPr lang="en-US" dirty="0" smtClean="0"/>
                <a:t>Results</a:t>
              </a:r>
              <a:endParaRPr lang="en-US" dirty="0"/>
            </a:p>
          </p:txBody>
        </p:sp>
      </p:grpSp>
      <p:sp>
        <p:nvSpPr>
          <p:cNvPr id="56" name="Rounded Rectangle 55"/>
          <p:cNvSpPr/>
          <p:nvPr/>
        </p:nvSpPr>
        <p:spPr>
          <a:xfrm>
            <a:off x="303930" y="4832077"/>
            <a:ext cx="5155973" cy="8864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Attacker controls one role and follows the protocol (honest but curious)</a:t>
            </a:r>
          </a:p>
        </p:txBody>
      </p:sp>
      <p:pic>
        <p:nvPicPr>
          <p:cNvPr id="4" name="Picture 3"/>
          <p:cNvPicPr>
            <a:picLocks noChangeAspect="1"/>
          </p:cNvPicPr>
          <p:nvPr/>
        </p:nvPicPr>
        <p:blipFill>
          <a:blip r:embed="rId9"/>
          <a:stretch>
            <a:fillRect/>
          </a:stretch>
        </p:blipFill>
        <p:spPr>
          <a:xfrm>
            <a:off x="5604865" y="4239515"/>
            <a:ext cx="1085864" cy="723909"/>
          </a:xfrm>
          <a:prstGeom prst="rect">
            <a:avLst/>
          </a:prstGeom>
        </p:spPr>
      </p:pic>
      <p:grpSp>
        <p:nvGrpSpPr>
          <p:cNvPr id="17" name="Group 16"/>
          <p:cNvGrpSpPr/>
          <p:nvPr/>
        </p:nvGrpSpPr>
        <p:grpSpPr>
          <a:xfrm>
            <a:off x="7389779" y="3575292"/>
            <a:ext cx="4077556" cy="2454436"/>
            <a:chOff x="7389779" y="3575292"/>
            <a:chExt cx="4077556" cy="2454436"/>
          </a:xfrm>
        </p:grpSpPr>
        <p:cxnSp>
          <p:nvCxnSpPr>
            <p:cNvPr id="6" name="Curved Connector 5"/>
            <p:cNvCxnSpPr>
              <a:stCxn id="31" idx="2"/>
              <a:endCxn id="33" idx="3"/>
            </p:cNvCxnSpPr>
            <p:nvPr/>
          </p:nvCxnSpPr>
          <p:spPr>
            <a:xfrm rot="5400000">
              <a:off x="7069168" y="3895903"/>
              <a:ext cx="2454436" cy="1813214"/>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urved Connector 53"/>
            <p:cNvCxnSpPr/>
            <p:nvPr/>
          </p:nvCxnSpPr>
          <p:spPr>
            <a:xfrm rot="16200000" flipH="1">
              <a:off x="8510632" y="4267652"/>
              <a:ext cx="1866278" cy="481557"/>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urved Connector 54"/>
            <p:cNvCxnSpPr>
              <a:stCxn id="31" idx="2"/>
              <a:endCxn id="36" idx="0"/>
            </p:cNvCxnSpPr>
            <p:nvPr/>
          </p:nvCxnSpPr>
          <p:spPr>
            <a:xfrm rot="16200000" flipH="1">
              <a:off x="9402025" y="3376259"/>
              <a:ext cx="1866278" cy="2264343"/>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Curved Connector 56"/>
            <p:cNvCxnSpPr>
              <a:stCxn id="31" idx="2"/>
              <a:endCxn id="39" idx="1"/>
            </p:cNvCxnSpPr>
            <p:nvPr/>
          </p:nvCxnSpPr>
          <p:spPr>
            <a:xfrm rot="16200000" flipH="1">
              <a:off x="9785856" y="2992428"/>
              <a:ext cx="672906" cy="1838633"/>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8599045" y="3796937"/>
              <a:ext cx="1357103" cy="523220"/>
            </a:xfrm>
            <a:prstGeom prst="rect">
              <a:avLst/>
            </a:prstGeom>
            <a:solidFill>
              <a:schemeClr val="bg1"/>
            </a:solidFill>
          </p:spPr>
          <p:txBody>
            <a:bodyPr wrap="none" rtlCol="0">
              <a:spAutoFit/>
            </a:bodyPr>
            <a:lstStyle/>
            <a:p>
              <a:r>
                <a:rPr lang="en-US" sz="2800" dirty="0" smtClean="0"/>
                <a:t>Leakage</a:t>
              </a:r>
              <a:endParaRPr lang="en-US" sz="2800" dirty="0"/>
            </a:p>
          </p:txBody>
        </p:sp>
      </p:grpSp>
      <p:sp>
        <p:nvSpPr>
          <p:cNvPr id="19" name="Slide Number Placeholder 18"/>
          <p:cNvSpPr>
            <a:spLocks noGrp="1"/>
          </p:cNvSpPr>
          <p:nvPr>
            <p:ph type="sldNum" sz="quarter" idx="12"/>
          </p:nvPr>
        </p:nvSpPr>
        <p:spPr/>
        <p:txBody>
          <a:bodyPr/>
          <a:lstStyle/>
          <a:p>
            <a:fld id="{1331F335-29E7-644E-BF01-9CFDAABF951A}" type="slidenum">
              <a:rPr lang="en-US" smtClean="0"/>
              <a:t>12</a:t>
            </a:fld>
            <a:endParaRPr lang="en-US"/>
          </a:p>
        </p:txBody>
      </p:sp>
    </p:spTree>
    <p:extLst>
      <p:ext uri="{BB962C8B-B14F-4D97-AF65-F5344CB8AC3E}">
        <p14:creationId xmlns:p14="http://schemas.microsoft.com/office/powerpoint/2010/main" val="1557593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of Protected Databases</a:t>
            </a:r>
            <a:endParaRPr lang="en-US" dirty="0"/>
          </a:p>
        </p:txBody>
      </p:sp>
      <p:cxnSp>
        <p:nvCxnSpPr>
          <p:cNvPr id="28" name="Straight Connector 27"/>
          <p:cNvCxnSpPr/>
          <p:nvPr/>
        </p:nvCxnSpPr>
        <p:spPr>
          <a:xfrm>
            <a:off x="6096000" y="2418735"/>
            <a:ext cx="0" cy="4552336"/>
          </a:xfrm>
          <a:prstGeom prst="line">
            <a:avLst/>
          </a:prstGeom>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51722" y="1672750"/>
            <a:ext cx="1902542" cy="1902542"/>
          </a:xfrm>
          <a:prstGeom prst="rect">
            <a:avLst/>
          </a:prstGeom>
        </p:spPr>
      </p:pic>
      <p:grpSp>
        <p:nvGrpSpPr>
          <p:cNvPr id="32" name="Group 31"/>
          <p:cNvGrpSpPr/>
          <p:nvPr/>
        </p:nvGrpSpPr>
        <p:grpSpPr>
          <a:xfrm>
            <a:off x="6688804" y="5441570"/>
            <a:ext cx="700975" cy="899317"/>
            <a:chOff x="840575" y="4153611"/>
            <a:chExt cx="700975" cy="899317"/>
          </a:xfrm>
        </p:grpSpPr>
        <p:pic>
          <p:nvPicPr>
            <p:cNvPr id="33" name="Picture 3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9232" y="4430610"/>
              <a:ext cx="622318" cy="622318"/>
            </a:xfrm>
            <a:prstGeom prst="rect">
              <a:avLst/>
            </a:prstGeom>
          </p:spPr>
        </p:pic>
        <p:sp>
          <p:nvSpPr>
            <p:cNvPr id="34" name="TextBox 33"/>
            <p:cNvSpPr txBox="1"/>
            <p:nvPr/>
          </p:nvSpPr>
          <p:spPr>
            <a:xfrm>
              <a:off x="840575" y="4153611"/>
              <a:ext cx="607859" cy="307777"/>
            </a:xfrm>
            <a:prstGeom prst="rect">
              <a:avLst/>
            </a:prstGeom>
            <a:noFill/>
          </p:spPr>
          <p:txBody>
            <a:bodyPr wrap="none" rtlCol="0">
              <a:spAutoFit/>
            </a:bodyPr>
            <a:lstStyle/>
            <a:p>
              <a:r>
                <a:rPr lang="en-US" sz="1400" dirty="0" smtClean="0"/>
                <a:t>Client</a:t>
              </a:r>
              <a:endParaRPr lang="en-US" sz="1400" dirty="0"/>
            </a:p>
          </p:txBody>
        </p:sp>
      </p:grpSp>
      <p:grpSp>
        <p:nvGrpSpPr>
          <p:cNvPr id="46" name="Group 45"/>
          <p:cNvGrpSpPr/>
          <p:nvPr/>
        </p:nvGrpSpPr>
        <p:grpSpPr>
          <a:xfrm>
            <a:off x="10863388" y="5441570"/>
            <a:ext cx="1207895" cy="1087143"/>
            <a:chOff x="10863388" y="5441570"/>
            <a:chExt cx="1207895" cy="1087143"/>
          </a:xfrm>
        </p:grpSpPr>
        <p:pic>
          <p:nvPicPr>
            <p:cNvPr id="35" name="Picture 3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229786" y="5862486"/>
              <a:ext cx="666227" cy="666227"/>
            </a:xfrm>
            <a:prstGeom prst="rect">
              <a:avLst/>
            </a:prstGeom>
          </p:spPr>
        </p:pic>
        <p:sp>
          <p:nvSpPr>
            <p:cNvPr id="36" name="TextBox 35"/>
            <p:cNvSpPr txBox="1"/>
            <p:nvPr/>
          </p:nvSpPr>
          <p:spPr>
            <a:xfrm>
              <a:off x="10863388" y="5441570"/>
              <a:ext cx="1207895" cy="276999"/>
            </a:xfrm>
            <a:prstGeom prst="rect">
              <a:avLst/>
            </a:prstGeom>
            <a:noFill/>
          </p:spPr>
          <p:txBody>
            <a:bodyPr wrap="none" rtlCol="0">
              <a:spAutoFit/>
            </a:bodyPr>
            <a:lstStyle/>
            <a:p>
              <a:r>
                <a:rPr lang="en-US" sz="1200" dirty="0" smtClean="0"/>
                <a:t>Backend storage</a:t>
              </a:r>
              <a:endParaRPr lang="en-US" sz="1200" dirty="0"/>
            </a:p>
          </p:txBody>
        </p:sp>
      </p:grpSp>
      <p:grpSp>
        <p:nvGrpSpPr>
          <p:cNvPr id="47" name="Group 46"/>
          <p:cNvGrpSpPr/>
          <p:nvPr/>
        </p:nvGrpSpPr>
        <p:grpSpPr>
          <a:xfrm>
            <a:off x="10863388" y="3471683"/>
            <a:ext cx="1033351" cy="1204071"/>
            <a:chOff x="10863388" y="3471683"/>
            <a:chExt cx="1033351" cy="1204071"/>
          </a:xfrm>
        </p:grpSpPr>
        <p:pic>
          <p:nvPicPr>
            <p:cNvPr id="39" name="Picture 3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041626" y="3820641"/>
              <a:ext cx="855113" cy="855113"/>
            </a:xfrm>
            <a:prstGeom prst="rect">
              <a:avLst/>
            </a:prstGeom>
          </p:spPr>
        </p:pic>
        <p:sp>
          <p:nvSpPr>
            <p:cNvPr id="40" name="TextBox 39"/>
            <p:cNvSpPr txBox="1"/>
            <p:nvPr/>
          </p:nvSpPr>
          <p:spPr>
            <a:xfrm>
              <a:off x="10863388" y="3471683"/>
              <a:ext cx="911916" cy="276999"/>
            </a:xfrm>
            <a:prstGeom prst="rect">
              <a:avLst/>
            </a:prstGeom>
            <a:noFill/>
          </p:spPr>
          <p:txBody>
            <a:bodyPr wrap="none" rtlCol="0">
              <a:spAutoFit/>
            </a:bodyPr>
            <a:lstStyle/>
            <a:p>
              <a:r>
                <a:rPr lang="en-US" sz="1200" dirty="0" smtClean="0"/>
                <a:t>Data owner</a:t>
              </a:r>
              <a:endParaRPr lang="en-US" sz="1200" dirty="0"/>
            </a:p>
          </p:txBody>
        </p:sp>
      </p:grpSp>
      <p:sp>
        <p:nvSpPr>
          <p:cNvPr id="61" name="Rounded Rectangle 60"/>
          <p:cNvSpPr/>
          <p:nvPr/>
        </p:nvSpPr>
        <p:spPr>
          <a:xfrm>
            <a:off x="430106" y="3259405"/>
            <a:ext cx="5155973" cy="18860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t>Security is determined by leakage</a:t>
            </a:r>
            <a:br>
              <a:rPr lang="en-US" sz="2400" dirty="0" smtClean="0"/>
            </a:br>
            <a:endParaRPr lang="en-US" sz="2400" dirty="0" smtClean="0"/>
          </a:p>
          <a:p>
            <a:r>
              <a:rPr lang="en-US" sz="2400" dirty="0" smtClean="0"/>
              <a:t>Functions depend on what makes proofs work, no common language</a:t>
            </a:r>
            <a:endParaRPr lang="en-US" sz="2400" baseline="-25000" dirty="0" smtClean="0"/>
          </a:p>
        </p:txBody>
      </p:sp>
      <p:grpSp>
        <p:nvGrpSpPr>
          <p:cNvPr id="41" name="Group 40"/>
          <p:cNvGrpSpPr/>
          <p:nvPr/>
        </p:nvGrpSpPr>
        <p:grpSpPr>
          <a:xfrm flipH="1">
            <a:off x="6991580" y="3621219"/>
            <a:ext cx="1374923" cy="1748676"/>
            <a:chOff x="11628670" y="2963216"/>
            <a:chExt cx="1868396" cy="1359061"/>
          </a:xfrm>
        </p:grpSpPr>
        <p:cxnSp>
          <p:nvCxnSpPr>
            <p:cNvPr id="54" name="Straight Arrow Connector 53"/>
            <p:cNvCxnSpPr/>
            <p:nvPr/>
          </p:nvCxnSpPr>
          <p:spPr>
            <a:xfrm>
              <a:off x="11628670" y="2963216"/>
              <a:ext cx="1518191" cy="13590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12338713" y="3262891"/>
              <a:ext cx="1158353" cy="287043"/>
            </a:xfrm>
            <a:prstGeom prst="rect">
              <a:avLst/>
            </a:prstGeom>
            <a:noFill/>
          </p:spPr>
          <p:txBody>
            <a:bodyPr wrap="none" rtlCol="0">
              <a:spAutoFit/>
            </a:bodyPr>
            <a:lstStyle/>
            <a:p>
              <a:r>
                <a:rPr lang="en-US" dirty="0" smtClean="0"/>
                <a:t>Results</a:t>
              </a:r>
              <a:endParaRPr lang="en-US" dirty="0"/>
            </a:p>
          </p:txBody>
        </p:sp>
      </p:grpSp>
      <p:grpSp>
        <p:nvGrpSpPr>
          <p:cNvPr id="56" name="Group 55"/>
          <p:cNvGrpSpPr/>
          <p:nvPr/>
        </p:nvGrpSpPr>
        <p:grpSpPr>
          <a:xfrm>
            <a:off x="7389779" y="3575292"/>
            <a:ext cx="4077556" cy="2454436"/>
            <a:chOff x="7389779" y="3575292"/>
            <a:chExt cx="4077556" cy="2454436"/>
          </a:xfrm>
        </p:grpSpPr>
        <p:cxnSp>
          <p:nvCxnSpPr>
            <p:cNvPr id="57" name="Curved Connector 56"/>
            <p:cNvCxnSpPr/>
            <p:nvPr/>
          </p:nvCxnSpPr>
          <p:spPr>
            <a:xfrm rot="5400000">
              <a:off x="7069168" y="3895903"/>
              <a:ext cx="2454436" cy="1813214"/>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Curved Connector 70"/>
            <p:cNvCxnSpPr/>
            <p:nvPr/>
          </p:nvCxnSpPr>
          <p:spPr>
            <a:xfrm rot="16200000" flipH="1">
              <a:off x="8510632" y="4267652"/>
              <a:ext cx="1866278" cy="481557"/>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Curved Connector 71"/>
            <p:cNvCxnSpPr/>
            <p:nvPr/>
          </p:nvCxnSpPr>
          <p:spPr>
            <a:xfrm rot="16200000" flipH="1">
              <a:off x="9402025" y="3376259"/>
              <a:ext cx="1866278" cy="2264343"/>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Curved Connector 72"/>
            <p:cNvCxnSpPr/>
            <p:nvPr/>
          </p:nvCxnSpPr>
          <p:spPr>
            <a:xfrm rot="16200000" flipH="1">
              <a:off x="9785856" y="2992428"/>
              <a:ext cx="672906" cy="1838633"/>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8599045" y="3796937"/>
              <a:ext cx="1357103" cy="523220"/>
            </a:xfrm>
            <a:prstGeom prst="rect">
              <a:avLst/>
            </a:prstGeom>
            <a:solidFill>
              <a:schemeClr val="bg1"/>
            </a:solidFill>
          </p:spPr>
          <p:txBody>
            <a:bodyPr wrap="none" rtlCol="0">
              <a:spAutoFit/>
            </a:bodyPr>
            <a:lstStyle/>
            <a:p>
              <a:r>
                <a:rPr lang="en-US" sz="2800" dirty="0" smtClean="0"/>
                <a:t>Leakage</a:t>
              </a:r>
              <a:endParaRPr lang="en-US" sz="2800" dirty="0"/>
            </a:p>
          </p:txBody>
        </p:sp>
      </p:grpSp>
      <p:grpSp>
        <p:nvGrpSpPr>
          <p:cNvPr id="75" name="Group 74"/>
          <p:cNvGrpSpPr/>
          <p:nvPr/>
        </p:nvGrpSpPr>
        <p:grpSpPr>
          <a:xfrm>
            <a:off x="9088906" y="5441570"/>
            <a:ext cx="1191288" cy="1274213"/>
            <a:chOff x="9088906" y="5441570"/>
            <a:chExt cx="1191288" cy="1274213"/>
          </a:xfrm>
        </p:grpSpPr>
        <p:pic>
          <p:nvPicPr>
            <p:cNvPr id="76" name="Picture 75"/>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359538" y="5862486"/>
              <a:ext cx="853297" cy="853297"/>
            </a:xfrm>
            <a:prstGeom prst="rect">
              <a:avLst/>
            </a:prstGeom>
          </p:spPr>
        </p:pic>
        <p:sp>
          <p:nvSpPr>
            <p:cNvPr id="77" name="TextBox 76"/>
            <p:cNvSpPr txBox="1"/>
            <p:nvPr/>
          </p:nvSpPr>
          <p:spPr>
            <a:xfrm>
              <a:off x="9088906" y="5441570"/>
              <a:ext cx="1191288" cy="276999"/>
            </a:xfrm>
            <a:prstGeom prst="rect">
              <a:avLst/>
            </a:prstGeom>
            <a:noFill/>
          </p:spPr>
          <p:txBody>
            <a:bodyPr wrap="none" rtlCol="0">
              <a:spAutoFit/>
            </a:bodyPr>
            <a:lstStyle/>
            <a:p>
              <a:r>
                <a:rPr lang="en-US" sz="1200" dirty="0" smtClean="0"/>
                <a:t>Database server</a:t>
              </a:r>
              <a:endParaRPr lang="en-US" sz="1200" dirty="0"/>
            </a:p>
          </p:txBody>
        </p:sp>
      </p:grpSp>
      <p:sp>
        <p:nvSpPr>
          <p:cNvPr id="3" name="Slide Number Placeholder 2"/>
          <p:cNvSpPr>
            <a:spLocks noGrp="1"/>
          </p:cNvSpPr>
          <p:nvPr>
            <p:ph type="sldNum" sz="quarter" idx="12"/>
          </p:nvPr>
        </p:nvSpPr>
        <p:spPr/>
        <p:txBody>
          <a:bodyPr/>
          <a:lstStyle/>
          <a:p>
            <a:fld id="{1331F335-29E7-644E-BF01-9CFDAABF951A}" type="slidenum">
              <a:rPr lang="en-US" smtClean="0"/>
              <a:t>13</a:t>
            </a:fld>
            <a:endParaRPr lang="en-US"/>
          </a:p>
        </p:txBody>
      </p:sp>
    </p:spTree>
    <p:extLst>
      <p:ext uri="{BB962C8B-B14F-4D97-AF65-F5344CB8AC3E}">
        <p14:creationId xmlns:p14="http://schemas.microsoft.com/office/powerpoint/2010/main" val="89887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Language for Leakage</a:t>
            </a:r>
            <a:endParaRPr lang="en-US" dirty="0"/>
          </a:p>
        </p:txBody>
      </p:sp>
      <p:cxnSp>
        <p:nvCxnSpPr>
          <p:cNvPr id="28" name="Straight Connector 27"/>
          <p:cNvCxnSpPr/>
          <p:nvPr/>
        </p:nvCxnSpPr>
        <p:spPr>
          <a:xfrm>
            <a:off x="6096000" y="2418735"/>
            <a:ext cx="0" cy="4552336"/>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16307" y="1672750"/>
            <a:ext cx="5171768" cy="4154984"/>
          </a:xfrm>
          <a:prstGeom prst="rect">
            <a:avLst/>
          </a:prstGeom>
          <a:noFill/>
        </p:spPr>
        <p:txBody>
          <a:bodyPr wrap="square" rtlCol="0">
            <a:spAutoFit/>
          </a:bodyPr>
          <a:lstStyle/>
          <a:p>
            <a:r>
              <a:rPr lang="en-US" sz="2400" dirty="0" smtClean="0"/>
              <a:t>Define five types of leakage of increasing </a:t>
            </a:r>
            <a:r>
              <a:rPr lang="en-US" sz="2400" dirty="0" smtClean="0"/>
              <a:t>impact</a:t>
            </a:r>
            <a:r>
              <a:rPr lang="en-US" sz="2400" baseline="30000" dirty="0" smtClean="0"/>
              <a:t>3</a:t>
            </a:r>
            <a:r>
              <a:rPr lang="en-US" sz="2400" dirty="0" smtClean="0"/>
              <a:t>:</a:t>
            </a:r>
            <a:endParaRPr lang="en-US" sz="2400" dirty="0" smtClean="0"/>
          </a:p>
          <a:p>
            <a:pPr marL="342900" indent="-342900">
              <a:buFont typeface="+mj-lt"/>
              <a:buAutoNum type="arabicPeriod"/>
            </a:pPr>
            <a:r>
              <a:rPr lang="en-US" sz="2400" dirty="0" smtClean="0"/>
              <a:t>Structure</a:t>
            </a:r>
          </a:p>
          <a:p>
            <a:pPr marL="342900" indent="-342900">
              <a:buFont typeface="+mj-lt"/>
              <a:buAutoNum type="arabicPeriod"/>
            </a:pPr>
            <a:r>
              <a:rPr lang="en-US" sz="2400" dirty="0" smtClean="0"/>
              <a:t>Identifiers</a:t>
            </a:r>
          </a:p>
          <a:p>
            <a:pPr marL="342900" indent="-342900">
              <a:buFont typeface="+mj-lt"/>
              <a:buAutoNum type="arabicPeriod"/>
            </a:pPr>
            <a:r>
              <a:rPr lang="en-US" sz="2400" dirty="0" smtClean="0"/>
              <a:t>Predicates</a:t>
            </a:r>
          </a:p>
          <a:p>
            <a:pPr marL="342900" indent="-342900">
              <a:buFont typeface="+mj-lt"/>
              <a:buAutoNum type="arabicPeriod"/>
            </a:pPr>
            <a:r>
              <a:rPr lang="en-US" sz="2400" dirty="0" smtClean="0"/>
              <a:t>Equality</a:t>
            </a:r>
          </a:p>
          <a:p>
            <a:pPr marL="342900" indent="-342900">
              <a:buFont typeface="+mj-lt"/>
              <a:buAutoNum type="arabicPeriod"/>
            </a:pPr>
            <a:r>
              <a:rPr lang="en-US" sz="2400" dirty="0" smtClean="0"/>
              <a:t>Order</a:t>
            </a:r>
            <a:br>
              <a:rPr lang="en-US" sz="2400" dirty="0" smtClean="0"/>
            </a:br>
            <a:endParaRPr lang="en-US" sz="2400" dirty="0" smtClean="0"/>
          </a:p>
          <a:p>
            <a:r>
              <a:rPr lang="en-US" sz="2400" dirty="0" smtClean="0"/>
              <a:t>Some schemes leak:</a:t>
            </a:r>
          </a:p>
          <a:p>
            <a:r>
              <a:rPr lang="en-US" sz="2400" dirty="0" smtClean="0"/>
              <a:t>1. </a:t>
            </a:r>
            <a:r>
              <a:rPr lang="en-US" sz="2400" i="1" dirty="0" smtClean="0"/>
              <a:t>Initialization </a:t>
            </a:r>
            <a:r>
              <a:rPr lang="en-US" sz="2400" dirty="0" smtClean="0"/>
              <a:t>on entire DB</a:t>
            </a:r>
          </a:p>
          <a:p>
            <a:r>
              <a:rPr lang="en-US" sz="2400" i="1" dirty="0" smtClean="0"/>
              <a:t>2. </a:t>
            </a:r>
            <a:r>
              <a:rPr lang="en-US" sz="2400" dirty="0" smtClean="0"/>
              <a:t>At </a:t>
            </a:r>
            <a:r>
              <a:rPr lang="en-US" sz="2400" i="1" dirty="0" smtClean="0"/>
              <a:t>Query</a:t>
            </a:r>
            <a:r>
              <a:rPr lang="en-US" sz="2400" dirty="0" smtClean="0"/>
              <a:t> on </a:t>
            </a:r>
            <a:r>
              <a:rPr lang="en-US" sz="2400" dirty="0" smtClean="0"/>
              <a:t>results</a:t>
            </a:r>
            <a:endParaRPr lang="en-US" sz="2400" dirty="0"/>
          </a:p>
        </p:txBody>
      </p:sp>
      <p:sp>
        <p:nvSpPr>
          <p:cNvPr id="4" name="TextBox 3"/>
          <p:cNvSpPr txBox="1"/>
          <p:nvPr/>
        </p:nvSpPr>
        <p:spPr>
          <a:xfrm>
            <a:off x="68826" y="6420465"/>
            <a:ext cx="5967916" cy="461665"/>
          </a:xfrm>
          <a:prstGeom prst="rect">
            <a:avLst/>
          </a:prstGeom>
          <a:noFill/>
        </p:spPr>
        <p:txBody>
          <a:bodyPr wrap="none" rtlCol="0">
            <a:spAutoFit/>
          </a:bodyPr>
          <a:lstStyle/>
          <a:p>
            <a:r>
              <a:rPr lang="en-US" sz="1200" baseline="30000" dirty="0" smtClean="0"/>
              <a:t>3</a:t>
            </a:r>
            <a:r>
              <a:rPr lang="en-US" sz="1200" dirty="0" smtClean="0"/>
              <a:t>Partially </a:t>
            </a:r>
            <a:r>
              <a:rPr lang="en-US" sz="1200" dirty="0" smtClean="0"/>
              <a:t>based on </a:t>
            </a:r>
            <a:r>
              <a:rPr lang="en-US" sz="1200" dirty="0" err="1"/>
              <a:t>S.Kamara</a:t>
            </a:r>
            <a:r>
              <a:rPr lang="en-US" sz="1200" dirty="0" smtClean="0"/>
              <a:t>, “Structured encryption and leakage suppression,”</a:t>
            </a:r>
            <a:br>
              <a:rPr lang="en-US" sz="1200" dirty="0" smtClean="0"/>
            </a:br>
            <a:r>
              <a:rPr lang="en-US" sz="1200" dirty="0" smtClean="0"/>
              <a:t>presented </a:t>
            </a:r>
            <a:r>
              <a:rPr lang="en-US" sz="1200" dirty="0"/>
              <a:t>at Encryption for Secure Search and Other Algorithms, </a:t>
            </a:r>
            <a:r>
              <a:rPr lang="en-US" sz="1200" dirty="0" err="1"/>
              <a:t>Bertinoro</a:t>
            </a:r>
            <a:r>
              <a:rPr lang="en-US" sz="1200" dirty="0"/>
              <a:t>, Italy, June 2015. </a:t>
            </a:r>
          </a:p>
        </p:txBody>
      </p:sp>
      <p:pic>
        <p:nvPicPr>
          <p:cNvPr id="41" name="Picture 4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51722" y="1672750"/>
            <a:ext cx="1902542" cy="1902542"/>
          </a:xfrm>
          <a:prstGeom prst="rect">
            <a:avLst/>
          </a:prstGeom>
        </p:spPr>
      </p:pic>
      <p:grpSp>
        <p:nvGrpSpPr>
          <p:cNvPr id="54" name="Group 53"/>
          <p:cNvGrpSpPr/>
          <p:nvPr/>
        </p:nvGrpSpPr>
        <p:grpSpPr>
          <a:xfrm>
            <a:off x="6688804" y="5441570"/>
            <a:ext cx="700975" cy="899317"/>
            <a:chOff x="840575" y="4153611"/>
            <a:chExt cx="700975" cy="899317"/>
          </a:xfrm>
        </p:grpSpPr>
        <p:pic>
          <p:nvPicPr>
            <p:cNvPr id="55" name="Picture 5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9232" y="4430610"/>
              <a:ext cx="622318" cy="622318"/>
            </a:xfrm>
            <a:prstGeom prst="rect">
              <a:avLst/>
            </a:prstGeom>
          </p:spPr>
        </p:pic>
        <p:sp>
          <p:nvSpPr>
            <p:cNvPr id="56" name="TextBox 55"/>
            <p:cNvSpPr txBox="1"/>
            <p:nvPr/>
          </p:nvSpPr>
          <p:spPr>
            <a:xfrm>
              <a:off x="840575" y="4153611"/>
              <a:ext cx="607859" cy="307777"/>
            </a:xfrm>
            <a:prstGeom prst="rect">
              <a:avLst/>
            </a:prstGeom>
            <a:noFill/>
          </p:spPr>
          <p:txBody>
            <a:bodyPr wrap="none" rtlCol="0">
              <a:spAutoFit/>
            </a:bodyPr>
            <a:lstStyle/>
            <a:p>
              <a:r>
                <a:rPr lang="en-US" sz="1400" dirty="0" smtClean="0"/>
                <a:t>Client</a:t>
              </a:r>
              <a:endParaRPr lang="en-US" sz="1400" dirty="0"/>
            </a:p>
          </p:txBody>
        </p:sp>
      </p:grpSp>
      <p:grpSp>
        <p:nvGrpSpPr>
          <p:cNvPr id="57" name="Group 56"/>
          <p:cNvGrpSpPr/>
          <p:nvPr/>
        </p:nvGrpSpPr>
        <p:grpSpPr>
          <a:xfrm>
            <a:off x="10863388" y="5441570"/>
            <a:ext cx="1207895" cy="1087143"/>
            <a:chOff x="10863388" y="5441570"/>
            <a:chExt cx="1207895" cy="1087143"/>
          </a:xfrm>
        </p:grpSpPr>
        <p:pic>
          <p:nvPicPr>
            <p:cNvPr id="61" name="Picture 6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229786" y="5862486"/>
              <a:ext cx="666227" cy="666227"/>
            </a:xfrm>
            <a:prstGeom prst="rect">
              <a:avLst/>
            </a:prstGeom>
          </p:spPr>
        </p:pic>
        <p:sp>
          <p:nvSpPr>
            <p:cNvPr id="71" name="TextBox 70"/>
            <p:cNvSpPr txBox="1"/>
            <p:nvPr/>
          </p:nvSpPr>
          <p:spPr>
            <a:xfrm>
              <a:off x="10863388" y="5441570"/>
              <a:ext cx="1207895" cy="276999"/>
            </a:xfrm>
            <a:prstGeom prst="rect">
              <a:avLst/>
            </a:prstGeom>
            <a:noFill/>
          </p:spPr>
          <p:txBody>
            <a:bodyPr wrap="none" rtlCol="0">
              <a:spAutoFit/>
            </a:bodyPr>
            <a:lstStyle/>
            <a:p>
              <a:r>
                <a:rPr lang="en-US" sz="1200" dirty="0" smtClean="0"/>
                <a:t>Backend storage</a:t>
              </a:r>
              <a:endParaRPr lang="en-US" sz="1200" dirty="0"/>
            </a:p>
          </p:txBody>
        </p:sp>
      </p:grpSp>
      <p:grpSp>
        <p:nvGrpSpPr>
          <p:cNvPr id="75" name="Group 74"/>
          <p:cNvGrpSpPr/>
          <p:nvPr/>
        </p:nvGrpSpPr>
        <p:grpSpPr>
          <a:xfrm>
            <a:off x="10863388" y="3471683"/>
            <a:ext cx="1033351" cy="1204071"/>
            <a:chOff x="10863388" y="3471683"/>
            <a:chExt cx="1033351" cy="1204071"/>
          </a:xfrm>
        </p:grpSpPr>
        <p:pic>
          <p:nvPicPr>
            <p:cNvPr id="76" name="Picture 7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041626" y="3820641"/>
              <a:ext cx="855113" cy="855113"/>
            </a:xfrm>
            <a:prstGeom prst="rect">
              <a:avLst/>
            </a:prstGeom>
          </p:spPr>
        </p:pic>
        <p:sp>
          <p:nvSpPr>
            <p:cNvPr id="77" name="TextBox 76"/>
            <p:cNvSpPr txBox="1"/>
            <p:nvPr/>
          </p:nvSpPr>
          <p:spPr>
            <a:xfrm>
              <a:off x="10863388" y="3471683"/>
              <a:ext cx="911916" cy="276999"/>
            </a:xfrm>
            <a:prstGeom prst="rect">
              <a:avLst/>
            </a:prstGeom>
            <a:noFill/>
          </p:spPr>
          <p:txBody>
            <a:bodyPr wrap="none" rtlCol="0">
              <a:spAutoFit/>
            </a:bodyPr>
            <a:lstStyle/>
            <a:p>
              <a:r>
                <a:rPr lang="en-US" sz="1200" dirty="0" smtClean="0"/>
                <a:t>Data owner</a:t>
              </a:r>
              <a:endParaRPr lang="en-US" sz="1200" dirty="0"/>
            </a:p>
          </p:txBody>
        </p:sp>
      </p:grpSp>
      <p:grpSp>
        <p:nvGrpSpPr>
          <p:cNvPr id="78" name="Group 77"/>
          <p:cNvGrpSpPr/>
          <p:nvPr/>
        </p:nvGrpSpPr>
        <p:grpSpPr>
          <a:xfrm flipH="1">
            <a:off x="6991580" y="3621219"/>
            <a:ext cx="1374923" cy="1748676"/>
            <a:chOff x="11628670" y="2963216"/>
            <a:chExt cx="1868396" cy="1359061"/>
          </a:xfrm>
        </p:grpSpPr>
        <p:cxnSp>
          <p:nvCxnSpPr>
            <p:cNvPr id="79" name="Straight Arrow Connector 78"/>
            <p:cNvCxnSpPr/>
            <p:nvPr/>
          </p:nvCxnSpPr>
          <p:spPr>
            <a:xfrm>
              <a:off x="11628670" y="2963216"/>
              <a:ext cx="1518191" cy="135906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12338713" y="3262891"/>
              <a:ext cx="1158353" cy="287043"/>
            </a:xfrm>
            <a:prstGeom prst="rect">
              <a:avLst/>
            </a:prstGeom>
            <a:noFill/>
          </p:spPr>
          <p:txBody>
            <a:bodyPr wrap="none" rtlCol="0">
              <a:spAutoFit/>
            </a:bodyPr>
            <a:lstStyle/>
            <a:p>
              <a:r>
                <a:rPr lang="en-US" dirty="0" smtClean="0"/>
                <a:t>Results</a:t>
              </a:r>
              <a:endParaRPr lang="en-US" dirty="0"/>
            </a:p>
          </p:txBody>
        </p:sp>
      </p:grpSp>
      <p:grpSp>
        <p:nvGrpSpPr>
          <p:cNvPr id="81" name="Group 80"/>
          <p:cNvGrpSpPr/>
          <p:nvPr/>
        </p:nvGrpSpPr>
        <p:grpSpPr>
          <a:xfrm>
            <a:off x="7389779" y="3575292"/>
            <a:ext cx="4077556" cy="2454436"/>
            <a:chOff x="7389779" y="3575292"/>
            <a:chExt cx="4077556" cy="2454436"/>
          </a:xfrm>
        </p:grpSpPr>
        <p:cxnSp>
          <p:nvCxnSpPr>
            <p:cNvPr id="82" name="Curved Connector 81"/>
            <p:cNvCxnSpPr/>
            <p:nvPr/>
          </p:nvCxnSpPr>
          <p:spPr>
            <a:xfrm rot="5400000">
              <a:off x="7069168" y="3895903"/>
              <a:ext cx="2454436" cy="1813214"/>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Curved Connector 82"/>
            <p:cNvCxnSpPr/>
            <p:nvPr/>
          </p:nvCxnSpPr>
          <p:spPr>
            <a:xfrm rot="16200000" flipH="1">
              <a:off x="8510632" y="4267652"/>
              <a:ext cx="1866278" cy="481557"/>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Curved Connector 83"/>
            <p:cNvCxnSpPr/>
            <p:nvPr/>
          </p:nvCxnSpPr>
          <p:spPr>
            <a:xfrm rot="16200000" flipH="1">
              <a:off x="9402025" y="3376259"/>
              <a:ext cx="1866278" cy="2264343"/>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Curved Connector 84"/>
            <p:cNvCxnSpPr/>
            <p:nvPr/>
          </p:nvCxnSpPr>
          <p:spPr>
            <a:xfrm rot="16200000" flipH="1">
              <a:off x="9785856" y="2992428"/>
              <a:ext cx="672906" cy="1838633"/>
            </a:xfrm>
            <a:prstGeom prst="curved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8599045" y="3796937"/>
              <a:ext cx="1357103" cy="523220"/>
            </a:xfrm>
            <a:prstGeom prst="rect">
              <a:avLst/>
            </a:prstGeom>
            <a:solidFill>
              <a:schemeClr val="bg1"/>
            </a:solidFill>
          </p:spPr>
          <p:txBody>
            <a:bodyPr wrap="none" rtlCol="0">
              <a:spAutoFit/>
            </a:bodyPr>
            <a:lstStyle/>
            <a:p>
              <a:r>
                <a:rPr lang="en-US" sz="2800" dirty="0" smtClean="0"/>
                <a:t>Leakage</a:t>
              </a:r>
              <a:endParaRPr lang="en-US" sz="2800" dirty="0"/>
            </a:p>
          </p:txBody>
        </p:sp>
      </p:grpSp>
      <p:grpSp>
        <p:nvGrpSpPr>
          <p:cNvPr id="87" name="Group 86"/>
          <p:cNvGrpSpPr/>
          <p:nvPr/>
        </p:nvGrpSpPr>
        <p:grpSpPr>
          <a:xfrm>
            <a:off x="9088906" y="5441570"/>
            <a:ext cx="1191288" cy="1274213"/>
            <a:chOff x="9088906" y="5441570"/>
            <a:chExt cx="1191288" cy="1274213"/>
          </a:xfrm>
        </p:grpSpPr>
        <p:pic>
          <p:nvPicPr>
            <p:cNvPr id="88" name="Picture 87"/>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359538" y="5862486"/>
              <a:ext cx="853297" cy="853297"/>
            </a:xfrm>
            <a:prstGeom prst="rect">
              <a:avLst/>
            </a:prstGeom>
          </p:spPr>
        </p:pic>
        <p:sp>
          <p:nvSpPr>
            <p:cNvPr id="89" name="TextBox 88"/>
            <p:cNvSpPr txBox="1"/>
            <p:nvPr/>
          </p:nvSpPr>
          <p:spPr>
            <a:xfrm>
              <a:off x="9088906" y="5441570"/>
              <a:ext cx="1191288" cy="276999"/>
            </a:xfrm>
            <a:prstGeom prst="rect">
              <a:avLst/>
            </a:prstGeom>
            <a:noFill/>
          </p:spPr>
          <p:txBody>
            <a:bodyPr wrap="none" rtlCol="0">
              <a:spAutoFit/>
            </a:bodyPr>
            <a:lstStyle/>
            <a:p>
              <a:r>
                <a:rPr lang="en-US" sz="1200" dirty="0" smtClean="0"/>
                <a:t>Database server</a:t>
              </a:r>
              <a:endParaRPr lang="en-US" sz="1200" dirty="0"/>
            </a:p>
          </p:txBody>
        </p:sp>
      </p:grpSp>
      <p:sp>
        <p:nvSpPr>
          <p:cNvPr id="5" name="Slide Number Placeholder 4"/>
          <p:cNvSpPr>
            <a:spLocks noGrp="1"/>
          </p:cNvSpPr>
          <p:nvPr>
            <p:ph type="sldNum" sz="quarter" idx="12"/>
          </p:nvPr>
        </p:nvSpPr>
        <p:spPr/>
        <p:txBody>
          <a:bodyPr/>
          <a:lstStyle/>
          <a:p>
            <a:fld id="{1331F335-29E7-644E-BF01-9CFDAABF951A}" type="slidenum">
              <a:rPr lang="en-US" smtClean="0"/>
              <a:t>14</a:t>
            </a:fld>
            <a:endParaRPr lang="en-US"/>
          </a:p>
        </p:txBody>
      </p:sp>
    </p:spTree>
    <p:extLst>
      <p:ext uri="{BB962C8B-B14F-4D97-AF65-F5344CB8AC3E}">
        <p14:creationId xmlns:p14="http://schemas.microsoft.com/office/powerpoint/2010/main" val="170806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Overview of Protected Search</a:t>
            </a:r>
          </a:p>
          <a:p>
            <a:r>
              <a:rPr lang="en-US" dirty="0" smtClean="0"/>
              <a:t>Leakage Impacts </a:t>
            </a:r>
          </a:p>
          <a:p>
            <a:r>
              <a:rPr lang="en-US" dirty="0" smtClean="0"/>
              <a:t>Finding a basis for search results</a:t>
            </a:r>
          </a:p>
          <a:p>
            <a:pPr lvl="1"/>
            <a:r>
              <a:rPr lang="en-US" dirty="0" smtClean="0"/>
              <a:t>Range queries</a:t>
            </a:r>
          </a:p>
          <a:p>
            <a:pPr lvl="2"/>
            <a:r>
              <a:rPr lang="en-US" dirty="0" smtClean="0"/>
              <a:t>Compatible approach: Order-Preserving Encryption / </a:t>
            </a:r>
            <a:r>
              <a:rPr lang="en-US" dirty="0" err="1" smtClean="0"/>
              <a:t>CryptDB</a:t>
            </a:r>
            <a:endParaRPr lang="en-US" dirty="0" smtClean="0"/>
          </a:p>
          <a:p>
            <a:pPr lvl="2"/>
            <a:r>
              <a:rPr lang="en-US" dirty="0" smtClean="0"/>
              <a:t>Custom approach: Partial Order-Preserving Encryption</a:t>
            </a:r>
          </a:p>
          <a:p>
            <a:pPr lvl="2"/>
            <a:r>
              <a:rPr lang="en-US" dirty="0" err="1" smtClean="0"/>
              <a:t>Obliv</a:t>
            </a:r>
            <a:r>
              <a:rPr lang="en-US" dirty="0" smtClean="0"/>
              <a:t> approach: </a:t>
            </a:r>
            <a:r>
              <a:rPr lang="en-US" dirty="0" err="1" smtClean="0"/>
              <a:t>SisoSPIR</a:t>
            </a:r>
            <a:endParaRPr lang="en-US" dirty="0" smtClean="0"/>
          </a:p>
          <a:p>
            <a:pPr lvl="1"/>
            <a:r>
              <a:rPr lang="en-US" dirty="0" smtClean="0"/>
              <a:t>Combining queries</a:t>
            </a:r>
          </a:p>
          <a:p>
            <a:r>
              <a:rPr lang="en-US" dirty="0" smtClean="0"/>
              <a:t>Extending to new database paradigms</a:t>
            </a:r>
          </a:p>
          <a:p>
            <a:endParaRPr lang="en-US" dirty="0"/>
          </a:p>
        </p:txBody>
      </p:sp>
      <p:sp>
        <p:nvSpPr>
          <p:cNvPr id="4" name="Right Arrow 3"/>
          <p:cNvSpPr/>
          <p:nvPr/>
        </p:nvSpPr>
        <p:spPr>
          <a:xfrm>
            <a:off x="-108488" y="2293749"/>
            <a:ext cx="1177871" cy="5269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1331F335-29E7-644E-BF01-9CFDAABF951A}" type="slidenum">
              <a:rPr lang="en-US" smtClean="0"/>
              <a:t>15</a:t>
            </a:fld>
            <a:endParaRPr lang="en-US"/>
          </a:p>
        </p:txBody>
      </p:sp>
    </p:spTree>
    <p:extLst>
      <p:ext uri="{BB962C8B-B14F-4D97-AF65-F5344CB8AC3E}">
        <p14:creationId xmlns:p14="http://schemas.microsoft.com/office/powerpoint/2010/main" val="16037717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smtClean="0"/>
              <a:t>Hospital Data Set </a:t>
            </a:r>
            <a:endParaRPr lang="en-US"/>
          </a:p>
        </p:txBody>
      </p:sp>
      <p:sp>
        <p:nvSpPr>
          <p:cNvPr id="3" name="Content Placeholder 2"/>
          <p:cNvSpPr>
            <a:spLocks noGrp="1"/>
          </p:cNvSpPr>
          <p:nvPr>
            <p:ph idx="1"/>
          </p:nvPr>
        </p:nvSpPr>
        <p:spPr>
          <a:xfrm>
            <a:off x="838200" y="1825625"/>
            <a:ext cx="10515600" cy="964070"/>
          </a:xfrm>
        </p:spPr>
        <p:txBody>
          <a:bodyPr/>
          <a:lstStyle/>
          <a:p>
            <a:endParaRPr lang="en-US" dirty="0"/>
          </a:p>
          <a:p>
            <a:endParaRPr lang="en-US" dirty="0" smtClean="0"/>
          </a:p>
          <a:p>
            <a:endParaRPr lang="en-US" dirty="0"/>
          </a:p>
          <a:p>
            <a:endParaRPr lang="en-US" dirty="0" smtClean="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339634831"/>
              </p:ext>
            </p:extLst>
          </p:nvPr>
        </p:nvGraphicFramePr>
        <p:xfrm>
          <a:off x="482171" y="2105856"/>
          <a:ext cx="8128000" cy="1483360"/>
        </p:xfrm>
        <a:graphic>
          <a:graphicData uri="http://schemas.openxmlformats.org/drawingml/2006/table">
            <a:tbl>
              <a:tblPr firstRow="1" bandRow="1">
                <a:tableStyleId>{5C22544A-7EE6-4342-B048-85BDC9FD1C3A}</a:tableStyleId>
              </a:tblPr>
              <a:tblGrid>
                <a:gridCol w="1625600"/>
                <a:gridCol w="1625600"/>
                <a:gridCol w="1625600"/>
                <a:gridCol w="1625600"/>
                <a:gridCol w="1625600"/>
              </a:tblGrid>
              <a:tr h="370840">
                <a:tc>
                  <a:txBody>
                    <a:bodyPr/>
                    <a:lstStyle/>
                    <a:p>
                      <a:r>
                        <a:rPr lang="en-US" dirty="0" smtClean="0"/>
                        <a:t>Birth Month</a:t>
                      </a:r>
                      <a:endParaRPr lang="en-US" dirty="0"/>
                    </a:p>
                  </a:txBody>
                  <a:tcPr/>
                </a:tc>
                <a:tc>
                  <a:txBody>
                    <a:bodyPr/>
                    <a:lstStyle/>
                    <a:p>
                      <a:r>
                        <a:rPr lang="en-US" dirty="0" smtClean="0"/>
                        <a:t>Length of Stay</a:t>
                      </a:r>
                      <a:endParaRPr lang="en-US" dirty="0"/>
                    </a:p>
                  </a:txBody>
                  <a:tcPr/>
                </a:tc>
                <a:tc>
                  <a:txBody>
                    <a:bodyPr/>
                    <a:lstStyle/>
                    <a:p>
                      <a:r>
                        <a:rPr lang="en-US" dirty="0" smtClean="0"/>
                        <a:t>Gender</a:t>
                      </a:r>
                      <a:endParaRPr lang="en-US" dirty="0"/>
                    </a:p>
                  </a:txBody>
                  <a:tcPr/>
                </a:tc>
                <a:tc>
                  <a:txBody>
                    <a:bodyPr/>
                    <a:lstStyle/>
                    <a:p>
                      <a:r>
                        <a:rPr lang="en-US" dirty="0" smtClean="0"/>
                        <a:t>Diagnosis</a:t>
                      </a:r>
                      <a:endParaRPr lang="en-US" dirty="0"/>
                    </a:p>
                  </a:txBody>
                  <a:tcPr/>
                </a:tc>
                <a:tc>
                  <a:txBody>
                    <a:bodyPr/>
                    <a:lstStyle/>
                    <a:p>
                      <a:r>
                        <a:rPr lang="en-US" dirty="0" smtClean="0"/>
                        <a:t>SSN</a:t>
                      </a:r>
                      <a:endParaRPr lang="en-US" dirty="0"/>
                    </a:p>
                  </a:txBody>
                  <a:tcPr/>
                </a:tc>
              </a:tr>
              <a:tr h="370840">
                <a:tc>
                  <a:txBody>
                    <a:bodyPr/>
                    <a:lstStyle/>
                    <a:p>
                      <a:r>
                        <a:rPr lang="en-US" dirty="0" smtClean="0"/>
                        <a:t>February</a:t>
                      </a:r>
                      <a:endParaRPr lang="en-US" dirty="0"/>
                    </a:p>
                  </a:txBody>
                  <a:tcPr/>
                </a:tc>
                <a:tc>
                  <a:txBody>
                    <a:bodyPr/>
                    <a:lstStyle/>
                    <a:p>
                      <a:r>
                        <a:rPr lang="en-US" dirty="0" smtClean="0"/>
                        <a:t>1</a:t>
                      </a:r>
                      <a:endParaRPr lang="en-US" dirty="0"/>
                    </a:p>
                  </a:txBody>
                  <a:tcPr/>
                </a:tc>
                <a:tc>
                  <a:txBody>
                    <a:bodyPr/>
                    <a:lstStyle/>
                    <a:p>
                      <a:r>
                        <a:rPr lang="en-US" dirty="0" smtClean="0"/>
                        <a:t>M</a:t>
                      </a:r>
                      <a:endParaRPr lang="en-US" dirty="0"/>
                    </a:p>
                  </a:txBody>
                  <a:tcPr/>
                </a:tc>
                <a:tc>
                  <a:txBody>
                    <a:bodyPr/>
                    <a:lstStyle/>
                    <a:p>
                      <a:r>
                        <a:rPr lang="en-US" dirty="0" smtClean="0"/>
                        <a:t>Flu</a:t>
                      </a:r>
                      <a:endParaRPr lang="en-US" dirty="0"/>
                    </a:p>
                  </a:txBody>
                  <a:tcPr/>
                </a:tc>
                <a:tc>
                  <a:txBody>
                    <a:bodyPr/>
                    <a:lstStyle/>
                    <a:p>
                      <a:r>
                        <a:rPr lang="en-US" dirty="0" smtClean="0"/>
                        <a:t>000-00-001</a:t>
                      </a:r>
                      <a:endParaRPr lang="en-US" dirty="0"/>
                    </a:p>
                  </a:txBody>
                  <a:tcPr/>
                </a:tc>
              </a:tr>
              <a:tr h="370840">
                <a:tc>
                  <a:txBody>
                    <a:bodyPr/>
                    <a:lstStyle/>
                    <a:p>
                      <a:r>
                        <a:rPr lang="en-US" dirty="0" smtClean="0"/>
                        <a:t>April</a:t>
                      </a:r>
                      <a:endParaRPr lang="en-US" dirty="0"/>
                    </a:p>
                  </a:txBody>
                  <a:tcPr/>
                </a:tc>
                <a:tc>
                  <a:txBody>
                    <a:bodyPr/>
                    <a:lstStyle/>
                    <a:p>
                      <a:r>
                        <a:rPr lang="en-US" dirty="0" smtClean="0"/>
                        <a:t>30</a:t>
                      </a:r>
                      <a:endParaRPr lang="en-US" dirty="0"/>
                    </a:p>
                  </a:txBody>
                  <a:tcPr/>
                </a:tc>
                <a:tc>
                  <a:txBody>
                    <a:bodyPr/>
                    <a:lstStyle/>
                    <a:p>
                      <a:r>
                        <a:rPr lang="en-US" dirty="0" smtClean="0"/>
                        <a:t>M</a:t>
                      </a:r>
                      <a:endParaRPr lang="en-US" dirty="0"/>
                    </a:p>
                  </a:txBody>
                  <a:tcPr/>
                </a:tc>
                <a:tc>
                  <a:txBody>
                    <a:bodyPr/>
                    <a:lstStyle/>
                    <a:p>
                      <a:r>
                        <a:rPr lang="en-US" dirty="0" smtClean="0"/>
                        <a:t>Cancer</a:t>
                      </a:r>
                      <a:r>
                        <a:rPr lang="en-US" baseline="0" dirty="0" smtClean="0"/>
                        <a:t> </a:t>
                      </a:r>
                      <a:endParaRPr lang="en-US" dirty="0"/>
                    </a:p>
                  </a:txBody>
                  <a:tcPr/>
                </a:tc>
                <a:tc>
                  <a:txBody>
                    <a:bodyPr/>
                    <a:lstStyle/>
                    <a:p>
                      <a:r>
                        <a:rPr lang="en-US" dirty="0" smtClean="0"/>
                        <a:t>000-00-002</a:t>
                      </a:r>
                      <a:endParaRPr lang="en-US" dirty="0"/>
                    </a:p>
                  </a:txBody>
                  <a:tcPr/>
                </a:tc>
              </a:tr>
              <a:tr h="370840">
                <a:tc>
                  <a:txBody>
                    <a:bodyPr/>
                    <a:lstStyle/>
                    <a:p>
                      <a:r>
                        <a:rPr lang="en-US" dirty="0" smtClean="0"/>
                        <a:t>June</a:t>
                      </a:r>
                      <a:endParaRPr lang="en-US" dirty="0"/>
                    </a:p>
                  </a:txBody>
                  <a:tcPr/>
                </a:tc>
                <a:tc>
                  <a:txBody>
                    <a:bodyPr/>
                    <a:lstStyle/>
                    <a:p>
                      <a:r>
                        <a:rPr lang="en-US" dirty="0" smtClean="0"/>
                        <a:t>3</a:t>
                      </a:r>
                      <a:endParaRPr lang="en-US" dirty="0"/>
                    </a:p>
                  </a:txBody>
                  <a:tcPr/>
                </a:tc>
                <a:tc>
                  <a:txBody>
                    <a:bodyPr/>
                    <a:lstStyle/>
                    <a:p>
                      <a:r>
                        <a:rPr lang="en-US" dirty="0" smtClean="0"/>
                        <a:t>F</a:t>
                      </a:r>
                      <a:endParaRPr lang="en-US" dirty="0"/>
                    </a:p>
                  </a:txBody>
                  <a:tcPr/>
                </a:tc>
                <a:tc>
                  <a:txBody>
                    <a:bodyPr/>
                    <a:lstStyle/>
                    <a:p>
                      <a:r>
                        <a:rPr lang="en-US" dirty="0" smtClean="0"/>
                        <a:t>Pneumonia</a:t>
                      </a:r>
                      <a:endParaRPr lang="en-US" dirty="0"/>
                    </a:p>
                  </a:txBody>
                  <a:tcPr/>
                </a:tc>
                <a:tc>
                  <a:txBody>
                    <a:bodyPr/>
                    <a:lstStyle/>
                    <a:p>
                      <a:r>
                        <a:rPr lang="en-US" dirty="0" smtClean="0"/>
                        <a:t>000-00-003</a:t>
                      </a:r>
                      <a:endParaRPr lang="en-US" dirty="0"/>
                    </a:p>
                  </a:txBody>
                  <a:tcPr/>
                </a:tc>
              </a:tr>
            </a:tbl>
          </a:graphicData>
        </a:graphic>
      </p:graphicFrame>
      <p:sp>
        <p:nvSpPr>
          <p:cNvPr id="5" name="Content Placeholder 2"/>
          <p:cNvSpPr txBox="1">
            <a:spLocks/>
          </p:cNvSpPr>
          <p:nvPr/>
        </p:nvSpPr>
        <p:spPr>
          <a:xfrm>
            <a:off x="838200" y="4362219"/>
            <a:ext cx="10515600" cy="20695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200" dirty="0" smtClean="0"/>
              <a:t>Assume:</a:t>
            </a:r>
          </a:p>
          <a:p>
            <a:pPr lvl="1"/>
            <a:r>
              <a:rPr lang="en-US" sz="2800" dirty="0" smtClean="0"/>
              <a:t>Server sees which field queried</a:t>
            </a:r>
          </a:p>
          <a:p>
            <a:pPr lvl="1"/>
            <a:r>
              <a:rPr lang="en-US" sz="2800" dirty="0" smtClean="0"/>
              <a:t>Records are identifiable between queries</a:t>
            </a:r>
          </a:p>
        </p:txBody>
      </p:sp>
      <p:grpSp>
        <p:nvGrpSpPr>
          <p:cNvPr id="10" name="Group 9"/>
          <p:cNvGrpSpPr/>
          <p:nvPr/>
        </p:nvGrpSpPr>
        <p:grpSpPr>
          <a:xfrm>
            <a:off x="8880529" y="1994239"/>
            <a:ext cx="3017534" cy="1706595"/>
            <a:chOff x="8880529" y="2722660"/>
            <a:chExt cx="3017534" cy="1706595"/>
          </a:xfrm>
        </p:grpSpPr>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91468" y="2722660"/>
              <a:ext cx="1706595" cy="1706595"/>
            </a:xfrm>
            <a:prstGeom prst="rect">
              <a:avLst/>
            </a:prstGeom>
          </p:spPr>
        </p:pic>
        <p:grpSp>
          <p:nvGrpSpPr>
            <p:cNvPr id="9" name="Group 8"/>
            <p:cNvGrpSpPr/>
            <p:nvPr/>
          </p:nvGrpSpPr>
          <p:grpSpPr>
            <a:xfrm>
              <a:off x="8880529" y="2722661"/>
              <a:ext cx="2867185" cy="1594978"/>
              <a:chOff x="8880529" y="2722661"/>
              <a:chExt cx="2867185" cy="1594978"/>
            </a:xfrm>
          </p:grpSpPr>
          <p:sp>
            <p:nvSpPr>
              <p:cNvPr id="7" name="Rounded Rectangle 6"/>
              <p:cNvSpPr/>
              <p:nvPr/>
            </p:nvSpPr>
            <p:spPr>
              <a:xfrm rot="5400000">
                <a:off x="10268463" y="2838387"/>
                <a:ext cx="1594978" cy="1363525"/>
              </a:xfrm>
              <a:prstGeom prst="roundRect">
                <a:avLst/>
              </a:prstGeom>
              <a:solidFill>
                <a:schemeClr val="accent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8880529" y="3289757"/>
                <a:ext cx="1310939" cy="5848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 name="Slide Number Placeholder 10"/>
          <p:cNvSpPr>
            <a:spLocks noGrp="1"/>
          </p:cNvSpPr>
          <p:nvPr>
            <p:ph type="sldNum" sz="quarter" idx="12"/>
          </p:nvPr>
        </p:nvSpPr>
        <p:spPr/>
        <p:txBody>
          <a:bodyPr/>
          <a:lstStyle/>
          <a:p>
            <a:fld id="{1331F335-29E7-644E-BF01-9CFDAABF951A}" type="slidenum">
              <a:rPr lang="en-US" smtClean="0"/>
              <a:t>16</a:t>
            </a:fld>
            <a:endParaRPr lang="en-US"/>
          </a:p>
        </p:txBody>
      </p:sp>
    </p:spTree>
    <p:extLst>
      <p:ext uri="{BB962C8B-B14F-4D97-AF65-F5344CB8AC3E}">
        <p14:creationId xmlns:p14="http://schemas.microsoft.com/office/powerpoint/2010/main" val="148110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smtClean="0"/>
              <a:t>Statistical Attack Against Hospital Length of Stay</a:t>
            </a:r>
            <a:endParaRPr lang="en-US" sz="4000" dirty="0"/>
          </a:p>
        </p:txBody>
      </p:sp>
      <p:sp>
        <p:nvSpPr>
          <p:cNvPr id="15" name="Content Placeholder 2"/>
          <p:cNvSpPr>
            <a:spLocks noGrp="1"/>
          </p:cNvSpPr>
          <p:nvPr>
            <p:ph idx="1"/>
          </p:nvPr>
        </p:nvSpPr>
        <p:spPr>
          <a:xfrm>
            <a:off x="342900" y="1825625"/>
            <a:ext cx="5568043" cy="3726089"/>
          </a:xfrm>
        </p:spPr>
        <p:txBody>
          <a:bodyPr>
            <a:normAutofit/>
          </a:bodyPr>
          <a:lstStyle/>
          <a:p>
            <a:r>
              <a:rPr lang="en-US" sz="3600" dirty="0" smtClean="0"/>
              <a:t>Suppose: </a:t>
            </a:r>
          </a:p>
          <a:p>
            <a:pPr lvl="1"/>
            <a:r>
              <a:rPr lang="en-US" sz="3200" dirty="0" smtClean="0"/>
              <a:t>Queries of form: </a:t>
            </a:r>
            <a:br>
              <a:rPr lang="en-US" sz="3200" dirty="0" smtClean="0"/>
            </a:br>
            <a:r>
              <a:rPr lang="en-US" sz="3600" dirty="0" smtClean="0"/>
              <a:t>SELECT * FROM table WHERE 	</a:t>
            </a:r>
            <a:r>
              <a:rPr lang="en-US" sz="3600" dirty="0" err="1" smtClean="0"/>
              <a:t>length_stay</a:t>
            </a:r>
            <a:r>
              <a:rPr lang="en-US" sz="3600" dirty="0" smtClean="0"/>
              <a:t>=XXXXX;</a:t>
            </a:r>
          </a:p>
          <a:p>
            <a:pPr lvl="1"/>
            <a:r>
              <a:rPr lang="en-US" sz="3200" dirty="0"/>
              <a:t>O</a:t>
            </a:r>
            <a:r>
              <a:rPr lang="en-US" sz="3200" dirty="0" smtClean="0"/>
              <a:t>bserve |records|</a:t>
            </a:r>
          </a:p>
          <a:p>
            <a:pPr lvl="1"/>
            <a:r>
              <a:rPr lang="en-US" sz="3200" dirty="0" smtClean="0"/>
              <a:t>Create unique id for query</a:t>
            </a:r>
          </a:p>
          <a:p>
            <a:endParaRPr lang="en-US" sz="3600" dirty="0"/>
          </a:p>
          <a:p>
            <a:endParaRPr lang="en-US" sz="3600" dirty="0" smtClean="0"/>
          </a:p>
          <a:p>
            <a:endParaRPr lang="en-US" sz="3600" dirty="0"/>
          </a:p>
        </p:txBody>
      </p:sp>
      <p:graphicFrame>
        <p:nvGraphicFramePr>
          <p:cNvPr id="6" name="Chart 5"/>
          <p:cNvGraphicFramePr/>
          <p:nvPr>
            <p:extLst>
              <p:ext uri="{D42A27DB-BD31-4B8C-83A1-F6EECF244321}">
                <p14:modId xmlns:p14="http://schemas.microsoft.com/office/powerpoint/2010/main" val="2140468746"/>
              </p:ext>
            </p:extLst>
          </p:nvPr>
        </p:nvGraphicFramePr>
        <p:xfrm>
          <a:off x="6473358" y="1821318"/>
          <a:ext cx="5479159" cy="3108833"/>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12"/>
          </p:nvPr>
        </p:nvSpPr>
        <p:spPr/>
        <p:txBody>
          <a:bodyPr/>
          <a:lstStyle/>
          <a:p>
            <a:fld id="{1331F335-29E7-644E-BF01-9CFDAABF951A}" type="slidenum">
              <a:rPr lang="en-US" smtClean="0"/>
              <a:t>17</a:t>
            </a:fld>
            <a:endParaRPr lang="en-US"/>
          </a:p>
        </p:txBody>
      </p:sp>
    </p:spTree>
    <p:extLst>
      <p:ext uri="{BB962C8B-B14F-4D97-AF65-F5344CB8AC3E}">
        <p14:creationId xmlns:p14="http://schemas.microsoft.com/office/powerpoint/2010/main" val="4085052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smtClean="0"/>
              <a:t>Statistical Attack Against Hospital Length of Stay</a:t>
            </a:r>
            <a:endParaRPr lang="en-US" sz="4000" dirty="0"/>
          </a:p>
        </p:txBody>
      </p:sp>
      <p:sp>
        <p:nvSpPr>
          <p:cNvPr id="5" name="Right Arrow 4"/>
          <p:cNvSpPr/>
          <p:nvPr/>
        </p:nvSpPr>
        <p:spPr>
          <a:xfrm>
            <a:off x="5419259" y="2939850"/>
            <a:ext cx="1054100" cy="622300"/>
          </a:xfrm>
          <a:prstGeom prst="rightArrow">
            <a:avLst/>
          </a:prstGeom>
          <a:solidFill>
            <a:srgbClr val="D2D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9" name="Text Box 10"/>
          <p:cNvSpPr txBox="1">
            <a:spLocks noChangeArrowheads="1"/>
          </p:cNvSpPr>
          <p:nvPr/>
        </p:nvSpPr>
        <p:spPr bwMode="auto">
          <a:xfrm>
            <a:off x="2577935" y="5251316"/>
            <a:ext cx="6947807" cy="1011262"/>
          </a:xfrm>
          <a:prstGeom prst="rect">
            <a:avLst/>
          </a:prstGeom>
          <a:solidFill>
            <a:schemeClr val="accent5"/>
          </a:solidFill>
          <a:ln w="12700" cmpd="sng">
            <a:solidFill>
              <a:schemeClr val="tx1"/>
            </a:solidFill>
            <a:miter lim="800000"/>
            <a:headEnd type="none" w="sm" len="sm"/>
            <a:tailEnd type="none" w="sm" len="sm"/>
          </a:ln>
          <a:effectLst/>
        </p:spPr>
        <p:txBody>
          <a:bodyPr wrap="square" lIns="182880" rIns="182880" anchor="ctr">
            <a:noAutofit/>
          </a:bodyPr>
          <a:lstStyle/>
          <a:p>
            <a:pPr algn="ctr">
              <a:defRPr/>
            </a:pPr>
            <a:r>
              <a:rPr lang="en-US" sz="2800" b="1" dirty="0" smtClean="0"/>
              <a:t>Distribution of length of stay is known, </a:t>
            </a:r>
          </a:p>
          <a:p>
            <a:pPr algn="ctr">
              <a:defRPr/>
            </a:pPr>
            <a:r>
              <a:rPr lang="en-US" sz="2800" b="1" dirty="0" smtClean="0"/>
              <a:t>attacker can use prior statistical information</a:t>
            </a:r>
            <a:endParaRPr lang="en-US" sz="2800" b="1" dirty="0"/>
          </a:p>
        </p:txBody>
      </p:sp>
      <p:sp>
        <p:nvSpPr>
          <p:cNvPr id="17" name="TextBox 16"/>
          <p:cNvSpPr txBox="1"/>
          <p:nvPr/>
        </p:nvSpPr>
        <p:spPr>
          <a:xfrm>
            <a:off x="7301287" y="1303967"/>
            <a:ext cx="4448910" cy="707886"/>
          </a:xfrm>
          <a:prstGeom prst="rect">
            <a:avLst/>
          </a:prstGeom>
          <a:noFill/>
        </p:spPr>
        <p:txBody>
          <a:bodyPr wrap="none" rtlCol="0">
            <a:spAutoFit/>
          </a:bodyPr>
          <a:lstStyle/>
          <a:p>
            <a:pPr algn="ctr"/>
            <a:r>
              <a:rPr lang="en-US" sz="2000" b="1" dirty="0" smtClean="0"/>
              <a:t>Query with highest number of returned </a:t>
            </a:r>
            <a:br>
              <a:rPr lang="en-US" sz="2000" b="1" dirty="0" smtClean="0"/>
            </a:br>
            <a:r>
              <a:rPr lang="en-US" sz="2000" b="1" dirty="0" smtClean="0"/>
              <a:t>records likely represents </a:t>
            </a:r>
            <a:r>
              <a:rPr lang="en-US" sz="2000" b="1" dirty="0"/>
              <a:t>4</a:t>
            </a:r>
            <a:r>
              <a:rPr lang="en-US" sz="2000" b="1" dirty="0" smtClean="0"/>
              <a:t> </a:t>
            </a:r>
            <a:r>
              <a:rPr lang="en-US" sz="2000" b="1" dirty="0" smtClean="0"/>
              <a:t>days</a:t>
            </a:r>
            <a:endParaRPr lang="en-US" sz="2000" b="1" dirty="0"/>
          </a:p>
        </p:txBody>
      </p:sp>
      <p:graphicFrame>
        <p:nvGraphicFramePr>
          <p:cNvPr id="10" name="Chart 9"/>
          <p:cNvGraphicFramePr/>
          <p:nvPr>
            <p:extLst>
              <p:ext uri="{D42A27DB-BD31-4B8C-83A1-F6EECF244321}">
                <p14:modId xmlns:p14="http://schemas.microsoft.com/office/powerpoint/2010/main" val="1582477346"/>
              </p:ext>
            </p:extLst>
          </p:nvPr>
        </p:nvGraphicFramePr>
        <p:xfrm>
          <a:off x="6473358" y="1821318"/>
          <a:ext cx="5479159" cy="31088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p:cNvGraphicFramePr>
          <p:nvPr>
            <p:extLst>
              <p:ext uri="{D42A27DB-BD31-4B8C-83A1-F6EECF244321}">
                <p14:modId xmlns:p14="http://schemas.microsoft.com/office/powerpoint/2010/main" val="180579830"/>
              </p:ext>
            </p:extLst>
          </p:nvPr>
        </p:nvGraphicFramePr>
        <p:xfrm>
          <a:off x="433294" y="2011853"/>
          <a:ext cx="4985963" cy="2918298"/>
        </p:xfrm>
        <a:graphic>
          <a:graphicData uri="http://schemas.openxmlformats.org/drawingml/2006/chart">
            <c:chart xmlns:c="http://schemas.openxmlformats.org/drawingml/2006/chart" xmlns:r="http://schemas.openxmlformats.org/officeDocument/2006/relationships" r:id="rId4"/>
          </a:graphicData>
        </a:graphic>
      </p:graphicFrame>
      <p:sp>
        <p:nvSpPr>
          <p:cNvPr id="2" name="Slide Number Placeholder 1"/>
          <p:cNvSpPr>
            <a:spLocks noGrp="1"/>
          </p:cNvSpPr>
          <p:nvPr>
            <p:ph type="sldNum" sz="quarter" idx="12"/>
          </p:nvPr>
        </p:nvSpPr>
        <p:spPr/>
        <p:txBody>
          <a:bodyPr/>
          <a:lstStyle/>
          <a:p>
            <a:fld id="{1331F335-29E7-644E-BF01-9CFDAABF951A}" type="slidenum">
              <a:rPr lang="en-US" smtClean="0"/>
              <a:t>18</a:t>
            </a:fld>
            <a:endParaRPr lang="en-US"/>
          </a:p>
        </p:txBody>
      </p:sp>
    </p:spTree>
    <p:extLst>
      <p:ext uri="{BB962C8B-B14F-4D97-AF65-F5344CB8AC3E}">
        <p14:creationId xmlns:p14="http://schemas.microsoft.com/office/powerpoint/2010/main" val="28486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7" grpId="0"/>
      <p:bldGraphic spid="12"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smtClean="0"/>
              <a:t>Statistical Attack Against Hospital Length of Stay</a:t>
            </a:r>
            <a:endParaRPr lang="en-US" sz="4000" dirty="0"/>
          </a:p>
        </p:txBody>
      </p:sp>
      <p:sp>
        <p:nvSpPr>
          <p:cNvPr id="5" name="Right Arrow 4"/>
          <p:cNvSpPr/>
          <p:nvPr/>
        </p:nvSpPr>
        <p:spPr>
          <a:xfrm>
            <a:off x="5419259" y="2939850"/>
            <a:ext cx="1054100" cy="622300"/>
          </a:xfrm>
          <a:prstGeom prst="rightArrow">
            <a:avLst/>
          </a:prstGeom>
          <a:solidFill>
            <a:srgbClr val="D2D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a:solidFill>
                <a:schemeClr val="tx1"/>
              </a:solidFill>
            </a:endParaRPr>
          </a:p>
        </p:txBody>
      </p:sp>
      <p:sp>
        <p:nvSpPr>
          <p:cNvPr id="17" name="TextBox 16"/>
          <p:cNvSpPr txBox="1"/>
          <p:nvPr/>
        </p:nvSpPr>
        <p:spPr>
          <a:xfrm>
            <a:off x="7301287" y="1303967"/>
            <a:ext cx="4448910" cy="707886"/>
          </a:xfrm>
          <a:prstGeom prst="rect">
            <a:avLst/>
          </a:prstGeom>
          <a:noFill/>
        </p:spPr>
        <p:txBody>
          <a:bodyPr wrap="none" rtlCol="0">
            <a:spAutoFit/>
          </a:bodyPr>
          <a:lstStyle/>
          <a:p>
            <a:pPr algn="ctr"/>
            <a:r>
              <a:rPr lang="en-US" sz="2000" b="1" dirty="0" smtClean="0"/>
              <a:t>Query with highest number of returned </a:t>
            </a:r>
            <a:br>
              <a:rPr lang="en-US" sz="2000" b="1" dirty="0" smtClean="0"/>
            </a:br>
            <a:r>
              <a:rPr lang="en-US" sz="2000" b="1" dirty="0" smtClean="0"/>
              <a:t>records likely represents </a:t>
            </a:r>
            <a:r>
              <a:rPr lang="en-US" sz="2000" b="1" dirty="0" smtClean="0"/>
              <a:t>4 </a:t>
            </a:r>
            <a:r>
              <a:rPr lang="en-US" sz="2000" b="1" dirty="0" smtClean="0"/>
              <a:t>days</a:t>
            </a:r>
            <a:endParaRPr lang="en-US" sz="2000" b="1" dirty="0"/>
          </a:p>
        </p:txBody>
      </p:sp>
      <p:graphicFrame>
        <p:nvGraphicFramePr>
          <p:cNvPr id="10" name="Chart 9"/>
          <p:cNvGraphicFramePr/>
          <p:nvPr>
            <p:extLst>
              <p:ext uri="{D42A27DB-BD31-4B8C-83A1-F6EECF244321}">
                <p14:modId xmlns:p14="http://schemas.microsoft.com/office/powerpoint/2010/main" val="1582477346"/>
              </p:ext>
            </p:extLst>
          </p:nvPr>
        </p:nvGraphicFramePr>
        <p:xfrm>
          <a:off x="6473358" y="1821318"/>
          <a:ext cx="5479159" cy="31088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p:cNvGraphicFramePr>
          <p:nvPr>
            <p:extLst>
              <p:ext uri="{D42A27DB-BD31-4B8C-83A1-F6EECF244321}">
                <p14:modId xmlns:p14="http://schemas.microsoft.com/office/powerpoint/2010/main" val="180579830"/>
              </p:ext>
            </p:extLst>
          </p:nvPr>
        </p:nvGraphicFramePr>
        <p:xfrm>
          <a:off x="433294" y="2011853"/>
          <a:ext cx="4985963" cy="2918298"/>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 Box 10"/>
          <p:cNvSpPr txBox="1">
            <a:spLocks noChangeArrowheads="1"/>
          </p:cNvSpPr>
          <p:nvPr/>
        </p:nvSpPr>
        <p:spPr bwMode="auto">
          <a:xfrm>
            <a:off x="838200" y="4942093"/>
            <a:ext cx="10738581" cy="939268"/>
          </a:xfrm>
          <a:prstGeom prst="rect">
            <a:avLst/>
          </a:prstGeom>
          <a:solidFill>
            <a:schemeClr val="accent5"/>
          </a:solidFill>
          <a:ln w="12700" cmpd="sng">
            <a:solidFill>
              <a:schemeClr val="tx1"/>
            </a:solidFill>
            <a:miter lim="800000"/>
            <a:headEnd type="none" w="sm" len="sm"/>
            <a:tailEnd type="none" w="sm" len="sm"/>
          </a:ln>
          <a:effectLst/>
        </p:spPr>
        <p:txBody>
          <a:bodyPr wrap="square" lIns="182880" rIns="182880" anchor="ctr">
            <a:noAutofit/>
          </a:bodyPr>
          <a:lstStyle/>
          <a:p>
            <a:pPr algn="ctr">
              <a:defRPr/>
            </a:pPr>
            <a:r>
              <a:rPr lang="en-US" sz="2800" b="1" dirty="0" smtClean="0"/>
              <a:t>What to do if number of records is not identifying enough? </a:t>
            </a:r>
            <a:br>
              <a:rPr lang="en-US" sz="2800" b="1" dirty="0" smtClean="0"/>
            </a:br>
            <a:r>
              <a:rPr lang="en-US" sz="2800" b="1" dirty="0" smtClean="0"/>
              <a:t> Or statistical prior is inaccurate?</a:t>
            </a:r>
            <a:endParaRPr lang="en-US" sz="2800" b="1" dirty="0"/>
          </a:p>
        </p:txBody>
      </p:sp>
      <p:sp>
        <p:nvSpPr>
          <p:cNvPr id="11" name="Text Box 10"/>
          <p:cNvSpPr txBox="1">
            <a:spLocks noChangeArrowheads="1"/>
          </p:cNvSpPr>
          <p:nvPr/>
        </p:nvSpPr>
        <p:spPr bwMode="auto">
          <a:xfrm>
            <a:off x="838199" y="6017860"/>
            <a:ext cx="10738581" cy="753533"/>
          </a:xfrm>
          <a:prstGeom prst="rect">
            <a:avLst/>
          </a:prstGeom>
          <a:solidFill>
            <a:schemeClr val="accent5"/>
          </a:solidFill>
          <a:ln w="12700" cmpd="sng">
            <a:solidFill>
              <a:schemeClr val="tx1"/>
            </a:solidFill>
            <a:miter lim="800000"/>
            <a:headEnd type="none" w="sm" len="sm"/>
            <a:tailEnd type="none" w="sm" len="sm"/>
          </a:ln>
          <a:effectLst/>
        </p:spPr>
        <p:txBody>
          <a:bodyPr wrap="square" lIns="182880" rIns="182880" anchor="ctr">
            <a:noAutofit/>
          </a:bodyPr>
          <a:lstStyle/>
          <a:p>
            <a:pPr algn="ctr">
              <a:defRPr/>
            </a:pPr>
            <a:r>
              <a:rPr lang="en-US" sz="2400" b="1" dirty="0" smtClean="0"/>
              <a:t>Attacks exploit correlation between fields, use techniques from optimization</a:t>
            </a:r>
            <a:endParaRPr lang="en-US" sz="2400" b="1" dirty="0"/>
          </a:p>
        </p:txBody>
      </p:sp>
      <p:sp>
        <p:nvSpPr>
          <p:cNvPr id="2" name="Slide Number Placeholder 1"/>
          <p:cNvSpPr>
            <a:spLocks noGrp="1"/>
          </p:cNvSpPr>
          <p:nvPr>
            <p:ph type="sldNum" sz="quarter" idx="12"/>
          </p:nvPr>
        </p:nvSpPr>
        <p:spPr/>
        <p:txBody>
          <a:bodyPr/>
          <a:lstStyle/>
          <a:p>
            <a:fld id="{1331F335-29E7-644E-BF01-9CFDAABF951A}" type="slidenum">
              <a:rPr lang="en-US" smtClean="0"/>
              <a:t>19</a:t>
            </a:fld>
            <a:endParaRPr lang="en-US"/>
          </a:p>
        </p:txBody>
      </p:sp>
    </p:spTree>
    <p:extLst>
      <p:ext uri="{BB962C8B-B14F-4D97-AF65-F5344CB8AC3E}">
        <p14:creationId xmlns:p14="http://schemas.microsoft.com/office/powerpoint/2010/main" val="101510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1242"/>
            <a:ext cx="10515600" cy="1325563"/>
          </a:xfrm>
        </p:spPr>
        <p:txBody>
          <a:bodyPr/>
          <a:lstStyle/>
          <a:p>
            <a:r>
              <a:rPr lang="en-US" dirty="0" smtClean="0"/>
              <a:t>The </a:t>
            </a:r>
            <a:r>
              <a:rPr lang="en-US" smtClean="0"/>
              <a:t>Data Economy</a:t>
            </a:r>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430305" y="1174321"/>
            <a:ext cx="4016487" cy="1616101"/>
          </a:xfrm>
          <a:effectLst>
            <a:outerShdw blurRad="50800" dist="76200" dir="2700000" algn="tl" rotWithShape="0">
              <a:prstClr val="black">
                <a:alpha val="40000"/>
              </a:prstClr>
            </a:outerShdw>
          </a:effectLst>
        </p:spPr>
      </p:pic>
      <p:sp>
        <p:nvSpPr>
          <p:cNvPr id="5" name="TextBox 4"/>
          <p:cNvSpPr txBox="1"/>
          <p:nvPr/>
        </p:nvSpPr>
        <p:spPr>
          <a:xfrm>
            <a:off x="111759" y="4044078"/>
            <a:ext cx="7731262" cy="2308324"/>
          </a:xfrm>
          <a:prstGeom prst="rect">
            <a:avLst/>
          </a:prstGeom>
          <a:noFill/>
          <a:ln>
            <a:noFill/>
          </a:ln>
          <a:effectLst/>
        </p:spPr>
        <p:txBody>
          <a:bodyPr wrap="square" rtlCol="0">
            <a:spAutoFit/>
          </a:bodyPr>
          <a:lstStyle/>
          <a:p>
            <a:r>
              <a:rPr lang="en-US" sz="2400" dirty="0" smtClean="0"/>
              <a:t>“Data is the new oil” </a:t>
            </a:r>
            <a:br>
              <a:rPr lang="en-US" sz="2400" dirty="0" smtClean="0"/>
            </a:br>
            <a:r>
              <a:rPr lang="mr-IN" sz="2400" dirty="0" smtClean="0"/>
              <a:t>–</a:t>
            </a:r>
            <a:r>
              <a:rPr lang="en-US" sz="2400" dirty="0" smtClean="0"/>
              <a:t> </a:t>
            </a:r>
            <a:r>
              <a:rPr lang="en-US" sz="2400" dirty="0" err="1" smtClean="0"/>
              <a:t>Shivon</a:t>
            </a:r>
            <a:r>
              <a:rPr lang="en-US" sz="2400" dirty="0" smtClean="0"/>
              <a:t> Zilis, Bloomberg Beta</a:t>
            </a:r>
          </a:p>
          <a:p>
            <a:r>
              <a:rPr lang="en-US" sz="2400" dirty="0" smtClean="0"/>
              <a:t>“Data will become a currency” </a:t>
            </a:r>
            <a:br>
              <a:rPr lang="en-US" sz="2400" dirty="0" smtClean="0"/>
            </a:br>
            <a:r>
              <a:rPr lang="mr-IN" sz="2400" dirty="0" smtClean="0"/>
              <a:t>–</a:t>
            </a:r>
            <a:r>
              <a:rPr lang="en-US" sz="2400" dirty="0" smtClean="0"/>
              <a:t> David Kenny, IBM Watson</a:t>
            </a:r>
          </a:p>
          <a:p>
            <a:r>
              <a:rPr lang="en-US" sz="2400" dirty="0" smtClean="0"/>
              <a:t>“</a:t>
            </a:r>
            <a:r>
              <a:rPr lang="mr-IN" sz="2400" dirty="0" smtClean="0"/>
              <a:t>…</a:t>
            </a:r>
            <a:r>
              <a:rPr lang="en-US" sz="2400" dirty="0" smtClean="0"/>
              <a:t> the fourth industrial revolution is connectivity and data” </a:t>
            </a:r>
            <a:br>
              <a:rPr lang="en-US" sz="2400" dirty="0" smtClean="0"/>
            </a:br>
            <a:r>
              <a:rPr lang="mr-IN" sz="2400" dirty="0" smtClean="0"/>
              <a:t>–</a:t>
            </a:r>
            <a:r>
              <a:rPr lang="en-US" sz="2400" dirty="0" smtClean="0"/>
              <a:t> </a:t>
            </a:r>
            <a:r>
              <a:rPr lang="en-US" sz="2400" dirty="0" err="1" smtClean="0"/>
              <a:t>Mukesh</a:t>
            </a:r>
            <a:r>
              <a:rPr lang="en-US" sz="2400" dirty="0" smtClean="0"/>
              <a:t> </a:t>
            </a:r>
            <a:r>
              <a:rPr lang="en-US" sz="2400" dirty="0" err="1" smtClean="0"/>
              <a:t>Ambani</a:t>
            </a:r>
            <a:r>
              <a:rPr lang="en-US" sz="2400" dirty="0" smtClean="0"/>
              <a:t>, Reliance</a:t>
            </a:r>
            <a:endParaRPr lang="en-US" sz="240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22218" y="268973"/>
            <a:ext cx="6139477" cy="2488137"/>
          </a:xfrm>
          <a:prstGeom prst="rect">
            <a:avLst/>
          </a:prstGeom>
          <a:effectLst>
            <a:outerShdw blurRad="50800" dist="76200" dir="2700000" algn="tl" rotWithShape="0">
              <a:prstClr val="black">
                <a:alpha val="40000"/>
              </a:prstClr>
            </a:outerShdw>
          </a:effectLst>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1759" y="2869992"/>
            <a:ext cx="7329844" cy="1027891"/>
          </a:xfrm>
          <a:prstGeom prst="rect">
            <a:avLst/>
          </a:prstGeom>
          <a:effectLst>
            <a:outerShdw blurRad="50800" dist="76200" dir="2700000" algn="tl" rotWithShape="0">
              <a:prstClr val="black">
                <a:alpha val="40000"/>
              </a:prstClr>
            </a:outerShdw>
          </a:effectLst>
        </p:spPr>
      </p:pic>
      <p:sp>
        <p:nvSpPr>
          <p:cNvPr id="3" name="Slide Number Placeholder 2"/>
          <p:cNvSpPr>
            <a:spLocks noGrp="1"/>
          </p:cNvSpPr>
          <p:nvPr>
            <p:ph type="sldNum" sz="quarter" idx="12"/>
          </p:nvPr>
        </p:nvSpPr>
        <p:spPr/>
        <p:txBody>
          <a:bodyPr/>
          <a:lstStyle/>
          <a:p>
            <a:fld id="{1331F335-29E7-644E-BF01-9CFDAABF951A}" type="slidenum">
              <a:rPr lang="en-US" smtClean="0"/>
              <a:t>2</a:t>
            </a:fld>
            <a:endParaRPr lang="en-US"/>
          </a:p>
        </p:txBody>
      </p:sp>
    </p:spTree>
    <p:extLst>
      <p:ext uri="{BB962C8B-B14F-4D97-AF65-F5344CB8AC3E}">
        <p14:creationId xmlns:p14="http://schemas.microsoft.com/office/powerpoint/2010/main" val="54362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50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Count </a:t>
            </a:r>
            <a:r>
              <a:rPr lang="en-US" dirty="0" smtClean="0"/>
              <a:t>Attack</a:t>
            </a:r>
            <a:r>
              <a:rPr lang="en-US" baseline="30000" dirty="0" smtClean="0"/>
              <a:t>4</a:t>
            </a:r>
            <a:endParaRPr lang="en-US" baseline="30000" dirty="0"/>
          </a:p>
        </p:txBody>
      </p:sp>
      <p:sp>
        <p:nvSpPr>
          <p:cNvPr id="3" name="Content Placeholder 2"/>
          <p:cNvSpPr>
            <a:spLocks noGrp="1"/>
          </p:cNvSpPr>
          <p:nvPr>
            <p:ph idx="1"/>
          </p:nvPr>
        </p:nvSpPr>
        <p:spPr>
          <a:xfrm>
            <a:off x="6772758" y="1317356"/>
            <a:ext cx="4897466" cy="4859607"/>
          </a:xfrm>
        </p:spPr>
        <p:txBody>
          <a:bodyPr>
            <a:normAutofit/>
          </a:bodyPr>
          <a:lstStyle/>
          <a:p>
            <a:r>
              <a:rPr lang="en-US" dirty="0" smtClean="0"/>
              <a:t>Exploit correlation between multiple columns in dataset </a:t>
            </a:r>
          </a:p>
          <a:p>
            <a:r>
              <a:rPr lang="en-US" dirty="0" smtClean="0"/>
              <a:t>Construct co-occurrence matrix</a:t>
            </a:r>
            <a:endParaRPr lang="en-US" dirty="0"/>
          </a:p>
        </p:txBody>
      </p:sp>
      <p:sp>
        <p:nvSpPr>
          <p:cNvPr id="4" name="TextBox 3"/>
          <p:cNvSpPr txBox="1"/>
          <p:nvPr/>
        </p:nvSpPr>
        <p:spPr>
          <a:xfrm>
            <a:off x="340962" y="6488668"/>
            <a:ext cx="10784684" cy="369332"/>
          </a:xfrm>
          <a:prstGeom prst="rect">
            <a:avLst/>
          </a:prstGeom>
          <a:noFill/>
        </p:spPr>
        <p:txBody>
          <a:bodyPr wrap="none" rtlCol="0">
            <a:spAutoFit/>
          </a:bodyPr>
          <a:lstStyle/>
          <a:p>
            <a:r>
              <a:rPr lang="en-US" baseline="30000" dirty="0" smtClean="0"/>
              <a:t>4</a:t>
            </a:r>
            <a:r>
              <a:rPr lang="en-US" dirty="0" smtClean="0"/>
              <a:t>D</a:t>
            </a:r>
            <a:r>
              <a:rPr lang="en-US" dirty="0" smtClean="0"/>
              <a:t>. Cash, P. Grubbs, J. Perry, and T. </a:t>
            </a:r>
            <a:r>
              <a:rPr lang="en-US" dirty="0" err="1" smtClean="0"/>
              <a:t>Ristenpart</a:t>
            </a:r>
            <a:r>
              <a:rPr lang="en-US" dirty="0"/>
              <a:t>, “Leakage-Abuse Attacks Against Searchable </a:t>
            </a:r>
            <a:r>
              <a:rPr lang="en-US" dirty="0" smtClean="0"/>
              <a:t>Encryption”, CCS 2015 </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785521858"/>
              </p:ext>
            </p:extLst>
          </p:nvPr>
        </p:nvGraphicFramePr>
        <p:xfrm>
          <a:off x="297695" y="1203695"/>
          <a:ext cx="3005380" cy="3421380"/>
        </p:xfrm>
        <a:graphic>
          <a:graphicData uri="http://schemas.openxmlformats.org/drawingml/2006/table">
            <a:tbl>
              <a:tblPr firstRow="1" bandRow="1">
                <a:tableStyleId>{5C22544A-7EE6-4342-B048-85BDC9FD1C3A}</a:tableStyleId>
              </a:tblPr>
              <a:tblGrid>
                <a:gridCol w="1502045"/>
                <a:gridCol w="1503335"/>
              </a:tblGrid>
              <a:tr h="370840">
                <a:tc>
                  <a:txBody>
                    <a:bodyPr/>
                    <a:lstStyle/>
                    <a:p>
                      <a:r>
                        <a:rPr lang="en-US" sz="2400" dirty="0" smtClean="0"/>
                        <a:t>Length</a:t>
                      </a:r>
                      <a:r>
                        <a:rPr lang="en-US" sz="2400" baseline="0" dirty="0" smtClean="0"/>
                        <a:t> Stay</a:t>
                      </a:r>
                      <a:endParaRPr lang="en-US" sz="2400" dirty="0"/>
                    </a:p>
                  </a:txBody>
                  <a:tcPr/>
                </a:tc>
                <a:tc>
                  <a:txBody>
                    <a:bodyPr/>
                    <a:lstStyle/>
                    <a:p>
                      <a:r>
                        <a:rPr lang="en-US" sz="2400" dirty="0" err="1" smtClean="0"/>
                        <a:t>Num</a:t>
                      </a:r>
                      <a:r>
                        <a:rPr lang="en-US" sz="2400" dirty="0" smtClean="0"/>
                        <a:t> Records</a:t>
                      </a:r>
                      <a:endParaRPr lang="en-US" sz="2400" dirty="0"/>
                    </a:p>
                  </a:txBody>
                  <a:tcPr/>
                </a:tc>
              </a:tr>
              <a:tr h="370840">
                <a:tc>
                  <a:txBody>
                    <a:bodyPr/>
                    <a:lstStyle/>
                    <a:p>
                      <a:pPr algn="l" fontAlgn="b"/>
                      <a:r>
                        <a:rPr lang="en-US" sz="2800" b="0" i="0" u="none" strike="noStrike" dirty="0" err="1">
                          <a:solidFill>
                            <a:srgbClr val="000000"/>
                          </a:solidFill>
                          <a:effectLst/>
                          <a:latin typeface="Calibri" charset="0"/>
                        </a:rPr>
                        <a:t>nqlwe</a:t>
                      </a:r>
                      <a:endParaRPr lang="en-US" sz="2800" b="0" i="0" u="none" strike="noStrike" dirty="0">
                        <a:solidFill>
                          <a:srgbClr val="000000"/>
                        </a:solidFill>
                        <a:effectLst/>
                        <a:latin typeface="Calibri" charset="0"/>
                      </a:endParaRPr>
                    </a:p>
                  </a:txBody>
                  <a:tcPr marL="6350" marR="6350" marT="6350" marB="0" anchor="b"/>
                </a:tc>
                <a:tc>
                  <a:txBody>
                    <a:bodyPr/>
                    <a:lstStyle/>
                    <a:p>
                      <a:pPr algn="r" fontAlgn="b"/>
                      <a:r>
                        <a:rPr lang="ru-RU" sz="2800" b="0" i="0" u="none" strike="noStrike">
                          <a:solidFill>
                            <a:srgbClr val="000000"/>
                          </a:solidFill>
                          <a:effectLst/>
                          <a:latin typeface="Calibri" charset="0"/>
                        </a:rPr>
                        <a:t>174</a:t>
                      </a:r>
                    </a:p>
                  </a:txBody>
                  <a:tcPr marL="6350" marR="6350" marT="6350" marB="0" anchor="b"/>
                </a:tc>
              </a:tr>
              <a:tr h="370840">
                <a:tc>
                  <a:txBody>
                    <a:bodyPr/>
                    <a:lstStyle/>
                    <a:p>
                      <a:pPr algn="l" fontAlgn="b"/>
                      <a:r>
                        <a:rPr lang="en-US" sz="2800" b="0" i="0" u="none" strike="noStrike" dirty="0" err="1">
                          <a:solidFill>
                            <a:srgbClr val="000000"/>
                          </a:solidFill>
                          <a:effectLst/>
                          <a:latin typeface="Calibri" charset="0"/>
                        </a:rPr>
                        <a:t>pombo</a:t>
                      </a:r>
                      <a:endParaRPr lang="en-US" sz="2800" b="0" i="0" u="none" strike="noStrike" dirty="0">
                        <a:solidFill>
                          <a:srgbClr val="000000"/>
                        </a:solidFill>
                        <a:effectLst/>
                        <a:latin typeface="Calibri" charset="0"/>
                      </a:endParaRPr>
                    </a:p>
                  </a:txBody>
                  <a:tcPr marL="6350" marR="6350" marT="6350" marB="0" anchor="b"/>
                </a:tc>
                <a:tc>
                  <a:txBody>
                    <a:bodyPr/>
                    <a:lstStyle/>
                    <a:p>
                      <a:pPr algn="r" fontAlgn="b"/>
                      <a:r>
                        <a:rPr lang="en-US" sz="2800" b="0" i="0" u="none" strike="noStrike">
                          <a:solidFill>
                            <a:srgbClr val="000000"/>
                          </a:solidFill>
                          <a:effectLst/>
                          <a:latin typeface="Calibri" charset="0"/>
                        </a:rPr>
                        <a:t>8</a:t>
                      </a:r>
                    </a:p>
                  </a:txBody>
                  <a:tcPr marL="6350" marR="6350" marT="6350" marB="0" anchor="b"/>
                </a:tc>
              </a:tr>
              <a:tr h="370840">
                <a:tc>
                  <a:txBody>
                    <a:bodyPr/>
                    <a:lstStyle/>
                    <a:p>
                      <a:pPr algn="l" fontAlgn="b"/>
                      <a:r>
                        <a:rPr lang="en-US" sz="2800" b="0" i="0" u="none" strike="noStrike" dirty="0" err="1">
                          <a:solidFill>
                            <a:srgbClr val="000000"/>
                          </a:solidFill>
                          <a:effectLst/>
                          <a:latin typeface="Calibri" charset="0"/>
                        </a:rPr>
                        <a:t>pqwej</a:t>
                      </a:r>
                      <a:endParaRPr lang="en-US" sz="2800" b="0" i="0" u="none" strike="noStrike" dirty="0">
                        <a:solidFill>
                          <a:srgbClr val="000000"/>
                        </a:solidFill>
                        <a:effectLst/>
                        <a:latin typeface="Calibri" charset="0"/>
                      </a:endParaRPr>
                    </a:p>
                  </a:txBody>
                  <a:tcPr marL="6350" marR="6350" marT="6350" marB="0" anchor="b"/>
                </a:tc>
                <a:tc>
                  <a:txBody>
                    <a:bodyPr/>
                    <a:lstStyle/>
                    <a:p>
                      <a:pPr algn="r" fontAlgn="b"/>
                      <a:r>
                        <a:rPr lang="en-US" sz="2800" b="0" i="0" u="none" strike="noStrike" dirty="0">
                          <a:solidFill>
                            <a:srgbClr val="000000"/>
                          </a:solidFill>
                          <a:effectLst/>
                          <a:latin typeface="Calibri" charset="0"/>
                        </a:rPr>
                        <a:t>65</a:t>
                      </a:r>
                    </a:p>
                  </a:txBody>
                  <a:tcPr marL="6350" marR="6350" marT="6350" marB="0" anchor="b"/>
                </a:tc>
              </a:tr>
              <a:tr h="370840">
                <a:tc>
                  <a:txBody>
                    <a:bodyPr/>
                    <a:lstStyle/>
                    <a:p>
                      <a:pPr algn="l" fontAlgn="b"/>
                      <a:r>
                        <a:rPr lang="en-US" sz="2800" b="0" i="0" u="none" strike="noStrike">
                          <a:solidFill>
                            <a:srgbClr val="000000"/>
                          </a:solidFill>
                          <a:effectLst/>
                          <a:latin typeface="Calibri" charset="0"/>
                        </a:rPr>
                        <a:t>qlkwe</a:t>
                      </a:r>
                    </a:p>
                  </a:txBody>
                  <a:tcPr marL="6350" marR="6350" marT="6350" marB="0" anchor="b"/>
                </a:tc>
                <a:tc>
                  <a:txBody>
                    <a:bodyPr/>
                    <a:lstStyle/>
                    <a:p>
                      <a:pPr algn="r" fontAlgn="b"/>
                      <a:r>
                        <a:rPr lang="is-IS" sz="2800" b="0" i="0" u="none" strike="noStrike" dirty="0">
                          <a:solidFill>
                            <a:srgbClr val="000000"/>
                          </a:solidFill>
                          <a:effectLst/>
                          <a:latin typeface="Calibri" charset="0"/>
                        </a:rPr>
                        <a:t>230</a:t>
                      </a:r>
                    </a:p>
                  </a:txBody>
                  <a:tcPr marL="6350" marR="6350" marT="6350" marB="0" anchor="b"/>
                </a:tc>
              </a:tr>
              <a:tr h="370840">
                <a:tc>
                  <a:txBody>
                    <a:bodyPr/>
                    <a:lstStyle/>
                    <a:p>
                      <a:pPr algn="l" fontAlgn="b"/>
                      <a:r>
                        <a:rPr lang="en-US" sz="2800" b="0" i="0" u="none" strike="noStrike">
                          <a:solidFill>
                            <a:srgbClr val="000000"/>
                          </a:solidFill>
                          <a:effectLst/>
                          <a:latin typeface="Calibri" charset="0"/>
                        </a:rPr>
                        <a:t>welkjv</a:t>
                      </a:r>
                    </a:p>
                  </a:txBody>
                  <a:tcPr marL="6350" marR="6350" marT="6350" marB="0" anchor="b"/>
                </a:tc>
                <a:tc>
                  <a:txBody>
                    <a:bodyPr/>
                    <a:lstStyle/>
                    <a:p>
                      <a:pPr algn="r" fontAlgn="b"/>
                      <a:r>
                        <a:rPr lang="uk-UA" sz="2800" b="0" i="0" u="none" strike="noStrike" dirty="0">
                          <a:solidFill>
                            <a:srgbClr val="000000"/>
                          </a:solidFill>
                          <a:effectLst/>
                          <a:latin typeface="Calibri" charset="0"/>
                        </a:rPr>
                        <a:t>451</a:t>
                      </a:r>
                    </a:p>
                  </a:txBody>
                  <a:tcPr marL="6350" marR="6350" marT="6350" marB="0" anchor="b"/>
                </a:tc>
              </a:tr>
              <a:tr h="370840">
                <a:tc>
                  <a:txBody>
                    <a:bodyPr/>
                    <a:lstStyle/>
                    <a:p>
                      <a:pPr algn="l" fontAlgn="b"/>
                      <a:r>
                        <a:rPr lang="en-US" sz="2800" b="0" i="0" u="none" strike="noStrike">
                          <a:solidFill>
                            <a:srgbClr val="000000"/>
                          </a:solidFill>
                          <a:effectLst/>
                          <a:latin typeface="Calibri" charset="0"/>
                        </a:rPr>
                        <a:t>zekng</a:t>
                      </a:r>
                    </a:p>
                  </a:txBody>
                  <a:tcPr marL="6350" marR="6350" marT="6350" marB="0" anchor="b"/>
                </a:tc>
                <a:tc>
                  <a:txBody>
                    <a:bodyPr/>
                    <a:lstStyle/>
                    <a:p>
                      <a:pPr algn="r" fontAlgn="b"/>
                      <a:r>
                        <a:rPr lang="is-IS" sz="2800" b="0" i="0" u="none" strike="noStrike" dirty="0">
                          <a:solidFill>
                            <a:srgbClr val="000000"/>
                          </a:solidFill>
                          <a:effectLst/>
                          <a:latin typeface="Calibri" charset="0"/>
                        </a:rPr>
                        <a:t>220</a:t>
                      </a:r>
                    </a:p>
                  </a:txBody>
                  <a:tcPr marL="6350" marR="6350" marT="6350" marB="0" anchor="b"/>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147377376"/>
              </p:ext>
            </p:extLst>
          </p:nvPr>
        </p:nvGraphicFramePr>
        <p:xfrm>
          <a:off x="297695" y="5064443"/>
          <a:ext cx="3005380" cy="1236980"/>
        </p:xfrm>
        <a:graphic>
          <a:graphicData uri="http://schemas.openxmlformats.org/drawingml/2006/table">
            <a:tbl>
              <a:tblPr firstRow="1" bandRow="1">
                <a:tableStyleId>{5C22544A-7EE6-4342-B048-85BDC9FD1C3A}</a:tableStyleId>
              </a:tblPr>
              <a:tblGrid>
                <a:gridCol w="1502045"/>
                <a:gridCol w="1503335"/>
              </a:tblGrid>
              <a:tr h="370840">
                <a:tc>
                  <a:txBody>
                    <a:bodyPr/>
                    <a:lstStyle/>
                    <a:p>
                      <a:r>
                        <a:rPr lang="en-US" dirty="0" smtClean="0"/>
                        <a:t>Gender</a:t>
                      </a:r>
                      <a:endParaRPr lang="en-US" dirty="0"/>
                    </a:p>
                  </a:txBody>
                  <a:tcPr/>
                </a:tc>
                <a:tc>
                  <a:txBody>
                    <a:bodyPr/>
                    <a:lstStyle/>
                    <a:p>
                      <a:r>
                        <a:rPr lang="en-US" sz="1800" dirty="0" err="1" smtClean="0"/>
                        <a:t>Num</a:t>
                      </a:r>
                      <a:r>
                        <a:rPr lang="en-US" sz="1800" dirty="0" smtClean="0"/>
                        <a:t> Records</a:t>
                      </a:r>
                      <a:endParaRPr lang="en-US" sz="1800" dirty="0"/>
                    </a:p>
                  </a:txBody>
                  <a:tcPr/>
                </a:tc>
              </a:tr>
              <a:tr h="370840">
                <a:tc>
                  <a:txBody>
                    <a:bodyPr/>
                    <a:lstStyle/>
                    <a:p>
                      <a:pPr algn="l" fontAlgn="b"/>
                      <a:r>
                        <a:rPr lang="en-US" sz="2400" b="0" i="0" u="none" strike="noStrike" dirty="0" err="1" smtClean="0">
                          <a:solidFill>
                            <a:srgbClr val="000000"/>
                          </a:solidFill>
                          <a:effectLst/>
                          <a:latin typeface="Calibri" charset="0"/>
                        </a:rPr>
                        <a:t>asdlkje</a:t>
                      </a:r>
                      <a:endParaRPr lang="en-US" sz="2400" b="0" i="0" u="none" strike="noStrike" dirty="0">
                        <a:solidFill>
                          <a:srgbClr val="000000"/>
                        </a:solidFill>
                        <a:effectLst/>
                        <a:latin typeface="Calibri" charset="0"/>
                      </a:endParaRPr>
                    </a:p>
                  </a:txBody>
                  <a:tcPr marL="6350" marR="6350" marT="6350" marB="0" anchor="b"/>
                </a:tc>
                <a:tc>
                  <a:txBody>
                    <a:bodyPr/>
                    <a:lstStyle/>
                    <a:p>
                      <a:pPr algn="r" fontAlgn="b"/>
                      <a:r>
                        <a:rPr lang="cs-CZ" sz="2800" b="0" i="0" u="none" strike="noStrike" dirty="0" smtClean="0">
                          <a:solidFill>
                            <a:srgbClr val="000000"/>
                          </a:solidFill>
                          <a:effectLst/>
                          <a:latin typeface="Calibri" charset="0"/>
                        </a:rPr>
                        <a:t>590</a:t>
                      </a:r>
                      <a:endParaRPr lang="cs-CZ" sz="2800" b="0" i="0" u="none" strike="noStrike" dirty="0">
                        <a:solidFill>
                          <a:srgbClr val="000000"/>
                        </a:solidFill>
                        <a:effectLst/>
                        <a:latin typeface="Calibri" charset="0"/>
                      </a:endParaRPr>
                    </a:p>
                  </a:txBody>
                  <a:tcPr marL="6350" marR="6350" marT="6350" marB="0" anchor="b"/>
                </a:tc>
              </a:tr>
              <a:tr h="370840">
                <a:tc>
                  <a:txBody>
                    <a:bodyPr/>
                    <a:lstStyle/>
                    <a:p>
                      <a:pPr algn="l" fontAlgn="b"/>
                      <a:r>
                        <a:rPr lang="en-US" sz="2400" b="0" i="0" u="none" strike="noStrike" dirty="0" err="1" smtClean="0">
                          <a:solidFill>
                            <a:srgbClr val="000000"/>
                          </a:solidFill>
                          <a:effectLst/>
                          <a:latin typeface="Calibri" charset="0"/>
                        </a:rPr>
                        <a:t>fnylkj</a:t>
                      </a:r>
                      <a:endParaRPr lang="en-US" sz="2400" b="0" i="0" u="none" strike="noStrike" dirty="0">
                        <a:solidFill>
                          <a:srgbClr val="000000"/>
                        </a:solidFill>
                        <a:effectLst/>
                        <a:latin typeface="Calibri" charset="0"/>
                      </a:endParaRPr>
                    </a:p>
                  </a:txBody>
                  <a:tcPr marL="6350" marR="6350" marT="6350" marB="0" anchor="b"/>
                </a:tc>
                <a:tc>
                  <a:txBody>
                    <a:bodyPr/>
                    <a:lstStyle/>
                    <a:p>
                      <a:pPr algn="r" fontAlgn="b"/>
                      <a:r>
                        <a:rPr lang="is-IS" sz="2800" b="0" i="0" u="none" strike="noStrike" dirty="0" smtClean="0">
                          <a:solidFill>
                            <a:srgbClr val="000000"/>
                          </a:solidFill>
                          <a:effectLst/>
                          <a:latin typeface="Calibri" charset="0"/>
                        </a:rPr>
                        <a:t>560</a:t>
                      </a:r>
                      <a:endParaRPr lang="is-IS" sz="2800" b="0" i="0" u="none" strike="noStrike" dirty="0">
                        <a:solidFill>
                          <a:srgbClr val="000000"/>
                        </a:solidFill>
                        <a:effectLst/>
                        <a:latin typeface="Calibri" charset="0"/>
                      </a:endParaRPr>
                    </a:p>
                  </a:txBody>
                  <a:tcPr marL="6350" marR="6350" marT="6350" marB="0" anchor="b"/>
                </a:tc>
              </a:tr>
            </a:tbl>
          </a:graphicData>
        </a:graphic>
      </p:graphicFrame>
      <p:sp>
        <p:nvSpPr>
          <p:cNvPr id="7" name="Slide Number Placeholder 6"/>
          <p:cNvSpPr>
            <a:spLocks noGrp="1"/>
          </p:cNvSpPr>
          <p:nvPr>
            <p:ph type="sldNum" sz="quarter" idx="12"/>
          </p:nvPr>
        </p:nvSpPr>
        <p:spPr/>
        <p:txBody>
          <a:bodyPr/>
          <a:lstStyle/>
          <a:p>
            <a:fld id="{1331F335-29E7-644E-BF01-9CFDAABF951A}" type="slidenum">
              <a:rPr lang="en-US" smtClean="0"/>
              <a:t>20</a:t>
            </a:fld>
            <a:endParaRPr lang="en-US"/>
          </a:p>
        </p:txBody>
      </p:sp>
    </p:spTree>
    <p:extLst>
      <p:ext uri="{BB962C8B-B14F-4D97-AF65-F5344CB8AC3E}">
        <p14:creationId xmlns:p14="http://schemas.microsoft.com/office/powerpoint/2010/main" val="4622399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Count </a:t>
            </a:r>
            <a:r>
              <a:rPr lang="en-US" dirty="0" smtClean="0"/>
              <a:t>Attack</a:t>
            </a:r>
            <a:r>
              <a:rPr lang="en-US" baseline="30000" dirty="0" smtClean="0"/>
              <a:t>4</a:t>
            </a:r>
            <a:endParaRPr lang="en-US" baseline="30000" dirty="0"/>
          </a:p>
        </p:txBody>
      </p:sp>
      <p:sp>
        <p:nvSpPr>
          <p:cNvPr id="4" name="TextBox 3"/>
          <p:cNvSpPr txBox="1"/>
          <p:nvPr/>
        </p:nvSpPr>
        <p:spPr>
          <a:xfrm>
            <a:off x="340962" y="6488668"/>
            <a:ext cx="10784684" cy="369332"/>
          </a:xfrm>
          <a:prstGeom prst="rect">
            <a:avLst/>
          </a:prstGeom>
          <a:noFill/>
        </p:spPr>
        <p:txBody>
          <a:bodyPr wrap="none" rtlCol="0">
            <a:spAutoFit/>
          </a:bodyPr>
          <a:lstStyle/>
          <a:p>
            <a:r>
              <a:rPr lang="en-US" baseline="30000" dirty="0" smtClean="0"/>
              <a:t>4</a:t>
            </a:r>
            <a:r>
              <a:rPr lang="en-US" dirty="0" smtClean="0"/>
              <a:t>D</a:t>
            </a:r>
            <a:r>
              <a:rPr lang="en-US" dirty="0" smtClean="0"/>
              <a:t>. Cash, P. Grubbs, J. Perry, and T. </a:t>
            </a:r>
            <a:r>
              <a:rPr lang="en-US" dirty="0" err="1" smtClean="0"/>
              <a:t>Ristenpart</a:t>
            </a:r>
            <a:r>
              <a:rPr lang="en-US" dirty="0"/>
              <a:t>, “Leakage-Abuse Attacks Against Searchable </a:t>
            </a:r>
            <a:r>
              <a:rPr lang="en-US" dirty="0" smtClean="0"/>
              <a:t>Encryption”, CCS 2015 </a:t>
            </a: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659501128"/>
              </p:ext>
            </p:extLst>
          </p:nvPr>
        </p:nvGraphicFramePr>
        <p:xfrm>
          <a:off x="297695" y="1203695"/>
          <a:ext cx="3005380" cy="3421380"/>
        </p:xfrm>
        <a:graphic>
          <a:graphicData uri="http://schemas.openxmlformats.org/drawingml/2006/table">
            <a:tbl>
              <a:tblPr firstRow="1" bandRow="1">
                <a:tableStyleId>{5C22544A-7EE6-4342-B048-85BDC9FD1C3A}</a:tableStyleId>
              </a:tblPr>
              <a:tblGrid>
                <a:gridCol w="1502045"/>
                <a:gridCol w="1503335"/>
              </a:tblGrid>
              <a:tr h="370840">
                <a:tc>
                  <a:txBody>
                    <a:bodyPr/>
                    <a:lstStyle/>
                    <a:p>
                      <a:r>
                        <a:rPr lang="en-US" sz="2400" dirty="0" smtClean="0"/>
                        <a:t>Length</a:t>
                      </a:r>
                      <a:r>
                        <a:rPr lang="en-US" sz="2400" baseline="0" dirty="0" smtClean="0"/>
                        <a:t> Stay</a:t>
                      </a:r>
                      <a:endParaRPr lang="en-US" sz="2400" dirty="0"/>
                    </a:p>
                  </a:txBody>
                  <a:tcPr/>
                </a:tc>
                <a:tc>
                  <a:txBody>
                    <a:bodyPr/>
                    <a:lstStyle/>
                    <a:p>
                      <a:r>
                        <a:rPr lang="en-US" sz="2400" dirty="0" err="1" smtClean="0"/>
                        <a:t>Num</a:t>
                      </a:r>
                      <a:r>
                        <a:rPr lang="en-US" sz="2400" dirty="0" smtClean="0"/>
                        <a:t> Records</a:t>
                      </a:r>
                      <a:endParaRPr lang="en-US" sz="2400" dirty="0"/>
                    </a:p>
                  </a:txBody>
                  <a:tcPr/>
                </a:tc>
              </a:tr>
              <a:tr h="370840">
                <a:tc>
                  <a:txBody>
                    <a:bodyPr/>
                    <a:lstStyle/>
                    <a:p>
                      <a:pPr algn="l" fontAlgn="b"/>
                      <a:r>
                        <a:rPr lang="en-US" sz="2800" b="0" i="0" u="none" strike="noStrike" dirty="0" err="1">
                          <a:solidFill>
                            <a:srgbClr val="000000"/>
                          </a:solidFill>
                          <a:effectLst/>
                          <a:latin typeface="Calibri" charset="0"/>
                        </a:rPr>
                        <a:t>nqlwe</a:t>
                      </a:r>
                      <a:endParaRPr lang="en-US" sz="2800" b="0" i="0" u="none" strike="noStrike" dirty="0">
                        <a:solidFill>
                          <a:srgbClr val="000000"/>
                        </a:solidFill>
                        <a:effectLst/>
                        <a:latin typeface="Calibri" charset="0"/>
                      </a:endParaRPr>
                    </a:p>
                  </a:txBody>
                  <a:tcPr marL="6350" marR="6350" marT="6350" marB="0" anchor="b"/>
                </a:tc>
                <a:tc>
                  <a:txBody>
                    <a:bodyPr/>
                    <a:lstStyle/>
                    <a:p>
                      <a:pPr algn="r" fontAlgn="b"/>
                      <a:r>
                        <a:rPr lang="ru-RU" sz="2800" b="0" i="0" u="none" strike="noStrike">
                          <a:solidFill>
                            <a:srgbClr val="000000"/>
                          </a:solidFill>
                          <a:effectLst/>
                          <a:latin typeface="Calibri" charset="0"/>
                        </a:rPr>
                        <a:t>174</a:t>
                      </a:r>
                    </a:p>
                  </a:txBody>
                  <a:tcPr marL="6350" marR="6350" marT="6350" marB="0" anchor="b"/>
                </a:tc>
              </a:tr>
              <a:tr h="370840">
                <a:tc>
                  <a:txBody>
                    <a:bodyPr/>
                    <a:lstStyle/>
                    <a:p>
                      <a:pPr algn="l" fontAlgn="b"/>
                      <a:r>
                        <a:rPr lang="en-US" sz="2800" b="0" i="0" u="none" strike="noStrike" dirty="0" err="1">
                          <a:solidFill>
                            <a:srgbClr val="000000"/>
                          </a:solidFill>
                          <a:effectLst/>
                          <a:latin typeface="Calibri" charset="0"/>
                        </a:rPr>
                        <a:t>pombo</a:t>
                      </a:r>
                      <a:endParaRPr lang="en-US" sz="2800" b="0" i="0" u="none" strike="noStrike" dirty="0">
                        <a:solidFill>
                          <a:srgbClr val="000000"/>
                        </a:solidFill>
                        <a:effectLst/>
                        <a:latin typeface="Calibri" charset="0"/>
                      </a:endParaRPr>
                    </a:p>
                  </a:txBody>
                  <a:tcPr marL="6350" marR="6350" marT="6350" marB="0" anchor="b"/>
                </a:tc>
                <a:tc>
                  <a:txBody>
                    <a:bodyPr/>
                    <a:lstStyle/>
                    <a:p>
                      <a:pPr algn="r" fontAlgn="b"/>
                      <a:r>
                        <a:rPr lang="en-US" sz="2800" b="0" i="0" u="none" strike="noStrike">
                          <a:solidFill>
                            <a:srgbClr val="000000"/>
                          </a:solidFill>
                          <a:effectLst/>
                          <a:latin typeface="Calibri" charset="0"/>
                        </a:rPr>
                        <a:t>8</a:t>
                      </a:r>
                    </a:p>
                  </a:txBody>
                  <a:tcPr marL="6350" marR="6350" marT="6350" marB="0" anchor="b"/>
                </a:tc>
              </a:tr>
              <a:tr h="370840">
                <a:tc>
                  <a:txBody>
                    <a:bodyPr/>
                    <a:lstStyle/>
                    <a:p>
                      <a:pPr algn="l" fontAlgn="b"/>
                      <a:r>
                        <a:rPr lang="en-US" sz="2800" b="0" i="0" u="none" strike="noStrike" dirty="0" err="1">
                          <a:solidFill>
                            <a:srgbClr val="000000"/>
                          </a:solidFill>
                          <a:effectLst/>
                          <a:latin typeface="Calibri" charset="0"/>
                        </a:rPr>
                        <a:t>pqwej</a:t>
                      </a:r>
                      <a:endParaRPr lang="en-US" sz="2800" b="0" i="0" u="none" strike="noStrike" dirty="0">
                        <a:solidFill>
                          <a:srgbClr val="000000"/>
                        </a:solidFill>
                        <a:effectLst/>
                        <a:latin typeface="Calibri" charset="0"/>
                      </a:endParaRPr>
                    </a:p>
                  </a:txBody>
                  <a:tcPr marL="6350" marR="6350" marT="6350" marB="0" anchor="b"/>
                </a:tc>
                <a:tc>
                  <a:txBody>
                    <a:bodyPr/>
                    <a:lstStyle/>
                    <a:p>
                      <a:pPr algn="r" fontAlgn="b"/>
                      <a:r>
                        <a:rPr lang="en-US" sz="2800" b="0" i="0" u="none" strike="noStrike" dirty="0">
                          <a:solidFill>
                            <a:srgbClr val="000000"/>
                          </a:solidFill>
                          <a:effectLst/>
                          <a:latin typeface="Calibri" charset="0"/>
                        </a:rPr>
                        <a:t>65</a:t>
                      </a:r>
                    </a:p>
                  </a:txBody>
                  <a:tcPr marL="6350" marR="6350" marT="6350" marB="0" anchor="b"/>
                </a:tc>
              </a:tr>
              <a:tr h="370840">
                <a:tc>
                  <a:txBody>
                    <a:bodyPr/>
                    <a:lstStyle/>
                    <a:p>
                      <a:pPr algn="l" fontAlgn="b"/>
                      <a:r>
                        <a:rPr lang="en-US" sz="2800" b="0" i="0" u="none" strike="noStrike">
                          <a:solidFill>
                            <a:srgbClr val="000000"/>
                          </a:solidFill>
                          <a:effectLst/>
                          <a:latin typeface="Calibri" charset="0"/>
                        </a:rPr>
                        <a:t>qlkwe</a:t>
                      </a:r>
                    </a:p>
                  </a:txBody>
                  <a:tcPr marL="6350" marR="6350" marT="6350" marB="0" anchor="b"/>
                </a:tc>
                <a:tc>
                  <a:txBody>
                    <a:bodyPr/>
                    <a:lstStyle/>
                    <a:p>
                      <a:pPr algn="r" fontAlgn="b"/>
                      <a:r>
                        <a:rPr lang="is-IS" sz="2800" b="0" i="0" u="none" strike="noStrike" dirty="0">
                          <a:solidFill>
                            <a:srgbClr val="000000"/>
                          </a:solidFill>
                          <a:effectLst/>
                          <a:latin typeface="Calibri" charset="0"/>
                        </a:rPr>
                        <a:t>230</a:t>
                      </a:r>
                    </a:p>
                  </a:txBody>
                  <a:tcPr marL="6350" marR="6350" marT="6350" marB="0" anchor="b"/>
                </a:tc>
              </a:tr>
              <a:tr h="370840">
                <a:tc>
                  <a:txBody>
                    <a:bodyPr/>
                    <a:lstStyle/>
                    <a:p>
                      <a:pPr algn="l" fontAlgn="b"/>
                      <a:r>
                        <a:rPr lang="en-US" sz="2800" b="0" i="0" u="none" strike="noStrike">
                          <a:solidFill>
                            <a:srgbClr val="000000"/>
                          </a:solidFill>
                          <a:effectLst/>
                          <a:latin typeface="Calibri" charset="0"/>
                        </a:rPr>
                        <a:t>welkjv</a:t>
                      </a:r>
                    </a:p>
                  </a:txBody>
                  <a:tcPr marL="6350" marR="6350" marT="6350" marB="0" anchor="b"/>
                </a:tc>
                <a:tc>
                  <a:txBody>
                    <a:bodyPr/>
                    <a:lstStyle/>
                    <a:p>
                      <a:pPr algn="r" fontAlgn="b"/>
                      <a:r>
                        <a:rPr lang="uk-UA" sz="2800" b="0" i="0" u="none" strike="noStrike" dirty="0">
                          <a:solidFill>
                            <a:srgbClr val="000000"/>
                          </a:solidFill>
                          <a:effectLst/>
                          <a:latin typeface="Calibri" charset="0"/>
                        </a:rPr>
                        <a:t>451</a:t>
                      </a:r>
                    </a:p>
                  </a:txBody>
                  <a:tcPr marL="6350" marR="6350" marT="6350" marB="0" anchor="b"/>
                </a:tc>
              </a:tr>
              <a:tr h="370840">
                <a:tc>
                  <a:txBody>
                    <a:bodyPr/>
                    <a:lstStyle/>
                    <a:p>
                      <a:pPr algn="l" fontAlgn="b"/>
                      <a:r>
                        <a:rPr lang="en-US" sz="2800" b="0" i="0" u="none" strike="noStrike">
                          <a:solidFill>
                            <a:srgbClr val="000000"/>
                          </a:solidFill>
                          <a:effectLst/>
                          <a:latin typeface="Calibri" charset="0"/>
                        </a:rPr>
                        <a:t>zekng</a:t>
                      </a:r>
                    </a:p>
                  </a:txBody>
                  <a:tcPr marL="6350" marR="6350" marT="6350" marB="0" anchor="b"/>
                </a:tc>
                <a:tc>
                  <a:txBody>
                    <a:bodyPr/>
                    <a:lstStyle/>
                    <a:p>
                      <a:pPr algn="r" fontAlgn="b"/>
                      <a:r>
                        <a:rPr lang="is-IS" sz="2800" b="0" i="0" u="none" strike="noStrike" dirty="0">
                          <a:solidFill>
                            <a:srgbClr val="000000"/>
                          </a:solidFill>
                          <a:effectLst/>
                          <a:latin typeface="Calibri" charset="0"/>
                        </a:rPr>
                        <a:t>220</a:t>
                      </a:r>
                    </a:p>
                  </a:txBody>
                  <a:tcPr marL="6350" marR="6350" marT="6350" marB="0" anchor="b"/>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072356129"/>
              </p:ext>
            </p:extLst>
          </p:nvPr>
        </p:nvGraphicFramePr>
        <p:xfrm>
          <a:off x="297695" y="5064443"/>
          <a:ext cx="3005380" cy="1236980"/>
        </p:xfrm>
        <a:graphic>
          <a:graphicData uri="http://schemas.openxmlformats.org/drawingml/2006/table">
            <a:tbl>
              <a:tblPr firstRow="1" bandRow="1">
                <a:tableStyleId>{5C22544A-7EE6-4342-B048-85BDC9FD1C3A}</a:tableStyleId>
              </a:tblPr>
              <a:tblGrid>
                <a:gridCol w="1502045"/>
                <a:gridCol w="1503335"/>
              </a:tblGrid>
              <a:tr h="370840">
                <a:tc>
                  <a:txBody>
                    <a:bodyPr/>
                    <a:lstStyle/>
                    <a:p>
                      <a:r>
                        <a:rPr lang="en-US" dirty="0" smtClean="0"/>
                        <a:t>Gender</a:t>
                      </a:r>
                      <a:endParaRPr lang="en-US" dirty="0"/>
                    </a:p>
                  </a:txBody>
                  <a:tcPr/>
                </a:tc>
                <a:tc>
                  <a:txBody>
                    <a:bodyPr/>
                    <a:lstStyle/>
                    <a:p>
                      <a:r>
                        <a:rPr lang="en-US" sz="1800" dirty="0" err="1" smtClean="0"/>
                        <a:t>Num</a:t>
                      </a:r>
                      <a:r>
                        <a:rPr lang="en-US" sz="1800" dirty="0" smtClean="0"/>
                        <a:t> Records</a:t>
                      </a:r>
                      <a:endParaRPr lang="en-US" sz="1800" dirty="0"/>
                    </a:p>
                  </a:txBody>
                  <a:tcPr/>
                </a:tc>
              </a:tr>
              <a:tr h="370840">
                <a:tc>
                  <a:txBody>
                    <a:bodyPr/>
                    <a:lstStyle/>
                    <a:p>
                      <a:pPr algn="l" fontAlgn="b"/>
                      <a:r>
                        <a:rPr lang="en-US" sz="2400" b="0" i="0" u="none" strike="noStrike" dirty="0" err="1" smtClean="0">
                          <a:solidFill>
                            <a:srgbClr val="000000"/>
                          </a:solidFill>
                          <a:effectLst/>
                          <a:latin typeface="Calibri" charset="0"/>
                        </a:rPr>
                        <a:t>asdlkje</a:t>
                      </a:r>
                      <a:endParaRPr lang="en-US" sz="2400" b="0" i="0" u="none" strike="noStrike" dirty="0">
                        <a:solidFill>
                          <a:srgbClr val="000000"/>
                        </a:solidFill>
                        <a:effectLst/>
                        <a:latin typeface="Calibri" charset="0"/>
                      </a:endParaRPr>
                    </a:p>
                  </a:txBody>
                  <a:tcPr marL="6350" marR="6350" marT="6350" marB="0" anchor="b"/>
                </a:tc>
                <a:tc>
                  <a:txBody>
                    <a:bodyPr/>
                    <a:lstStyle/>
                    <a:p>
                      <a:pPr algn="r" fontAlgn="b"/>
                      <a:r>
                        <a:rPr lang="cs-CZ" sz="2800" b="0" i="0" u="none" strike="noStrike" dirty="0" smtClean="0">
                          <a:solidFill>
                            <a:srgbClr val="000000"/>
                          </a:solidFill>
                          <a:effectLst/>
                          <a:latin typeface="Calibri" charset="0"/>
                        </a:rPr>
                        <a:t>590</a:t>
                      </a:r>
                      <a:endParaRPr lang="cs-CZ" sz="2800" b="0" i="0" u="none" strike="noStrike" dirty="0">
                        <a:solidFill>
                          <a:srgbClr val="000000"/>
                        </a:solidFill>
                        <a:effectLst/>
                        <a:latin typeface="Calibri" charset="0"/>
                      </a:endParaRPr>
                    </a:p>
                  </a:txBody>
                  <a:tcPr marL="6350" marR="6350" marT="6350" marB="0" anchor="b"/>
                </a:tc>
              </a:tr>
              <a:tr h="370840">
                <a:tc>
                  <a:txBody>
                    <a:bodyPr/>
                    <a:lstStyle/>
                    <a:p>
                      <a:pPr algn="l" fontAlgn="b"/>
                      <a:r>
                        <a:rPr lang="en-US" sz="2400" b="0" i="0" u="none" strike="noStrike" dirty="0" err="1" smtClean="0">
                          <a:solidFill>
                            <a:srgbClr val="000000"/>
                          </a:solidFill>
                          <a:effectLst/>
                          <a:latin typeface="Calibri" charset="0"/>
                        </a:rPr>
                        <a:t>fnylkj</a:t>
                      </a:r>
                      <a:endParaRPr lang="en-US" sz="2400" b="0" i="0" u="none" strike="noStrike" dirty="0">
                        <a:solidFill>
                          <a:srgbClr val="000000"/>
                        </a:solidFill>
                        <a:effectLst/>
                        <a:latin typeface="Calibri" charset="0"/>
                      </a:endParaRPr>
                    </a:p>
                  </a:txBody>
                  <a:tcPr marL="6350" marR="6350" marT="6350" marB="0" anchor="b"/>
                </a:tc>
                <a:tc>
                  <a:txBody>
                    <a:bodyPr/>
                    <a:lstStyle/>
                    <a:p>
                      <a:pPr algn="r" fontAlgn="b"/>
                      <a:r>
                        <a:rPr lang="is-IS" sz="2800" b="0" i="0" u="none" strike="noStrike" dirty="0" smtClean="0">
                          <a:solidFill>
                            <a:srgbClr val="000000"/>
                          </a:solidFill>
                          <a:effectLst/>
                          <a:latin typeface="Calibri" charset="0"/>
                        </a:rPr>
                        <a:t>560</a:t>
                      </a:r>
                      <a:endParaRPr lang="is-IS" sz="2800" b="0" i="0" u="none" strike="noStrike" dirty="0">
                        <a:solidFill>
                          <a:srgbClr val="000000"/>
                        </a:solidFill>
                        <a:effectLst/>
                        <a:latin typeface="Calibri" charset="0"/>
                      </a:endParaRPr>
                    </a:p>
                  </a:txBody>
                  <a:tcPr marL="6350" marR="6350" marT="6350" marB="0" anchor="b"/>
                </a:tc>
              </a:tr>
            </a:tbl>
          </a:graphicData>
        </a:graphic>
      </p:graphicFrame>
      <p:sp>
        <p:nvSpPr>
          <p:cNvPr id="3" name="Right Arrow 2"/>
          <p:cNvSpPr/>
          <p:nvPr/>
        </p:nvSpPr>
        <p:spPr>
          <a:xfrm>
            <a:off x="3739243" y="2906486"/>
            <a:ext cx="1616528" cy="1143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589759357"/>
              </p:ext>
            </p:extLst>
          </p:nvPr>
        </p:nvGraphicFramePr>
        <p:xfrm>
          <a:off x="6096446" y="393014"/>
          <a:ext cx="5029200" cy="4843405"/>
        </p:xfrm>
        <a:graphic>
          <a:graphicData uri="http://schemas.openxmlformats.org/drawingml/2006/table">
            <a:tbl>
              <a:tblPr firstRow="1" bandRow="1">
                <a:tableStyleId>{5C22544A-7EE6-4342-B048-85BDC9FD1C3A}</a:tableStyleId>
              </a:tblPr>
              <a:tblGrid>
                <a:gridCol w="1676400"/>
                <a:gridCol w="1676400"/>
                <a:gridCol w="1676400"/>
              </a:tblGrid>
              <a:tr h="691915">
                <a:tc>
                  <a:txBody>
                    <a:bodyPr/>
                    <a:lstStyle/>
                    <a:p>
                      <a:pPr algn="l" fontAlgn="b"/>
                      <a:endParaRPr lang="en-US" sz="3600" b="0" i="0" u="none" strike="noStrike" dirty="0">
                        <a:solidFill>
                          <a:srgbClr val="000000"/>
                        </a:solidFill>
                        <a:effectLst/>
                        <a:latin typeface="Calibri" charset="0"/>
                      </a:endParaRPr>
                    </a:p>
                  </a:txBody>
                  <a:tcPr marL="6350" marR="6350" marT="6350" marB="0" anchor="b"/>
                </a:tc>
                <a:tc>
                  <a:txBody>
                    <a:bodyPr/>
                    <a:lstStyle/>
                    <a:p>
                      <a:pPr algn="l" fontAlgn="b"/>
                      <a:r>
                        <a:rPr lang="en-US" sz="3600" b="0" i="0" u="none" strike="noStrike" dirty="0" err="1">
                          <a:solidFill>
                            <a:srgbClr val="000000"/>
                          </a:solidFill>
                          <a:effectLst/>
                          <a:latin typeface="Calibri" charset="0"/>
                        </a:rPr>
                        <a:t>asdlkje</a:t>
                      </a:r>
                      <a:endParaRPr lang="en-US" sz="3600" b="0" i="0" u="none" strike="noStrike" dirty="0">
                        <a:solidFill>
                          <a:srgbClr val="000000"/>
                        </a:solidFill>
                        <a:effectLst/>
                        <a:latin typeface="Calibri" charset="0"/>
                      </a:endParaRPr>
                    </a:p>
                  </a:txBody>
                  <a:tcPr marL="6350" marR="6350" marT="6350" marB="0" anchor="b"/>
                </a:tc>
                <a:tc>
                  <a:txBody>
                    <a:bodyPr/>
                    <a:lstStyle/>
                    <a:p>
                      <a:pPr algn="l" fontAlgn="b"/>
                      <a:r>
                        <a:rPr lang="en-US" sz="3600" b="0" i="0" u="none" strike="noStrike">
                          <a:solidFill>
                            <a:srgbClr val="000000"/>
                          </a:solidFill>
                          <a:effectLst/>
                          <a:latin typeface="Calibri" charset="0"/>
                        </a:rPr>
                        <a:t>fnylkj</a:t>
                      </a:r>
                    </a:p>
                  </a:txBody>
                  <a:tcPr marL="6350" marR="6350" marT="6350" marB="0" anchor="b"/>
                </a:tc>
              </a:tr>
              <a:tr h="691915">
                <a:tc>
                  <a:txBody>
                    <a:bodyPr/>
                    <a:lstStyle/>
                    <a:p>
                      <a:pPr algn="l" fontAlgn="b"/>
                      <a:r>
                        <a:rPr lang="en-US" sz="3600" b="0" i="0" u="none" strike="noStrike">
                          <a:solidFill>
                            <a:srgbClr val="000000"/>
                          </a:solidFill>
                          <a:effectLst/>
                          <a:latin typeface="Calibri" charset="0"/>
                        </a:rPr>
                        <a:t>nqlwe</a:t>
                      </a:r>
                    </a:p>
                  </a:txBody>
                  <a:tcPr marL="6350" marR="6350" marT="6350" marB="0" anchor="b"/>
                </a:tc>
                <a:tc>
                  <a:txBody>
                    <a:bodyPr/>
                    <a:lstStyle/>
                    <a:p>
                      <a:pPr algn="r" fontAlgn="b"/>
                      <a:r>
                        <a:rPr lang="is-IS" sz="3600" b="0" i="0" u="none" strike="noStrike">
                          <a:solidFill>
                            <a:srgbClr val="000000"/>
                          </a:solidFill>
                          <a:effectLst/>
                          <a:latin typeface="Calibri" charset="0"/>
                        </a:rPr>
                        <a:t>71</a:t>
                      </a:r>
                    </a:p>
                  </a:txBody>
                  <a:tcPr marL="6350" marR="6350" marT="6350" marB="0" anchor="b"/>
                </a:tc>
                <a:tc>
                  <a:txBody>
                    <a:bodyPr/>
                    <a:lstStyle/>
                    <a:p>
                      <a:pPr algn="r" fontAlgn="b"/>
                      <a:r>
                        <a:rPr lang="en-US" sz="3600" b="0" i="0" u="none" strike="noStrike">
                          <a:solidFill>
                            <a:srgbClr val="000000"/>
                          </a:solidFill>
                          <a:effectLst/>
                          <a:latin typeface="Calibri" charset="0"/>
                        </a:rPr>
                        <a:t>15</a:t>
                      </a:r>
                    </a:p>
                  </a:txBody>
                  <a:tcPr marL="6350" marR="6350" marT="6350" marB="0" anchor="b"/>
                </a:tc>
              </a:tr>
              <a:tr h="691915">
                <a:tc>
                  <a:txBody>
                    <a:bodyPr/>
                    <a:lstStyle/>
                    <a:p>
                      <a:pPr algn="l" fontAlgn="b"/>
                      <a:r>
                        <a:rPr lang="en-US" sz="3600" b="0" i="0" u="none" strike="noStrike">
                          <a:solidFill>
                            <a:srgbClr val="000000"/>
                          </a:solidFill>
                          <a:effectLst/>
                          <a:latin typeface="Calibri" charset="0"/>
                        </a:rPr>
                        <a:t>pombo</a:t>
                      </a:r>
                    </a:p>
                  </a:txBody>
                  <a:tcPr marL="6350" marR="6350" marT="6350" marB="0" anchor="b"/>
                </a:tc>
                <a:tc>
                  <a:txBody>
                    <a:bodyPr/>
                    <a:lstStyle/>
                    <a:p>
                      <a:pPr algn="r" fontAlgn="b"/>
                      <a:r>
                        <a:rPr lang="en-US" sz="3600" b="0" i="0" u="none" strike="noStrike">
                          <a:solidFill>
                            <a:srgbClr val="000000"/>
                          </a:solidFill>
                          <a:effectLst/>
                          <a:latin typeface="Calibri" charset="0"/>
                        </a:rPr>
                        <a:t>47</a:t>
                      </a:r>
                    </a:p>
                  </a:txBody>
                  <a:tcPr marL="6350" marR="6350" marT="6350" marB="0" anchor="b"/>
                </a:tc>
                <a:tc>
                  <a:txBody>
                    <a:bodyPr/>
                    <a:lstStyle/>
                    <a:p>
                      <a:pPr algn="r" fontAlgn="b"/>
                      <a:r>
                        <a:rPr lang="is-IS" sz="3600" b="0" i="0" u="none" strike="noStrike" dirty="0">
                          <a:solidFill>
                            <a:srgbClr val="000000"/>
                          </a:solidFill>
                          <a:effectLst/>
                          <a:latin typeface="Calibri" charset="0"/>
                        </a:rPr>
                        <a:t>13</a:t>
                      </a:r>
                    </a:p>
                  </a:txBody>
                  <a:tcPr marL="6350" marR="6350" marT="6350" marB="0" anchor="b"/>
                </a:tc>
              </a:tr>
              <a:tr h="691915">
                <a:tc>
                  <a:txBody>
                    <a:bodyPr/>
                    <a:lstStyle/>
                    <a:p>
                      <a:pPr algn="l" fontAlgn="b"/>
                      <a:r>
                        <a:rPr lang="en-US" sz="3600" b="0" i="0" u="none" strike="noStrike">
                          <a:solidFill>
                            <a:srgbClr val="000000"/>
                          </a:solidFill>
                          <a:effectLst/>
                          <a:latin typeface="Calibri" charset="0"/>
                        </a:rPr>
                        <a:t>pqwej</a:t>
                      </a:r>
                    </a:p>
                  </a:txBody>
                  <a:tcPr marL="6350" marR="6350" marT="6350" marB="0" anchor="b"/>
                </a:tc>
                <a:tc>
                  <a:txBody>
                    <a:bodyPr/>
                    <a:lstStyle/>
                    <a:p>
                      <a:pPr algn="r" fontAlgn="b"/>
                      <a:r>
                        <a:rPr lang="en-US" sz="3600" b="0" i="0" u="none" strike="noStrike">
                          <a:solidFill>
                            <a:srgbClr val="000000"/>
                          </a:solidFill>
                          <a:effectLst/>
                          <a:latin typeface="Calibri" charset="0"/>
                        </a:rPr>
                        <a:t>59</a:t>
                      </a:r>
                    </a:p>
                  </a:txBody>
                  <a:tcPr marL="6350" marR="6350" marT="6350" marB="0" anchor="b"/>
                </a:tc>
                <a:tc>
                  <a:txBody>
                    <a:bodyPr/>
                    <a:lstStyle/>
                    <a:p>
                      <a:pPr algn="r" fontAlgn="b"/>
                      <a:r>
                        <a:rPr lang="is-IS" sz="3600" b="0" i="0" u="none" strike="noStrike" dirty="0" smtClean="0">
                          <a:solidFill>
                            <a:srgbClr val="000000"/>
                          </a:solidFill>
                          <a:effectLst/>
                          <a:latin typeface="Calibri" charset="0"/>
                        </a:rPr>
                        <a:t>100</a:t>
                      </a:r>
                      <a:endParaRPr lang="is-IS" sz="3600" b="0" i="0" u="none" strike="noStrike" dirty="0">
                        <a:solidFill>
                          <a:srgbClr val="000000"/>
                        </a:solidFill>
                        <a:effectLst/>
                        <a:latin typeface="Calibri" charset="0"/>
                      </a:endParaRPr>
                    </a:p>
                  </a:txBody>
                  <a:tcPr marL="6350" marR="6350" marT="6350" marB="0" anchor="b"/>
                </a:tc>
              </a:tr>
              <a:tr h="691915">
                <a:tc>
                  <a:txBody>
                    <a:bodyPr/>
                    <a:lstStyle/>
                    <a:p>
                      <a:pPr algn="l" fontAlgn="b"/>
                      <a:r>
                        <a:rPr lang="en-US" sz="3600" b="0" i="0" u="none" strike="noStrike" dirty="0" err="1">
                          <a:solidFill>
                            <a:srgbClr val="000000"/>
                          </a:solidFill>
                          <a:effectLst/>
                          <a:latin typeface="Calibri" charset="0"/>
                        </a:rPr>
                        <a:t>qlkwe</a:t>
                      </a:r>
                      <a:endParaRPr lang="en-US" sz="3600" b="0" i="0" u="none" strike="noStrike" dirty="0">
                        <a:solidFill>
                          <a:srgbClr val="000000"/>
                        </a:solidFill>
                        <a:effectLst/>
                        <a:latin typeface="Calibri" charset="0"/>
                      </a:endParaRPr>
                    </a:p>
                  </a:txBody>
                  <a:tcPr marL="6350" marR="6350" marT="6350" marB="0" anchor="b"/>
                </a:tc>
                <a:tc>
                  <a:txBody>
                    <a:bodyPr/>
                    <a:lstStyle/>
                    <a:p>
                      <a:pPr algn="r" fontAlgn="b"/>
                      <a:r>
                        <a:rPr lang="is-IS" sz="3600" b="0" i="0" u="none" strike="noStrike">
                          <a:solidFill>
                            <a:srgbClr val="000000"/>
                          </a:solidFill>
                          <a:effectLst/>
                          <a:latin typeface="Calibri" charset="0"/>
                        </a:rPr>
                        <a:t>236</a:t>
                      </a:r>
                    </a:p>
                  </a:txBody>
                  <a:tcPr marL="6350" marR="6350" marT="6350" marB="0" anchor="b"/>
                </a:tc>
                <a:tc>
                  <a:txBody>
                    <a:bodyPr/>
                    <a:lstStyle/>
                    <a:p>
                      <a:pPr algn="r" fontAlgn="b"/>
                      <a:r>
                        <a:rPr lang="is-IS" sz="3600" b="0" i="0" u="none" strike="noStrike" dirty="0">
                          <a:solidFill>
                            <a:srgbClr val="000000"/>
                          </a:solidFill>
                          <a:effectLst/>
                          <a:latin typeface="Calibri" charset="0"/>
                        </a:rPr>
                        <a:t>28</a:t>
                      </a:r>
                    </a:p>
                  </a:txBody>
                  <a:tcPr marL="6350" marR="6350" marT="6350" marB="0" anchor="b"/>
                </a:tc>
              </a:tr>
              <a:tr h="691915">
                <a:tc>
                  <a:txBody>
                    <a:bodyPr/>
                    <a:lstStyle/>
                    <a:p>
                      <a:pPr algn="l" fontAlgn="b"/>
                      <a:r>
                        <a:rPr lang="en-US" sz="3600" b="0" i="0" u="none" strike="noStrike">
                          <a:solidFill>
                            <a:srgbClr val="000000"/>
                          </a:solidFill>
                          <a:effectLst/>
                          <a:latin typeface="Calibri" charset="0"/>
                        </a:rPr>
                        <a:t>welkjv</a:t>
                      </a:r>
                    </a:p>
                  </a:txBody>
                  <a:tcPr marL="6350" marR="6350" marT="6350" marB="0" anchor="b"/>
                </a:tc>
                <a:tc>
                  <a:txBody>
                    <a:bodyPr/>
                    <a:lstStyle/>
                    <a:p>
                      <a:pPr algn="r" fontAlgn="b"/>
                      <a:r>
                        <a:rPr lang="cs-CZ" sz="3600" b="0" i="0" u="none" strike="noStrike">
                          <a:solidFill>
                            <a:srgbClr val="000000"/>
                          </a:solidFill>
                          <a:effectLst/>
                          <a:latin typeface="Calibri" charset="0"/>
                        </a:rPr>
                        <a:t>118</a:t>
                      </a:r>
                    </a:p>
                  </a:txBody>
                  <a:tcPr marL="6350" marR="6350" marT="6350" marB="0" anchor="b"/>
                </a:tc>
                <a:tc>
                  <a:txBody>
                    <a:bodyPr/>
                    <a:lstStyle/>
                    <a:p>
                      <a:pPr algn="r" fontAlgn="b"/>
                      <a:r>
                        <a:rPr lang="is-IS" sz="3600" b="0" i="0" u="none" strike="noStrike" dirty="0" smtClean="0">
                          <a:solidFill>
                            <a:srgbClr val="000000"/>
                          </a:solidFill>
                          <a:effectLst/>
                          <a:latin typeface="Calibri" charset="0"/>
                        </a:rPr>
                        <a:t>348</a:t>
                      </a:r>
                      <a:endParaRPr lang="is-IS" sz="3600" b="0" i="0" u="none" strike="noStrike" dirty="0">
                        <a:solidFill>
                          <a:srgbClr val="000000"/>
                        </a:solidFill>
                        <a:effectLst/>
                        <a:latin typeface="Calibri" charset="0"/>
                      </a:endParaRPr>
                    </a:p>
                  </a:txBody>
                  <a:tcPr marL="6350" marR="6350" marT="6350" marB="0" anchor="b"/>
                </a:tc>
              </a:tr>
              <a:tr h="691915">
                <a:tc>
                  <a:txBody>
                    <a:bodyPr/>
                    <a:lstStyle/>
                    <a:p>
                      <a:pPr algn="l" fontAlgn="b"/>
                      <a:r>
                        <a:rPr lang="en-US" sz="3600" b="0" i="0" u="none" strike="noStrike">
                          <a:solidFill>
                            <a:srgbClr val="000000"/>
                          </a:solidFill>
                          <a:effectLst/>
                          <a:latin typeface="Calibri" charset="0"/>
                        </a:rPr>
                        <a:t>zekng</a:t>
                      </a:r>
                    </a:p>
                  </a:txBody>
                  <a:tcPr marL="6350" marR="6350" marT="6350" marB="0" anchor="b"/>
                </a:tc>
                <a:tc>
                  <a:txBody>
                    <a:bodyPr/>
                    <a:lstStyle/>
                    <a:p>
                      <a:pPr algn="r" fontAlgn="b"/>
                      <a:r>
                        <a:rPr lang="en-US" sz="3600" b="0" i="0" u="none" strike="noStrike">
                          <a:solidFill>
                            <a:srgbClr val="000000"/>
                          </a:solidFill>
                          <a:effectLst/>
                          <a:latin typeface="Calibri" charset="0"/>
                        </a:rPr>
                        <a:t>59</a:t>
                      </a:r>
                    </a:p>
                  </a:txBody>
                  <a:tcPr marL="6350" marR="6350" marT="6350" marB="0" anchor="b"/>
                </a:tc>
                <a:tc>
                  <a:txBody>
                    <a:bodyPr/>
                    <a:lstStyle/>
                    <a:p>
                      <a:pPr algn="r" fontAlgn="b"/>
                      <a:r>
                        <a:rPr lang="en-US" sz="3600" b="0" i="0" u="none" strike="noStrike" dirty="0">
                          <a:solidFill>
                            <a:srgbClr val="000000"/>
                          </a:solidFill>
                          <a:effectLst/>
                          <a:latin typeface="Calibri" charset="0"/>
                        </a:rPr>
                        <a:t>56</a:t>
                      </a:r>
                    </a:p>
                  </a:txBody>
                  <a:tcPr marL="6350" marR="6350" marT="6350" marB="0" anchor="b"/>
                </a:tc>
              </a:tr>
            </a:tbl>
          </a:graphicData>
        </a:graphic>
      </p:graphicFrame>
      <p:sp>
        <p:nvSpPr>
          <p:cNvPr id="12" name="Text Box 10"/>
          <p:cNvSpPr txBox="1">
            <a:spLocks noChangeArrowheads="1"/>
          </p:cNvSpPr>
          <p:nvPr/>
        </p:nvSpPr>
        <p:spPr bwMode="auto">
          <a:xfrm>
            <a:off x="4963885" y="5527637"/>
            <a:ext cx="7021109" cy="753533"/>
          </a:xfrm>
          <a:prstGeom prst="rect">
            <a:avLst/>
          </a:prstGeom>
          <a:solidFill>
            <a:schemeClr val="accent5"/>
          </a:solidFill>
          <a:ln w="12700" cmpd="sng">
            <a:solidFill>
              <a:schemeClr val="tx1"/>
            </a:solidFill>
            <a:miter lim="800000"/>
            <a:headEnd type="none" w="sm" len="sm"/>
            <a:tailEnd type="none" w="sm" len="sm"/>
          </a:ln>
          <a:effectLst/>
        </p:spPr>
        <p:txBody>
          <a:bodyPr wrap="square" lIns="182880" rIns="182880" anchor="ctr">
            <a:noAutofit/>
          </a:bodyPr>
          <a:lstStyle/>
          <a:p>
            <a:pPr algn="ctr">
              <a:defRPr/>
            </a:pPr>
            <a:r>
              <a:rPr lang="en-US" sz="2400" b="1" dirty="0" err="1" smtClean="0"/>
              <a:t>Fnylkj</a:t>
            </a:r>
            <a:r>
              <a:rPr lang="en-US" sz="2400" b="1" dirty="0" smtClean="0"/>
              <a:t> is likely male, men are known to stay in </a:t>
            </a:r>
            <a:br>
              <a:rPr lang="en-US" sz="2400" b="1" dirty="0" smtClean="0"/>
            </a:br>
            <a:r>
              <a:rPr lang="en-US" sz="2400" b="1" dirty="0" smtClean="0"/>
              <a:t>hospital for longer, thus </a:t>
            </a:r>
            <a:r>
              <a:rPr lang="en-US" sz="2400" b="1" dirty="0" err="1" smtClean="0"/>
              <a:t>welkjv</a:t>
            </a:r>
            <a:r>
              <a:rPr lang="en-US" sz="2400" b="1" dirty="0" smtClean="0"/>
              <a:t> is likely 5 days</a:t>
            </a:r>
            <a:endParaRPr lang="en-US" sz="2400" b="1" dirty="0"/>
          </a:p>
        </p:txBody>
      </p:sp>
      <p:sp>
        <p:nvSpPr>
          <p:cNvPr id="5" name="Slide Number Placeholder 4"/>
          <p:cNvSpPr>
            <a:spLocks noGrp="1"/>
          </p:cNvSpPr>
          <p:nvPr>
            <p:ph type="sldNum" sz="quarter" idx="12"/>
          </p:nvPr>
        </p:nvSpPr>
        <p:spPr/>
        <p:txBody>
          <a:bodyPr/>
          <a:lstStyle/>
          <a:p>
            <a:fld id="{1331F335-29E7-644E-BF01-9CFDAABF951A}" type="slidenum">
              <a:rPr lang="en-US" smtClean="0"/>
              <a:t>21</a:t>
            </a:fld>
            <a:endParaRPr lang="en-US"/>
          </a:p>
        </p:txBody>
      </p:sp>
    </p:spTree>
    <p:extLst>
      <p:ext uri="{BB962C8B-B14F-4D97-AF65-F5344CB8AC3E}">
        <p14:creationId xmlns:p14="http://schemas.microsoft.com/office/powerpoint/2010/main" val="583084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Count </a:t>
            </a:r>
            <a:r>
              <a:rPr lang="en-US" dirty="0" smtClean="0"/>
              <a:t>Attack</a:t>
            </a:r>
            <a:r>
              <a:rPr lang="en-US" baseline="30000" dirty="0" smtClean="0"/>
              <a:t>4</a:t>
            </a:r>
            <a:endParaRPr lang="en-US" baseline="30000" dirty="0"/>
          </a:p>
        </p:txBody>
      </p:sp>
      <p:sp>
        <p:nvSpPr>
          <p:cNvPr id="4" name="TextBox 3"/>
          <p:cNvSpPr txBox="1"/>
          <p:nvPr/>
        </p:nvSpPr>
        <p:spPr>
          <a:xfrm>
            <a:off x="340962" y="6287194"/>
            <a:ext cx="10709407" cy="523220"/>
          </a:xfrm>
          <a:prstGeom prst="rect">
            <a:avLst/>
          </a:prstGeom>
          <a:noFill/>
        </p:spPr>
        <p:txBody>
          <a:bodyPr wrap="none" rtlCol="0">
            <a:spAutoFit/>
          </a:bodyPr>
          <a:lstStyle/>
          <a:p>
            <a:r>
              <a:rPr lang="en-US" sz="1400" baseline="30000" dirty="0" smtClean="0"/>
              <a:t>4</a:t>
            </a:r>
            <a:r>
              <a:rPr lang="en-US" sz="1400" dirty="0" smtClean="0"/>
              <a:t>D</a:t>
            </a:r>
            <a:r>
              <a:rPr lang="en-US" sz="1400" dirty="0" smtClean="0"/>
              <a:t>. Cash, P. Grubbs, J. Perry, and T. </a:t>
            </a:r>
            <a:r>
              <a:rPr lang="en-US" sz="1400" dirty="0" err="1" smtClean="0"/>
              <a:t>Ristenpart</a:t>
            </a:r>
            <a:r>
              <a:rPr lang="en-US" sz="1400" dirty="0"/>
              <a:t>, “Leakage-Abuse Attacks Against Searchable </a:t>
            </a:r>
            <a:r>
              <a:rPr lang="en-US" sz="1400" dirty="0" smtClean="0"/>
              <a:t>Encryption”, CCS 2015 </a:t>
            </a:r>
          </a:p>
          <a:p>
            <a:r>
              <a:rPr lang="en-US" sz="1400" baseline="30000" dirty="0" smtClean="0"/>
              <a:t>5</a:t>
            </a:r>
            <a:r>
              <a:rPr lang="en-US" sz="1400" dirty="0" smtClean="0"/>
              <a:t>M</a:t>
            </a:r>
            <a:r>
              <a:rPr lang="en-US" sz="1400" dirty="0"/>
              <a:t>. S. Islam, M. </a:t>
            </a:r>
            <a:r>
              <a:rPr lang="en-US" sz="1400" dirty="0" err="1"/>
              <a:t>Kuzu</a:t>
            </a:r>
            <a:r>
              <a:rPr lang="en-US" sz="1400" dirty="0"/>
              <a:t>, and M. </a:t>
            </a:r>
            <a:r>
              <a:rPr lang="en-US" sz="1400" dirty="0" err="1"/>
              <a:t>Kantarcioglu</a:t>
            </a:r>
            <a:r>
              <a:rPr lang="en-US" sz="1400" dirty="0"/>
              <a:t>. </a:t>
            </a:r>
            <a:r>
              <a:rPr lang="en-US" sz="1400" dirty="0" smtClean="0"/>
              <a:t>“Access </a:t>
            </a:r>
            <a:r>
              <a:rPr lang="en-US" sz="1400" dirty="0"/>
              <a:t>pattern disclosure on searchable encryption: Ramification, attack and </a:t>
            </a:r>
            <a:r>
              <a:rPr lang="en-US" sz="1400" dirty="0" smtClean="0"/>
              <a:t>mitigation”, NDSS 2012</a:t>
            </a:r>
            <a:endParaRPr lang="en-US" sz="1400" dirty="0"/>
          </a:p>
        </p:txBody>
      </p:sp>
      <p:sp>
        <p:nvSpPr>
          <p:cNvPr id="10" name="Content Placeholder 2"/>
          <p:cNvSpPr>
            <a:spLocks noGrp="1"/>
          </p:cNvSpPr>
          <p:nvPr>
            <p:ph idx="1"/>
          </p:nvPr>
        </p:nvSpPr>
        <p:spPr>
          <a:xfrm>
            <a:off x="340962" y="1259055"/>
            <a:ext cx="4897466" cy="4859607"/>
          </a:xfrm>
        </p:spPr>
        <p:txBody>
          <a:bodyPr>
            <a:normAutofit/>
          </a:bodyPr>
          <a:lstStyle/>
          <a:p>
            <a:r>
              <a:rPr lang="en-US" dirty="0" smtClean="0"/>
              <a:t>Matrix creates many more constraints on prior</a:t>
            </a:r>
          </a:p>
          <a:p>
            <a:r>
              <a:rPr lang="en-US" dirty="0" smtClean="0"/>
              <a:t>Can use </a:t>
            </a:r>
            <a:r>
              <a:rPr lang="en-US" i="1" dirty="0" err="1" smtClean="0">
                <a:latin typeface="Times New Roman" charset="0"/>
                <a:ea typeface="Times New Roman" charset="0"/>
                <a:cs typeface="Times New Roman" charset="0"/>
              </a:rPr>
              <a:t>L</a:t>
            </a:r>
            <a:r>
              <a:rPr lang="en-US" i="1" baseline="-25000" dirty="0" err="1" smtClean="0">
                <a:latin typeface="Times New Roman" charset="0"/>
                <a:ea typeface="Times New Roman" charset="0"/>
                <a:cs typeface="Times New Roman" charset="0"/>
              </a:rPr>
              <a:t>p</a:t>
            </a:r>
            <a:r>
              <a:rPr lang="en-US" dirty="0" smtClean="0"/>
              <a:t> optimization to minimize distance between co-occurrence matrix and </a:t>
            </a:r>
            <a:r>
              <a:rPr lang="en-US" dirty="0" smtClean="0"/>
              <a:t>prior</a:t>
            </a:r>
            <a:r>
              <a:rPr lang="en-US" baseline="30000" dirty="0" smtClean="0"/>
              <a:t>5</a:t>
            </a:r>
            <a:endParaRPr lang="en-US" baseline="30000" dirty="0" smtClean="0"/>
          </a:p>
          <a:p>
            <a:r>
              <a:rPr lang="en-US" dirty="0" smtClean="0"/>
              <a:t>Cash et. al. iteratively find unique entries to identify one value on x or y axis</a:t>
            </a:r>
          </a:p>
          <a:p>
            <a:r>
              <a:rPr lang="en-US" dirty="0" smtClean="0"/>
              <a:t>Only works if chosen columns are correlated, still degrades with quality of prior</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579430824"/>
              </p:ext>
            </p:extLst>
          </p:nvPr>
        </p:nvGraphicFramePr>
        <p:xfrm>
          <a:off x="6096446" y="393014"/>
          <a:ext cx="5029200" cy="4843405"/>
        </p:xfrm>
        <a:graphic>
          <a:graphicData uri="http://schemas.openxmlformats.org/drawingml/2006/table">
            <a:tbl>
              <a:tblPr firstRow="1" bandRow="1">
                <a:tableStyleId>{5C22544A-7EE6-4342-B048-85BDC9FD1C3A}</a:tableStyleId>
              </a:tblPr>
              <a:tblGrid>
                <a:gridCol w="1676400"/>
                <a:gridCol w="1676400"/>
                <a:gridCol w="1676400"/>
              </a:tblGrid>
              <a:tr h="691915">
                <a:tc>
                  <a:txBody>
                    <a:bodyPr/>
                    <a:lstStyle/>
                    <a:p>
                      <a:pPr algn="l" fontAlgn="b"/>
                      <a:endParaRPr lang="en-US" sz="3600" b="0" i="0" u="none" strike="noStrike" dirty="0">
                        <a:solidFill>
                          <a:srgbClr val="000000"/>
                        </a:solidFill>
                        <a:effectLst/>
                        <a:latin typeface="Calibri" charset="0"/>
                      </a:endParaRPr>
                    </a:p>
                  </a:txBody>
                  <a:tcPr marL="6350" marR="6350" marT="6350" marB="0" anchor="b"/>
                </a:tc>
                <a:tc>
                  <a:txBody>
                    <a:bodyPr/>
                    <a:lstStyle/>
                    <a:p>
                      <a:pPr algn="l" fontAlgn="b"/>
                      <a:r>
                        <a:rPr lang="en-US" sz="3600" b="0" i="0" u="none" strike="noStrike" dirty="0" err="1">
                          <a:solidFill>
                            <a:srgbClr val="000000"/>
                          </a:solidFill>
                          <a:effectLst/>
                          <a:latin typeface="Calibri" charset="0"/>
                        </a:rPr>
                        <a:t>asdlkje</a:t>
                      </a:r>
                      <a:endParaRPr lang="en-US" sz="3600" b="0" i="0" u="none" strike="noStrike" dirty="0">
                        <a:solidFill>
                          <a:srgbClr val="000000"/>
                        </a:solidFill>
                        <a:effectLst/>
                        <a:latin typeface="Calibri" charset="0"/>
                      </a:endParaRPr>
                    </a:p>
                  </a:txBody>
                  <a:tcPr marL="6350" marR="6350" marT="6350" marB="0" anchor="b"/>
                </a:tc>
                <a:tc>
                  <a:txBody>
                    <a:bodyPr/>
                    <a:lstStyle/>
                    <a:p>
                      <a:pPr algn="l" fontAlgn="b"/>
                      <a:r>
                        <a:rPr lang="en-US" sz="3600" b="0" i="0" u="none" strike="noStrike">
                          <a:solidFill>
                            <a:srgbClr val="000000"/>
                          </a:solidFill>
                          <a:effectLst/>
                          <a:latin typeface="Calibri" charset="0"/>
                        </a:rPr>
                        <a:t>fnylkj</a:t>
                      </a:r>
                    </a:p>
                  </a:txBody>
                  <a:tcPr marL="6350" marR="6350" marT="6350" marB="0" anchor="b"/>
                </a:tc>
              </a:tr>
              <a:tr h="691915">
                <a:tc>
                  <a:txBody>
                    <a:bodyPr/>
                    <a:lstStyle/>
                    <a:p>
                      <a:pPr algn="l" fontAlgn="b"/>
                      <a:r>
                        <a:rPr lang="en-US" sz="3600" b="0" i="0" u="none" strike="noStrike">
                          <a:solidFill>
                            <a:srgbClr val="000000"/>
                          </a:solidFill>
                          <a:effectLst/>
                          <a:latin typeface="Calibri" charset="0"/>
                        </a:rPr>
                        <a:t>nqlwe</a:t>
                      </a:r>
                    </a:p>
                  </a:txBody>
                  <a:tcPr marL="6350" marR="6350" marT="6350" marB="0" anchor="b"/>
                </a:tc>
                <a:tc>
                  <a:txBody>
                    <a:bodyPr/>
                    <a:lstStyle/>
                    <a:p>
                      <a:pPr algn="r" fontAlgn="b"/>
                      <a:r>
                        <a:rPr lang="is-IS" sz="3600" b="0" i="0" u="none" strike="noStrike">
                          <a:solidFill>
                            <a:srgbClr val="000000"/>
                          </a:solidFill>
                          <a:effectLst/>
                          <a:latin typeface="Calibri" charset="0"/>
                        </a:rPr>
                        <a:t>71</a:t>
                      </a:r>
                    </a:p>
                  </a:txBody>
                  <a:tcPr marL="6350" marR="6350" marT="6350" marB="0" anchor="b"/>
                </a:tc>
                <a:tc>
                  <a:txBody>
                    <a:bodyPr/>
                    <a:lstStyle/>
                    <a:p>
                      <a:pPr algn="r" fontAlgn="b"/>
                      <a:r>
                        <a:rPr lang="en-US" sz="3600" b="0" i="0" u="none" strike="noStrike">
                          <a:solidFill>
                            <a:srgbClr val="000000"/>
                          </a:solidFill>
                          <a:effectLst/>
                          <a:latin typeface="Calibri" charset="0"/>
                        </a:rPr>
                        <a:t>15</a:t>
                      </a:r>
                    </a:p>
                  </a:txBody>
                  <a:tcPr marL="6350" marR="6350" marT="6350" marB="0" anchor="b"/>
                </a:tc>
              </a:tr>
              <a:tr h="691915">
                <a:tc>
                  <a:txBody>
                    <a:bodyPr/>
                    <a:lstStyle/>
                    <a:p>
                      <a:pPr algn="l" fontAlgn="b"/>
                      <a:r>
                        <a:rPr lang="en-US" sz="3600" b="0" i="0" u="none" strike="noStrike">
                          <a:solidFill>
                            <a:srgbClr val="000000"/>
                          </a:solidFill>
                          <a:effectLst/>
                          <a:latin typeface="Calibri" charset="0"/>
                        </a:rPr>
                        <a:t>pombo</a:t>
                      </a:r>
                    </a:p>
                  </a:txBody>
                  <a:tcPr marL="6350" marR="6350" marT="6350" marB="0" anchor="b"/>
                </a:tc>
                <a:tc>
                  <a:txBody>
                    <a:bodyPr/>
                    <a:lstStyle/>
                    <a:p>
                      <a:pPr algn="r" fontAlgn="b"/>
                      <a:r>
                        <a:rPr lang="en-US" sz="3600" b="0" i="0" u="none" strike="noStrike">
                          <a:solidFill>
                            <a:srgbClr val="000000"/>
                          </a:solidFill>
                          <a:effectLst/>
                          <a:latin typeface="Calibri" charset="0"/>
                        </a:rPr>
                        <a:t>47</a:t>
                      </a:r>
                    </a:p>
                  </a:txBody>
                  <a:tcPr marL="6350" marR="6350" marT="6350" marB="0" anchor="b"/>
                </a:tc>
                <a:tc>
                  <a:txBody>
                    <a:bodyPr/>
                    <a:lstStyle/>
                    <a:p>
                      <a:pPr algn="r" fontAlgn="b"/>
                      <a:r>
                        <a:rPr lang="is-IS" sz="3600" b="0" i="0" u="none" strike="noStrike" dirty="0">
                          <a:solidFill>
                            <a:srgbClr val="000000"/>
                          </a:solidFill>
                          <a:effectLst/>
                          <a:latin typeface="Calibri" charset="0"/>
                        </a:rPr>
                        <a:t>13</a:t>
                      </a:r>
                    </a:p>
                  </a:txBody>
                  <a:tcPr marL="6350" marR="6350" marT="6350" marB="0" anchor="b"/>
                </a:tc>
              </a:tr>
              <a:tr h="691915">
                <a:tc>
                  <a:txBody>
                    <a:bodyPr/>
                    <a:lstStyle/>
                    <a:p>
                      <a:pPr algn="l" fontAlgn="b"/>
                      <a:r>
                        <a:rPr lang="en-US" sz="3600" b="0" i="0" u="none" strike="noStrike">
                          <a:solidFill>
                            <a:srgbClr val="000000"/>
                          </a:solidFill>
                          <a:effectLst/>
                          <a:latin typeface="Calibri" charset="0"/>
                        </a:rPr>
                        <a:t>pqwej</a:t>
                      </a:r>
                    </a:p>
                  </a:txBody>
                  <a:tcPr marL="6350" marR="6350" marT="6350" marB="0" anchor="b"/>
                </a:tc>
                <a:tc>
                  <a:txBody>
                    <a:bodyPr/>
                    <a:lstStyle/>
                    <a:p>
                      <a:pPr algn="r" fontAlgn="b"/>
                      <a:r>
                        <a:rPr lang="en-US" sz="3600" b="0" i="0" u="none" strike="noStrike">
                          <a:solidFill>
                            <a:srgbClr val="000000"/>
                          </a:solidFill>
                          <a:effectLst/>
                          <a:latin typeface="Calibri" charset="0"/>
                        </a:rPr>
                        <a:t>59</a:t>
                      </a:r>
                    </a:p>
                  </a:txBody>
                  <a:tcPr marL="6350" marR="6350" marT="6350" marB="0" anchor="b"/>
                </a:tc>
                <a:tc>
                  <a:txBody>
                    <a:bodyPr/>
                    <a:lstStyle/>
                    <a:p>
                      <a:pPr algn="r" fontAlgn="b"/>
                      <a:r>
                        <a:rPr lang="is-IS" sz="3600" b="0" i="0" u="none" strike="noStrike" dirty="0" smtClean="0">
                          <a:solidFill>
                            <a:srgbClr val="000000"/>
                          </a:solidFill>
                          <a:effectLst/>
                          <a:latin typeface="Calibri" charset="0"/>
                        </a:rPr>
                        <a:t>100</a:t>
                      </a:r>
                      <a:endParaRPr lang="is-IS" sz="3600" b="0" i="0" u="none" strike="noStrike" dirty="0">
                        <a:solidFill>
                          <a:srgbClr val="000000"/>
                        </a:solidFill>
                        <a:effectLst/>
                        <a:latin typeface="Calibri" charset="0"/>
                      </a:endParaRPr>
                    </a:p>
                  </a:txBody>
                  <a:tcPr marL="6350" marR="6350" marT="6350" marB="0" anchor="b"/>
                </a:tc>
              </a:tr>
              <a:tr h="691915">
                <a:tc>
                  <a:txBody>
                    <a:bodyPr/>
                    <a:lstStyle/>
                    <a:p>
                      <a:pPr algn="l" fontAlgn="b"/>
                      <a:r>
                        <a:rPr lang="en-US" sz="3600" b="0" i="0" u="none" strike="noStrike" dirty="0" err="1">
                          <a:solidFill>
                            <a:srgbClr val="000000"/>
                          </a:solidFill>
                          <a:effectLst/>
                          <a:latin typeface="Calibri" charset="0"/>
                        </a:rPr>
                        <a:t>qlkwe</a:t>
                      </a:r>
                      <a:endParaRPr lang="en-US" sz="3600" b="0" i="0" u="none" strike="noStrike" dirty="0">
                        <a:solidFill>
                          <a:srgbClr val="000000"/>
                        </a:solidFill>
                        <a:effectLst/>
                        <a:latin typeface="Calibri" charset="0"/>
                      </a:endParaRPr>
                    </a:p>
                  </a:txBody>
                  <a:tcPr marL="6350" marR="6350" marT="6350" marB="0" anchor="b"/>
                </a:tc>
                <a:tc>
                  <a:txBody>
                    <a:bodyPr/>
                    <a:lstStyle/>
                    <a:p>
                      <a:pPr algn="r" fontAlgn="b"/>
                      <a:r>
                        <a:rPr lang="is-IS" sz="3600" b="0" i="0" u="none" strike="noStrike">
                          <a:solidFill>
                            <a:srgbClr val="000000"/>
                          </a:solidFill>
                          <a:effectLst/>
                          <a:latin typeface="Calibri" charset="0"/>
                        </a:rPr>
                        <a:t>236</a:t>
                      </a:r>
                    </a:p>
                  </a:txBody>
                  <a:tcPr marL="6350" marR="6350" marT="6350" marB="0" anchor="b"/>
                </a:tc>
                <a:tc>
                  <a:txBody>
                    <a:bodyPr/>
                    <a:lstStyle/>
                    <a:p>
                      <a:pPr algn="r" fontAlgn="b"/>
                      <a:r>
                        <a:rPr lang="is-IS" sz="3600" b="0" i="0" u="none" strike="noStrike" dirty="0">
                          <a:solidFill>
                            <a:srgbClr val="000000"/>
                          </a:solidFill>
                          <a:effectLst/>
                          <a:latin typeface="Calibri" charset="0"/>
                        </a:rPr>
                        <a:t>28</a:t>
                      </a:r>
                    </a:p>
                  </a:txBody>
                  <a:tcPr marL="6350" marR="6350" marT="6350" marB="0" anchor="b"/>
                </a:tc>
              </a:tr>
              <a:tr h="691915">
                <a:tc>
                  <a:txBody>
                    <a:bodyPr/>
                    <a:lstStyle/>
                    <a:p>
                      <a:pPr algn="l" fontAlgn="b"/>
                      <a:r>
                        <a:rPr lang="en-US" sz="3600" b="0" i="0" u="none" strike="noStrike">
                          <a:solidFill>
                            <a:srgbClr val="000000"/>
                          </a:solidFill>
                          <a:effectLst/>
                          <a:latin typeface="Calibri" charset="0"/>
                        </a:rPr>
                        <a:t>welkjv</a:t>
                      </a:r>
                    </a:p>
                  </a:txBody>
                  <a:tcPr marL="6350" marR="6350" marT="6350" marB="0" anchor="b"/>
                </a:tc>
                <a:tc>
                  <a:txBody>
                    <a:bodyPr/>
                    <a:lstStyle/>
                    <a:p>
                      <a:pPr algn="r" fontAlgn="b"/>
                      <a:r>
                        <a:rPr lang="cs-CZ" sz="3600" b="0" i="0" u="none" strike="noStrike">
                          <a:solidFill>
                            <a:srgbClr val="000000"/>
                          </a:solidFill>
                          <a:effectLst/>
                          <a:latin typeface="Calibri" charset="0"/>
                        </a:rPr>
                        <a:t>118</a:t>
                      </a:r>
                    </a:p>
                  </a:txBody>
                  <a:tcPr marL="6350" marR="6350" marT="6350" marB="0" anchor="b"/>
                </a:tc>
                <a:tc>
                  <a:txBody>
                    <a:bodyPr/>
                    <a:lstStyle/>
                    <a:p>
                      <a:pPr algn="r" fontAlgn="b"/>
                      <a:r>
                        <a:rPr lang="is-IS" sz="3600" b="0" i="0" u="none" strike="noStrike" dirty="0" smtClean="0">
                          <a:solidFill>
                            <a:srgbClr val="000000"/>
                          </a:solidFill>
                          <a:effectLst/>
                          <a:latin typeface="Calibri" charset="0"/>
                        </a:rPr>
                        <a:t>348</a:t>
                      </a:r>
                      <a:endParaRPr lang="is-IS" sz="3600" b="0" i="0" u="none" strike="noStrike" dirty="0">
                        <a:solidFill>
                          <a:srgbClr val="000000"/>
                        </a:solidFill>
                        <a:effectLst/>
                        <a:latin typeface="Calibri" charset="0"/>
                      </a:endParaRPr>
                    </a:p>
                  </a:txBody>
                  <a:tcPr marL="6350" marR="6350" marT="6350" marB="0" anchor="b"/>
                </a:tc>
              </a:tr>
              <a:tr h="691915">
                <a:tc>
                  <a:txBody>
                    <a:bodyPr/>
                    <a:lstStyle/>
                    <a:p>
                      <a:pPr algn="l" fontAlgn="b"/>
                      <a:r>
                        <a:rPr lang="en-US" sz="3600" b="0" i="0" u="none" strike="noStrike">
                          <a:solidFill>
                            <a:srgbClr val="000000"/>
                          </a:solidFill>
                          <a:effectLst/>
                          <a:latin typeface="Calibri" charset="0"/>
                        </a:rPr>
                        <a:t>zekng</a:t>
                      </a:r>
                    </a:p>
                  </a:txBody>
                  <a:tcPr marL="6350" marR="6350" marT="6350" marB="0" anchor="b"/>
                </a:tc>
                <a:tc>
                  <a:txBody>
                    <a:bodyPr/>
                    <a:lstStyle/>
                    <a:p>
                      <a:pPr algn="r" fontAlgn="b"/>
                      <a:r>
                        <a:rPr lang="en-US" sz="3600" b="0" i="0" u="none" strike="noStrike">
                          <a:solidFill>
                            <a:srgbClr val="000000"/>
                          </a:solidFill>
                          <a:effectLst/>
                          <a:latin typeface="Calibri" charset="0"/>
                        </a:rPr>
                        <a:t>59</a:t>
                      </a:r>
                    </a:p>
                  </a:txBody>
                  <a:tcPr marL="6350" marR="6350" marT="6350" marB="0" anchor="b"/>
                </a:tc>
                <a:tc>
                  <a:txBody>
                    <a:bodyPr/>
                    <a:lstStyle/>
                    <a:p>
                      <a:pPr algn="r" fontAlgn="b"/>
                      <a:r>
                        <a:rPr lang="en-US" sz="3600" b="0" i="0" u="none" strike="noStrike" dirty="0">
                          <a:solidFill>
                            <a:srgbClr val="000000"/>
                          </a:solidFill>
                          <a:effectLst/>
                          <a:latin typeface="Calibri" charset="0"/>
                        </a:rPr>
                        <a:t>56</a:t>
                      </a:r>
                    </a:p>
                  </a:txBody>
                  <a:tcPr marL="6350" marR="6350" marT="6350" marB="0" anchor="b"/>
                </a:tc>
              </a:tr>
            </a:tbl>
          </a:graphicData>
        </a:graphic>
      </p:graphicFrame>
      <p:sp>
        <p:nvSpPr>
          <p:cNvPr id="3" name="Slide Number Placeholder 2"/>
          <p:cNvSpPr>
            <a:spLocks noGrp="1"/>
          </p:cNvSpPr>
          <p:nvPr>
            <p:ph type="sldNum" sz="quarter" idx="12"/>
          </p:nvPr>
        </p:nvSpPr>
        <p:spPr/>
        <p:txBody>
          <a:bodyPr/>
          <a:lstStyle/>
          <a:p>
            <a:fld id="{1331F335-29E7-644E-BF01-9CFDAABF951A}" type="slidenum">
              <a:rPr lang="en-US" smtClean="0"/>
              <a:t>22</a:t>
            </a:fld>
            <a:endParaRPr lang="en-US"/>
          </a:p>
        </p:txBody>
      </p:sp>
    </p:spTree>
    <p:extLst>
      <p:ext uri="{BB962C8B-B14F-4D97-AF65-F5344CB8AC3E}">
        <p14:creationId xmlns:p14="http://schemas.microsoft.com/office/powerpoint/2010/main" val="5309516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Count Attack</a:t>
            </a:r>
            <a:r>
              <a:rPr lang="en-US" baseline="30000" dirty="0" smtClean="0"/>
              <a:t>4</a:t>
            </a:r>
            <a:endParaRPr lang="en-US" baseline="30000" dirty="0"/>
          </a:p>
        </p:txBody>
      </p:sp>
      <p:sp>
        <p:nvSpPr>
          <p:cNvPr id="4" name="TextBox 3"/>
          <p:cNvSpPr txBox="1"/>
          <p:nvPr/>
        </p:nvSpPr>
        <p:spPr>
          <a:xfrm>
            <a:off x="340962" y="6287194"/>
            <a:ext cx="10709407" cy="523220"/>
          </a:xfrm>
          <a:prstGeom prst="rect">
            <a:avLst/>
          </a:prstGeom>
          <a:noFill/>
        </p:spPr>
        <p:txBody>
          <a:bodyPr wrap="none" rtlCol="0">
            <a:spAutoFit/>
          </a:bodyPr>
          <a:lstStyle/>
          <a:p>
            <a:r>
              <a:rPr lang="en-US" sz="1400" baseline="30000" dirty="0" smtClean="0"/>
              <a:t>4</a:t>
            </a:r>
            <a:r>
              <a:rPr lang="en-US" sz="1400" dirty="0" smtClean="0"/>
              <a:t>D</a:t>
            </a:r>
            <a:r>
              <a:rPr lang="en-US" sz="1400" dirty="0" smtClean="0"/>
              <a:t>. Cash, P. Grubbs, J. Perry, and T. </a:t>
            </a:r>
            <a:r>
              <a:rPr lang="en-US" sz="1400" dirty="0" err="1" smtClean="0"/>
              <a:t>Ristenpart</a:t>
            </a:r>
            <a:r>
              <a:rPr lang="en-US" sz="1400" dirty="0"/>
              <a:t>, “Leakage-Abuse Attacks Against Searchable </a:t>
            </a:r>
            <a:r>
              <a:rPr lang="en-US" sz="1400" dirty="0" smtClean="0"/>
              <a:t>Encryption”, CCS 2015 </a:t>
            </a:r>
          </a:p>
          <a:p>
            <a:r>
              <a:rPr lang="en-US" sz="1400" baseline="30000" dirty="0" smtClean="0"/>
              <a:t>5</a:t>
            </a:r>
            <a:r>
              <a:rPr lang="en-US" sz="1400" dirty="0" smtClean="0"/>
              <a:t>M</a:t>
            </a:r>
            <a:r>
              <a:rPr lang="en-US" sz="1400" dirty="0"/>
              <a:t>. S. Islam, M. </a:t>
            </a:r>
            <a:r>
              <a:rPr lang="en-US" sz="1400" dirty="0" err="1"/>
              <a:t>Kuzu</a:t>
            </a:r>
            <a:r>
              <a:rPr lang="en-US" sz="1400" dirty="0"/>
              <a:t>, and M. </a:t>
            </a:r>
            <a:r>
              <a:rPr lang="en-US" sz="1400" dirty="0" err="1"/>
              <a:t>Kantarcioglu</a:t>
            </a:r>
            <a:r>
              <a:rPr lang="en-US" sz="1400" dirty="0"/>
              <a:t>. </a:t>
            </a:r>
            <a:r>
              <a:rPr lang="en-US" sz="1400" dirty="0" smtClean="0"/>
              <a:t>“Access </a:t>
            </a:r>
            <a:r>
              <a:rPr lang="en-US" sz="1400" dirty="0"/>
              <a:t>pattern disclosure on searchable encryption: Ramification, attack and </a:t>
            </a:r>
            <a:r>
              <a:rPr lang="en-US" sz="1400" dirty="0" smtClean="0"/>
              <a:t>mitigation”, NDSS 2012</a:t>
            </a:r>
            <a:endParaRPr lang="en-US" sz="1400" dirty="0"/>
          </a:p>
        </p:txBody>
      </p:sp>
      <p:sp>
        <p:nvSpPr>
          <p:cNvPr id="10" name="Content Placeholder 2"/>
          <p:cNvSpPr>
            <a:spLocks noGrp="1"/>
          </p:cNvSpPr>
          <p:nvPr>
            <p:ph idx="1"/>
          </p:nvPr>
        </p:nvSpPr>
        <p:spPr>
          <a:xfrm>
            <a:off x="340962" y="1259055"/>
            <a:ext cx="4897466" cy="4859607"/>
          </a:xfrm>
        </p:spPr>
        <p:txBody>
          <a:bodyPr>
            <a:normAutofit/>
          </a:bodyPr>
          <a:lstStyle/>
          <a:p>
            <a:r>
              <a:rPr lang="en-US" dirty="0" smtClean="0"/>
              <a:t>Relies on:</a:t>
            </a:r>
          </a:p>
          <a:p>
            <a:pPr lvl="1"/>
            <a:r>
              <a:rPr lang="en-US" sz="2800" dirty="0" smtClean="0"/>
              <a:t>Field visible</a:t>
            </a:r>
          </a:p>
          <a:p>
            <a:pPr lvl="1"/>
            <a:r>
              <a:rPr lang="en-US" sz="2800" dirty="0" smtClean="0"/>
              <a:t>Records identifiable </a:t>
            </a:r>
            <a:br>
              <a:rPr lang="en-US" sz="2800" dirty="0" smtClean="0"/>
            </a:br>
            <a:r>
              <a:rPr lang="en-US" sz="2800" dirty="0" smtClean="0"/>
              <a:t>across queries</a:t>
            </a:r>
          </a:p>
          <a:p>
            <a:r>
              <a:rPr lang="en-US" dirty="0" smtClean="0"/>
              <a:t>Some schemes leak this at </a:t>
            </a:r>
            <a:r>
              <a:rPr lang="en-US" i="1" dirty="0" smtClean="0">
                <a:latin typeface="Times New Roman" charset="0"/>
                <a:ea typeface="Times New Roman" charset="0"/>
                <a:cs typeface="Times New Roman" charset="0"/>
              </a:rPr>
              <a:t>Initialization</a:t>
            </a:r>
            <a:r>
              <a:rPr lang="en-US" dirty="0" smtClean="0"/>
              <a:t> for </a:t>
            </a:r>
            <a:r>
              <a:rPr lang="en-US" dirty="0" smtClean="0"/>
              <a:t>data set:</a:t>
            </a:r>
            <a:endParaRPr lang="en-US" dirty="0" smtClean="0"/>
          </a:p>
          <a:p>
            <a:pPr lvl="1"/>
            <a:r>
              <a:rPr lang="en-US" dirty="0" smtClean="0"/>
              <a:t>Attack can be performed without any queries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624406050"/>
              </p:ext>
            </p:extLst>
          </p:nvPr>
        </p:nvGraphicFramePr>
        <p:xfrm>
          <a:off x="6096446" y="393014"/>
          <a:ext cx="5029200" cy="4843405"/>
        </p:xfrm>
        <a:graphic>
          <a:graphicData uri="http://schemas.openxmlformats.org/drawingml/2006/table">
            <a:tbl>
              <a:tblPr firstRow="1" bandRow="1">
                <a:tableStyleId>{5C22544A-7EE6-4342-B048-85BDC9FD1C3A}</a:tableStyleId>
              </a:tblPr>
              <a:tblGrid>
                <a:gridCol w="1676400"/>
                <a:gridCol w="1676400"/>
                <a:gridCol w="1676400"/>
              </a:tblGrid>
              <a:tr h="691915">
                <a:tc>
                  <a:txBody>
                    <a:bodyPr/>
                    <a:lstStyle/>
                    <a:p>
                      <a:pPr algn="l" fontAlgn="b"/>
                      <a:endParaRPr lang="en-US" sz="3600" b="0" i="0" u="none" strike="noStrike" dirty="0">
                        <a:solidFill>
                          <a:srgbClr val="000000"/>
                        </a:solidFill>
                        <a:effectLst/>
                        <a:latin typeface="Calibri" charset="0"/>
                      </a:endParaRPr>
                    </a:p>
                  </a:txBody>
                  <a:tcPr marL="6350" marR="6350" marT="6350" marB="0" anchor="b"/>
                </a:tc>
                <a:tc>
                  <a:txBody>
                    <a:bodyPr/>
                    <a:lstStyle/>
                    <a:p>
                      <a:pPr algn="l" fontAlgn="b"/>
                      <a:r>
                        <a:rPr lang="en-US" sz="3600" b="0" i="0" u="none" strike="noStrike" dirty="0" err="1">
                          <a:solidFill>
                            <a:srgbClr val="000000"/>
                          </a:solidFill>
                          <a:effectLst/>
                          <a:latin typeface="Calibri" charset="0"/>
                        </a:rPr>
                        <a:t>asdlkje</a:t>
                      </a:r>
                      <a:endParaRPr lang="en-US" sz="3600" b="0" i="0" u="none" strike="noStrike" dirty="0">
                        <a:solidFill>
                          <a:srgbClr val="000000"/>
                        </a:solidFill>
                        <a:effectLst/>
                        <a:latin typeface="Calibri" charset="0"/>
                      </a:endParaRPr>
                    </a:p>
                  </a:txBody>
                  <a:tcPr marL="6350" marR="6350" marT="6350" marB="0" anchor="b"/>
                </a:tc>
                <a:tc>
                  <a:txBody>
                    <a:bodyPr/>
                    <a:lstStyle/>
                    <a:p>
                      <a:pPr algn="l" fontAlgn="b"/>
                      <a:r>
                        <a:rPr lang="en-US" sz="3600" b="0" i="0" u="none" strike="noStrike">
                          <a:solidFill>
                            <a:srgbClr val="000000"/>
                          </a:solidFill>
                          <a:effectLst/>
                          <a:latin typeface="Calibri" charset="0"/>
                        </a:rPr>
                        <a:t>fnylkj</a:t>
                      </a:r>
                    </a:p>
                  </a:txBody>
                  <a:tcPr marL="6350" marR="6350" marT="6350" marB="0" anchor="b"/>
                </a:tc>
              </a:tr>
              <a:tr h="691915">
                <a:tc>
                  <a:txBody>
                    <a:bodyPr/>
                    <a:lstStyle/>
                    <a:p>
                      <a:pPr algn="l" fontAlgn="b"/>
                      <a:r>
                        <a:rPr lang="en-US" sz="3600" b="0" i="0" u="none" strike="noStrike">
                          <a:solidFill>
                            <a:srgbClr val="000000"/>
                          </a:solidFill>
                          <a:effectLst/>
                          <a:latin typeface="Calibri" charset="0"/>
                        </a:rPr>
                        <a:t>nqlwe</a:t>
                      </a:r>
                    </a:p>
                  </a:txBody>
                  <a:tcPr marL="6350" marR="6350" marT="6350" marB="0" anchor="b"/>
                </a:tc>
                <a:tc>
                  <a:txBody>
                    <a:bodyPr/>
                    <a:lstStyle/>
                    <a:p>
                      <a:pPr algn="r" fontAlgn="b"/>
                      <a:r>
                        <a:rPr lang="is-IS" sz="3600" b="0" i="0" u="none" strike="noStrike">
                          <a:solidFill>
                            <a:srgbClr val="000000"/>
                          </a:solidFill>
                          <a:effectLst/>
                          <a:latin typeface="Calibri" charset="0"/>
                        </a:rPr>
                        <a:t>71</a:t>
                      </a:r>
                    </a:p>
                  </a:txBody>
                  <a:tcPr marL="6350" marR="6350" marT="6350" marB="0" anchor="b"/>
                </a:tc>
                <a:tc>
                  <a:txBody>
                    <a:bodyPr/>
                    <a:lstStyle/>
                    <a:p>
                      <a:pPr algn="r" fontAlgn="b"/>
                      <a:r>
                        <a:rPr lang="en-US" sz="3600" b="0" i="0" u="none" strike="noStrike">
                          <a:solidFill>
                            <a:srgbClr val="000000"/>
                          </a:solidFill>
                          <a:effectLst/>
                          <a:latin typeface="Calibri" charset="0"/>
                        </a:rPr>
                        <a:t>15</a:t>
                      </a:r>
                    </a:p>
                  </a:txBody>
                  <a:tcPr marL="6350" marR="6350" marT="6350" marB="0" anchor="b"/>
                </a:tc>
              </a:tr>
              <a:tr h="691915">
                <a:tc>
                  <a:txBody>
                    <a:bodyPr/>
                    <a:lstStyle/>
                    <a:p>
                      <a:pPr algn="l" fontAlgn="b"/>
                      <a:r>
                        <a:rPr lang="en-US" sz="3600" b="0" i="0" u="none" strike="noStrike">
                          <a:solidFill>
                            <a:srgbClr val="000000"/>
                          </a:solidFill>
                          <a:effectLst/>
                          <a:latin typeface="Calibri" charset="0"/>
                        </a:rPr>
                        <a:t>pombo</a:t>
                      </a:r>
                    </a:p>
                  </a:txBody>
                  <a:tcPr marL="6350" marR="6350" marT="6350" marB="0" anchor="b"/>
                </a:tc>
                <a:tc>
                  <a:txBody>
                    <a:bodyPr/>
                    <a:lstStyle/>
                    <a:p>
                      <a:pPr algn="r" fontAlgn="b"/>
                      <a:r>
                        <a:rPr lang="en-US" sz="3600" b="0" i="0" u="none" strike="noStrike">
                          <a:solidFill>
                            <a:srgbClr val="000000"/>
                          </a:solidFill>
                          <a:effectLst/>
                          <a:latin typeface="Calibri" charset="0"/>
                        </a:rPr>
                        <a:t>47</a:t>
                      </a:r>
                    </a:p>
                  </a:txBody>
                  <a:tcPr marL="6350" marR="6350" marT="6350" marB="0" anchor="b"/>
                </a:tc>
                <a:tc>
                  <a:txBody>
                    <a:bodyPr/>
                    <a:lstStyle/>
                    <a:p>
                      <a:pPr algn="r" fontAlgn="b"/>
                      <a:r>
                        <a:rPr lang="is-IS" sz="3600" b="0" i="0" u="none" strike="noStrike" dirty="0">
                          <a:solidFill>
                            <a:srgbClr val="000000"/>
                          </a:solidFill>
                          <a:effectLst/>
                          <a:latin typeface="Calibri" charset="0"/>
                        </a:rPr>
                        <a:t>13</a:t>
                      </a:r>
                    </a:p>
                  </a:txBody>
                  <a:tcPr marL="6350" marR="6350" marT="6350" marB="0" anchor="b"/>
                </a:tc>
              </a:tr>
              <a:tr h="691915">
                <a:tc>
                  <a:txBody>
                    <a:bodyPr/>
                    <a:lstStyle/>
                    <a:p>
                      <a:pPr algn="l" fontAlgn="b"/>
                      <a:r>
                        <a:rPr lang="en-US" sz="3600" b="0" i="0" u="none" strike="noStrike">
                          <a:solidFill>
                            <a:srgbClr val="000000"/>
                          </a:solidFill>
                          <a:effectLst/>
                          <a:latin typeface="Calibri" charset="0"/>
                        </a:rPr>
                        <a:t>pqwej</a:t>
                      </a:r>
                    </a:p>
                  </a:txBody>
                  <a:tcPr marL="6350" marR="6350" marT="6350" marB="0" anchor="b"/>
                </a:tc>
                <a:tc>
                  <a:txBody>
                    <a:bodyPr/>
                    <a:lstStyle/>
                    <a:p>
                      <a:pPr algn="r" fontAlgn="b"/>
                      <a:r>
                        <a:rPr lang="en-US" sz="3600" b="0" i="0" u="none" strike="noStrike">
                          <a:solidFill>
                            <a:srgbClr val="000000"/>
                          </a:solidFill>
                          <a:effectLst/>
                          <a:latin typeface="Calibri" charset="0"/>
                        </a:rPr>
                        <a:t>59</a:t>
                      </a:r>
                    </a:p>
                  </a:txBody>
                  <a:tcPr marL="6350" marR="6350" marT="6350" marB="0" anchor="b"/>
                </a:tc>
                <a:tc>
                  <a:txBody>
                    <a:bodyPr/>
                    <a:lstStyle/>
                    <a:p>
                      <a:pPr algn="r" fontAlgn="b"/>
                      <a:r>
                        <a:rPr lang="is-IS" sz="3600" b="0" i="0" u="none" strike="noStrike" dirty="0" smtClean="0">
                          <a:solidFill>
                            <a:srgbClr val="000000"/>
                          </a:solidFill>
                          <a:effectLst/>
                          <a:latin typeface="Calibri" charset="0"/>
                        </a:rPr>
                        <a:t>100</a:t>
                      </a:r>
                      <a:endParaRPr lang="is-IS" sz="3600" b="0" i="0" u="none" strike="noStrike" dirty="0">
                        <a:solidFill>
                          <a:srgbClr val="000000"/>
                        </a:solidFill>
                        <a:effectLst/>
                        <a:latin typeface="Calibri" charset="0"/>
                      </a:endParaRPr>
                    </a:p>
                  </a:txBody>
                  <a:tcPr marL="6350" marR="6350" marT="6350" marB="0" anchor="b"/>
                </a:tc>
              </a:tr>
              <a:tr h="691915">
                <a:tc>
                  <a:txBody>
                    <a:bodyPr/>
                    <a:lstStyle/>
                    <a:p>
                      <a:pPr algn="l" fontAlgn="b"/>
                      <a:r>
                        <a:rPr lang="en-US" sz="3600" b="0" i="0" u="none" strike="noStrike" dirty="0" err="1">
                          <a:solidFill>
                            <a:srgbClr val="000000"/>
                          </a:solidFill>
                          <a:effectLst/>
                          <a:latin typeface="Calibri" charset="0"/>
                        </a:rPr>
                        <a:t>qlkwe</a:t>
                      </a:r>
                      <a:endParaRPr lang="en-US" sz="3600" b="0" i="0" u="none" strike="noStrike" dirty="0">
                        <a:solidFill>
                          <a:srgbClr val="000000"/>
                        </a:solidFill>
                        <a:effectLst/>
                        <a:latin typeface="Calibri" charset="0"/>
                      </a:endParaRPr>
                    </a:p>
                  </a:txBody>
                  <a:tcPr marL="6350" marR="6350" marT="6350" marB="0" anchor="b"/>
                </a:tc>
                <a:tc>
                  <a:txBody>
                    <a:bodyPr/>
                    <a:lstStyle/>
                    <a:p>
                      <a:pPr algn="r" fontAlgn="b"/>
                      <a:r>
                        <a:rPr lang="is-IS" sz="3600" b="0" i="0" u="none" strike="noStrike">
                          <a:solidFill>
                            <a:srgbClr val="000000"/>
                          </a:solidFill>
                          <a:effectLst/>
                          <a:latin typeface="Calibri" charset="0"/>
                        </a:rPr>
                        <a:t>236</a:t>
                      </a:r>
                    </a:p>
                  </a:txBody>
                  <a:tcPr marL="6350" marR="6350" marT="6350" marB="0" anchor="b"/>
                </a:tc>
                <a:tc>
                  <a:txBody>
                    <a:bodyPr/>
                    <a:lstStyle/>
                    <a:p>
                      <a:pPr algn="r" fontAlgn="b"/>
                      <a:r>
                        <a:rPr lang="is-IS" sz="3600" b="0" i="0" u="none" strike="noStrike" dirty="0">
                          <a:solidFill>
                            <a:srgbClr val="000000"/>
                          </a:solidFill>
                          <a:effectLst/>
                          <a:latin typeface="Calibri" charset="0"/>
                        </a:rPr>
                        <a:t>28</a:t>
                      </a:r>
                    </a:p>
                  </a:txBody>
                  <a:tcPr marL="6350" marR="6350" marT="6350" marB="0" anchor="b"/>
                </a:tc>
              </a:tr>
              <a:tr h="691915">
                <a:tc>
                  <a:txBody>
                    <a:bodyPr/>
                    <a:lstStyle/>
                    <a:p>
                      <a:pPr algn="l" fontAlgn="b"/>
                      <a:r>
                        <a:rPr lang="en-US" sz="3600" b="0" i="0" u="none" strike="noStrike">
                          <a:solidFill>
                            <a:srgbClr val="000000"/>
                          </a:solidFill>
                          <a:effectLst/>
                          <a:latin typeface="Calibri" charset="0"/>
                        </a:rPr>
                        <a:t>welkjv</a:t>
                      </a:r>
                    </a:p>
                  </a:txBody>
                  <a:tcPr marL="6350" marR="6350" marT="6350" marB="0" anchor="b"/>
                </a:tc>
                <a:tc>
                  <a:txBody>
                    <a:bodyPr/>
                    <a:lstStyle/>
                    <a:p>
                      <a:pPr algn="r" fontAlgn="b"/>
                      <a:r>
                        <a:rPr lang="cs-CZ" sz="3600" b="0" i="0" u="none" strike="noStrike">
                          <a:solidFill>
                            <a:srgbClr val="000000"/>
                          </a:solidFill>
                          <a:effectLst/>
                          <a:latin typeface="Calibri" charset="0"/>
                        </a:rPr>
                        <a:t>118</a:t>
                      </a:r>
                    </a:p>
                  </a:txBody>
                  <a:tcPr marL="6350" marR="6350" marT="6350" marB="0" anchor="b"/>
                </a:tc>
                <a:tc>
                  <a:txBody>
                    <a:bodyPr/>
                    <a:lstStyle/>
                    <a:p>
                      <a:pPr algn="r" fontAlgn="b"/>
                      <a:r>
                        <a:rPr lang="is-IS" sz="3600" b="0" i="0" u="none" strike="noStrike" dirty="0" smtClean="0">
                          <a:solidFill>
                            <a:srgbClr val="000000"/>
                          </a:solidFill>
                          <a:effectLst/>
                          <a:latin typeface="Calibri" charset="0"/>
                        </a:rPr>
                        <a:t>348</a:t>
                      </a:r>
                      <a:endParaRPr lang="is-IS" sz="3600" b="0" i="0" u="none" strike="noStrike" dirty="0">
                        <a:solidFill>
                          <a:srgbClr val="000000"/>
                        </a:solidFill>
                        <a:effectLst/>
                        <a:latin typeface="Calibri" charset="0"/>
                      </a:endParaRPr>
                    </a:p>
                  </a:txBody>
                  <a:tcPr marL="6350" marR="6350" marT="6350" marB="0" anchor="b"/>
                </a:tc>
              </a:tr>
              <a:tr h="691915">
                <a:tc>
                  <a:txBody>
                    <a:bodyPr/>
                    <a:lstStyle/>
                    <a:p>
                      <a:pPr algn="l" fontAlgn="b"/>
                      <a:r>
                        <a:rPr lang="en-US" sz="3600" b="0" i="0" u="none" strike="noStrike">
                          <a:solidFill>
                            <a:srgbClr val="000000"/>
                          </a:solidFill>
                          <a:effectLst/>
                          <a:latin typeface="Calibri" charset="0"/>
                        </a:rPr>
                        <a:t>zekng</a:t>
                      </a:r>
                    </a:p>
                  </a:txBody>
                  <a:tcPr marL="6350" marR="6350" marT="6350" marB="0" anchor="b"/>
                </a:tc>
                <a:tc>
                  <a:txBody>
                    <a:bodyPr/>
                    <a:lstStyle/>
                    <a:p>
                      <a:pPr algn="r" fontAlgn="b"/>
                      <a:r>
                        <a:rPr lang="en-US" sz="3600" b="0" i="0" u="none" strike="noStrike">
                          <a:solidFill>
                            <a:srgbClr val="000000"/>
                          </a:solidFill>
                          <a:effectLst/>
                          <a:latin typeface="Calibri" charset="0"/>
                        </a:rPr>
                        <a:t>59</a:t>
                      </a:r>
                    </a:p>
                  </a:txBody>
                  <a:tcPr marL="6350" marR="6350" marT="6350" marB="0" anchor="b"/>
                </a:tc>
                <a:tc>
                  <a:txBody>
                    <a:bodyPr/>
                    <a:lstStyle/>
                    <a:p>
                      <a:pPr algn="r" fontAlgn="b"/>
                      <a:r>
                        <a:rPr lang="en-US" sz="3600" b="0" i="0" u="none" strike="noStrike" dirty="0">
                          <a:solidFill>
                            <a:srgbClr val="000000"/>
                          </a:solidFill>
                          <a:effectLst/>
                          <a:latin typeface="Calibri" charset="0"/>
                        </a:rPr>
                        <a:t>56</a:t>
                      </a:r>
                    </a:p>
                  </a:txBody>
                  <a:tcPr marL="6350" marR="6350" marT="6350" marB="0" anchor="b"/>
                </a:tc>
              </a:tr>
            </a:tbl>
          </a:graphicData>
        </a:graphic>
      </p:graphicFrame>
      <p:sp>
        <p:nvSpPr>
          <p:cNvPr id="3" name="Slide Number Placeholder 2"/>
          <p:cNvSpPr>
            <a:spLocks noGrp="1"/>
          </p:cNvSpPr>
          <p:nvPr>
            <p:ph type="sldNum" sz="quarter" idx="12"/>
          </p:nvPr>
        </p:nvSpPr>
        <p:spPr/>
        <p:txBody>
          <a:bodyPr/>
          <a:lstStyle/>
          <a:p>
            <a:fld id="{1331F335-29E7-644E-BF01-9CFDAABF951A}" type="slidenum">
              <a:rPr lang="en-US" smtClean="0"/>
              <a:t>23</a:t>
            </a:fld>
            <a:endParaRPr lang="en-US"/>
          </a:p>
        </p:txBody>
      </p:sp>
    </p:spTree>
    <p:extLst>
      <p:ext uri="{BB962C8B-B14F-4D97-AF65-F5344CB8AC3E}">
        <p14:creationId xmlns:p14="http://schemas.microsoft.com/office/powerpoint/2010/main" val="795397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smtClean="0"/>
              <a:t>Summary of Leakage Attacks</a:t>
            </a:r>
            <a:endParaRPr lang="en-US"/>
          </a:p>
        </p:txBody>
      </p:sp>
      <p:sp>
        <p:nvSpPr>
          <p:cNvPr id="3" name="Content Placeholder 2"/>
          <p:cNvSpPr>
            <a:spLocks noGrp="1"/>
          </p:cNvSpPr>
          <p:nvPr>
            <p:ph idx="1"/>
          </p:nvPr>
        </p:nvSpPr>
        <p:spPr>
          <a:xfrm>
            <a:off x="311257" y="2546665"/>
            <a:ext cx="5516106" cy="1407269"/>
          </a:xfrm>
        </p:spPr>
        <p:txBody>
          <a:bodyPr/>
          <a:lstStyle/>
          <a:p>
            <a:r>
              <a:rPr lang="en-US" dirty="0" smtClean="0"/>
              <a:t>Emerging </a:t>
            </a:r>
            <a:r>
              <a:rPr lang="en-US" dirty="0" smtClean="0"/>
              <a:t>attacks:</a:t>
            </a:r>
          </a:p>
          <a:p>
            <a:pPr lvl="1"/>
            <a:r>
              <a:rPr lang="en-US" dirty="0" smtClean="0"/>
              <a:t>Require adversary to insert </a:t>
            </a:r>
            <a:r>
              <a:rPr lang="en-US" dirty="0" smtClean="0"/>
              <a:t>data</a:t>
            </a:r>
            <a:r>
              <a:rPr lang="en-US" baseline="30000" dirty="0" smtClean="0"/>
              <a:t>6</a:t>
            </a:r>
            <a:endParaRPr lang="en-US" baseline="30000" dirty="0" smtClean="0"/>
          </a:p>
          <a:p>
            <a:pPr lvl="1"/>
            <a:r>
              <a:rPr lang="en-US" dirty="0" smtClean="0"/>
              <a:t>Use only size of network </a:t>
            </a:r>
            <a:r>
              <a:rPr lang="en-US" dirty="0" smtClean="0"/>
              <a:t>response</a:t>
            </a:r>
            <a:r>
              <a:rPr lang="en-US" baseline="30000" dirty="0" smtClean="0"/>
              <a:t>7</a:t>
            </a:r>
            <a:r>
              <a:rPr lang="en-US" dirty="0" smtClean="0"/>
              <a:t> </a:t>
            </a:r>
            <a:endParaRPr lang="en-US" dirty="0" smtClean="0"/>
          </a:p>
          <a:p>
            <a:endParaRPr lang="en-US" dirty="0"/>
          </a:p>
        </p:txBody>
      </p:sp>
      <p:sp>
        <p:nvSpPr>
          <p:cNvPr id="4" name="TextBox 3"/>
          <p:cNvSpPr txBox="1"/>
          <p:nvPr/>
        </p:nvSpPr>
        <p:spPr>
          <a:xfrm>
            <a:off x="0" y="5876793"/>
            <a:ext cx="10790326" cy="923330"/>
          </a:xfrm>
          <a:prstGeom prst="rect">
            <a:avLst/>
          </a:prstGeom>
          <a:noFill/>
        </p:spPr>
        <p:txBody>
          <a:bodyPr wrap="none" rtlCol="0">
            <a:spAutoFit/>
          </a:bodyPr>
          <a:lstStyle/>
          <a:p>
            <a:r>
              <a:rPr lang="en-US" baseline="30000" dirty="0" smtClean="0"/>
              <a:t>6</a:t>
            </a:r>
            <a:r>
              <a:rPr lang="en-US" dirty="0" smtClean="0"/>
              <a:t>Y</a:t>
            </a:r>
            <a:r>
              <a:rPr lang="en-US" dirty="0" smtClean="0"/>
              <a:t>. Zhang</a:t>
            </a:r>
            <a:r>
              <a:rPr lang="en-US" dirty="0"/>
              <a:t>, </a:t>
            </a:r>
            <a:r>
              <a:rPr lang="en-US" dirty="0" smtClean="0"/>
              <a:t>J. Katz</a:t>
            </a:r>
            <a:r>
              <a:rPr lang="en-US" dirty="0"/>
              <a:t>, and </a:t>
            </a:r>
            <a:r>
              <a:rPr lang="en-US" dirty="0" smtClean="0"/>
              <a:t>C. </a:t>
            </a:r>
            <a:r>
              <a:rPr lang="en-US" dirty="0" err="1" smtClean="0"/>
              <a:t>Papamanthou</a:t>
            </a:r>
            <a:r>
              <a:rPr lang="en-US" dirty="0"/>
              <a:t>, </a:t>
            </a:r>
            <a:r>
              <a:rPr lang="en-US" dirty="0" smtClean="0"/>
              <a:t>“All </a:t>
            </a:r>
            <a:r>
              <a:rPr lang="en-US" dirty="0"/>
              <a:t>Your Queries Are Belong to Us: The Power of File-Injection Attacks on </a:t>
            </a:r>
            <a:r>
              <a:rPr lang="en-US" dirty="0" smtClean="0"/>
              <a:t/>
            </a:r>
            <a:br>
              <a:rPr lang="en-US" dirty="0" smtClean="0"/>
            </a:br>
            <a:r>
              <a:rPr lang="en-US" dirty="0" smtClean="0"/>
              <a:t>Searchable Encryption,” USENIX Security 2016</a:t>
            </a:r>
          </a:p>
          <a:p>
            <a:r>
              <a:rPr lang="en-US" baseline="30000" dirty="0" smtClean="0"/>
              <a:t>7</a:t>
            </a:r>
            <a:r>
              <a:rPr lang="en-US" dirty="0" smtClean="0"/>
              <a:t>G</a:t>
            </a:r>
            <a:r>
              <a:rPr lang="en-US" dirty="0"/>
              <a:t>. </a:t>
            </a:r>
            <a:r>
              <a:rPr lang="en-US" dirty="0" err="1"/>
              <a:t>Kellaris</a:t>
            </a:r>
            <a:r>
              <a:rPr lang="en-US" dirty="0"/>
              <a:t>, G. </a:t>
            </a:r>
            <a:r>
              <a:rPr lang="en-US" dirty="0" err="1"/>
              <a:t>Kollios</a:t>
            </a:r>
            <a:r>
              <a:rPr lang="en-US" dirty="0"/>
              <a:t>, K. </a:t>
            </a:r>
            <a:r>
              <a:rPr lang="en-US" dirty="0" err="1"/>
              <a:t>Nissim</a:t>
            </a:r>
            <a:r>
              <a:rPr lang="en-US" dirty="0"/>
              <a:t>, and A. O’Neill, “Generic attacks on secure outsourced </a:t>
            </a:r>
            <a:r>
              <a:rPr lang="en-US" dirty="0" smtClean="0"/>
              <a:t>databases,” CCS 2016</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27363" y="1932932"/>
            <a:ext cx="6159321" cy="2882508"/>
          </a:xfrm>
          <a:prstGeom prst="rect">
            <a:avLst/>
          </a:prstGeom>
        </p:spPr>
      </p:pic>
      <p:sp>
        <p:nvSpPr>
          <p:cNvPr id="6" name="Slide Number Placeholder 5"/>
          <p:cNvSpPr>
            <a:spLocks noGrp="1"/>
          </p:cNvSpPr>
          <p:nvPr>
            <p:ph type="sldNum" sz="quarter" idx="12"/>
          </p:nvPr>
        </p:nvSpPr>
        <p:spPr/>
        <p:txBody>
          <a:bodyPr/>
          <a:lstStyle/>
          <a:p>
            <a:fld id="{1331F335-29E7-644E-BF01-9CFDAABF951A}" type="slidenum">
              <a:rPr lang="en-US" smtClean="0"/>
              <a:t>24</a:t>
            </a:fld>
            <a:endParaRPr lang="en-US"/>
          </a:p>
        </p:txBody>
      </p:sp>
    </p:spTree>
    <p:extLst>
      <p:ext uri="{BB962C8B-B14F-4D97-AF65-F5344CB8AC3E}">
        <p14:creationId xmlns:p14="http://schemas.microsoft.com/office/powerpoint/2010/main" val="114083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227756" y="6209808"/>
            <a:ext cx="5776185" cy="369332"/>
            <a:chOff x="4227756" y="6209808"/>
            <a:chExt cx="5776185" cy="369332"/>
          </a:xfrm>
        </p:grpSpPr>
        <p:sp>
          <p:nvSpPr>
            <p:cNvPr id="26" name="Text Box 10"/>
            <p:cNvSpPr txBox="1">
              <a:spLocks noChangeArrowheads="1"/>
            </p:cNvSpPr>
            <p:nvPr/>
          </p:nvSpPr>
          <p:spPr bwMode="auto">
            <a:xfrm>
              <a:off x="4227756" y="6209808"/>
              <a:ext cx="2113464" cy="355928"/>
            </a:xfrm>
            <a:prstGeom prst="rect">
              <a:avLst/>
            </a:prstGeom>
            <a:solidFill>
              <a:schemeClr val="accent5"/>
            </a:solidFill>
            <a:ln w="12700" cmpd="sng">
              <a:solidFill>
                <a:schemeClr val="tx1"/>
              </a:solidFill>
              <a:miter lim="800000"/>
              <a:headEnd type="none" w="sm" len="sm"/>
              <a:tailEnd type="none" w="sm" len="sm"/>
            </a:ln>
            <a:effectLst/>
          </p:spPr>
          <p:txBody>
            <a:bodyPr wrap="square" lIns="182880" rIns="182880" anchor="ctr">
              <a:noAutofit/>
            </a:bodyPr>
            <a:lstStyle/>
            <a:p>
              <a:pPr algn="ctr">
                <a:defRPr/>
              </a:pPr>
              <a:endParaRPr lang="en-US" b="1" dirty="0"/>
            </a:p>
          </p:txBody>
        </p:sp>
        <p:sp>
          <p:nvSpPr>
            <p:cNvPr id="16" name="TextBox 15"/>
            <p:cNvSpPr txBox="1"/>
            <p:nvPr/>
          </p:nvSpPr>
          <p:spPr>
            <a:xfrm>
              <a:off x="6633275" y="6209808"/>
              <a:ext cx="3370666" cy="369332"/>
            </a:xfrm>
            <a:prstGeom prst="rect">
              <a:avLst/>
            </a:prstGeom>
            <a:noFill/>
          </p:spPr>
          <p:txBody>
            <a:bodyPr wrap="none" rtlCol="0">
              <a:spAutoFit/>
            </a:bodyPr>
            <a:lstStyle/>
            <a:p>
              <a:r>
                <a:rPr lang="en-US" dirty="0" smtClean="0"/>
                <a:t>Focus of the remainder of the talk</a:t>
              </a:r>
              <a:endParaRPr lang="en-US" dirty="0"/>
            </a:p>
          </p:txBody>
        </p:sp>
      </p:grpSp>
      <p:sp>
        <p:nvSpPr>
          <p:cNvPr id="2" name="Title 1"/>
          <p:cNvSpPr>
            <a:spLocks noGrp="1"/>
          </p:cNvSpPr>
          <p:nvPr>
            <p:ph type="title"/>
          </p:nvPr>
        </p:nvSpPr>
        <p:spPr>
          <a:xfrm>
            <a:off x="838200" y="-166781"/>
            <a:ext cx="10515600" cy="1325563"/>
          </a:xfrm>
        </p:spPr>
        <p:txBody>
          <a:bodyPr/>
          <a:lstStyle/>
          <a:p>
            <a:r>
              <a:rPr lang="en-US" dirty="0" smtClean="0"/>
              <a:t>Why systematize?</a:t>
            </a:r>
            <a:endParaRPr lang="en-US" dirty="0"/>
          </a:p>
        </p:txBody>
      </p:sp>
      <p:cxnSp>
        <p:nvCxnSpPr>
          <p:cNvPr id="4" name="Straight Arrow Connector 3"/>
          <p:cNvCxnSpPr/>
          <p:nvPr/>
        </p:nvCxnSpPr>
        <p:spPr>
          <a:xfrm flipV="1">
            <a:off x="1473798" y="1990165"/>
            <a:ext cx="0" cy="39910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1473798" y="5981252"/>
            <a:ext cx="826187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227755" y="6196404"/>
            <a:ext cx="2113464" cy="369332"/>
          </a:xfrm>
          <a:prstGeom prst="rect">
            <a:avLst/>
          </a:prstGeom>
          <a:noFill/>
        </p:spPr>
        <p:txBody>
          <a:bodyPr wrap="none" rtlCol="0">
            <a:spAutoFit/>
          </a:bodyPr>
          <a:lstStyle/>
          <a:p>
            <a:r>
              <a:rPr lang="en-US" dirty="0" smtClean="0"/>
              <a:t>Utility of stored data</a:t>
            </a:r>
            <a:endParaRPr lang="en-US" dirty="0"/>
          </a:p>
        </p:txBody>
      </p:sp>
      <p:sp>
        <p:nvSpPr>
          <p:cNvPr id="7" name="TextBox 6"/>
          <p:cNvSpPr txBox="1"/>
          <p:nvPr/>
        </p:nvSpPr>
        <p:spPr>
          <a:xfrm rot="16200000">
            <a:off x="-124907" y="3801042"/>
            <a:ext cx="2487412" cy="369332"/>
          </a:xfrm>
          <a:prstGeom prst="rect">
            <a:avLst/>
          </a:prstGeom>
          <a:noFill/>
        </p:spPr>
        <p:txBody>
          <a:bodyPr wrap="none" rtlCol="0">
            <a:spAutoFit/>
          </a:bodyPr>
          <a:lstStyle/>
          <a:p>
            <a:r>
              <a:rPr lang="en-US" dirty="0" smtClean="0"/>
              <a:t>Risk of data compromise</a:t>
            </a:r>
            <a:endParaRPr lang="en-US" dirty="0"/>
          </a:p>
        </p:txBody>
      </p:sp>
      <p:grpSp>
        <p:nvGrpSpPr>
          <p:cNvPr id="10" name="Group 9"/>
          <p:cNvGrpSpPr/>
          <p:nvPr/>
        </p:nvGrpSpPr>
        <p:grpSpPr>
          <a:xfrm>
            <a:off x="9406964" y="2073836"/>
            <a:ext cx="2587312" cy="658283"/>
            <a:chOff x="9406964" y="2073836"/>
            <a:chExt cx="2587312" cy="658283"/>
          </a:xfrm>
        </p:grpSpPr>
        <p:sp>
          <p:nvSpPr>
            <p:cNvPr id="8" name="Oval 7"/>
            <p:cNvSpPr/>
            <p:nvPr/>
          </p:nvSpPr>
          <p:spPr>
            <a:xfrm>
              <a:off x="9406964" y="2073836"/>
              <a:ext cx="101601" cy="1016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723718" y="2085788"/>
              <a:ext cx="2270558" cy="646331"/>
            </a:xfrm>
            <a:prstGeom prst="rect">
              <a:avLst/>
            </a:prstGeom>
            <a:noFill/>
          </p:spPr>
          <p:txBody>
            <a:bodyPr wrap="none" rtlCol="0">
              <a:spAutoFit/>
            </a:bodyPr>
            <a:lstStyle/>
            <a:p>
              <a:r>
                <a:rPr lang="en-US" dirty="0" smtClean="0"/>
                <a:t>No server protections </a:t>
              </a:r>
              <a:br>
                <a:rPr lang="en-US" dirty="0" smtClean="0"/>
              </a:br>
              <a:r>
                <a:rPr lang="en-US" dirty="0" smtClean="0"/>
                <a:t>(encrypt data at rest)</a:t>
              </a:r>
              <a:endParaRPr lang="en-US" dirty="0"/>
            </a:p>
          </p:txBody>
        </p:sp>
      </p:grpSp>
      <p:grpSp>
        <p:nvGrpSpPr>
          <p:cNvPr id="11" name="Group 10"/>
          <p:cNvGrpSpPr/>
          <p:nvPr/>
        </p:nvGrpSpPr>
        <p:grpSpPr>
          <a:xfrm>
            <a:off x="1566671" y="5246129"/>
            <a:ext cx="3205814" cy="615159"/>
            <a:chOff x="9333193" y="1560278"/>
            <a:chExt cx="3205814" cy="615159"/>
          </a:xfrm>
        </p:grpSpPr>
        <p:sp>
          <p:nvSpPr>
            <p:cNvPr id="12" name="Oval 11"/>
            <p:cNvSpPr/>
            <p:nvPr/>
          </p:nvSpPr>
          <p:spPr>
            <a:xfrm>
              <a:off x="9406964" y="2073836"/>
              <a:ext cx="101601" cy="1016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9333193" y="1560278"/>
              <a:ext cx="3205814" cy="369332"/>
            </a:xfrm>
            <a:prstGeom prst="rect">
              <a:avLst/>
            </a:prstGeom>
            <a:noFill/>
          </p:spPr>
          <p:txBody>
            <a:bodyPr wrap="none" rtlCol="0">
              <a:spAutoFit/>
            </a:bodyPr>
            <a:lstStyle/>
            <a:p>
              <a:r>
                <a:rPr lang="en-US" dirty="0" smtClean="0"/>
                <a:t>Return whole dataset encrypted</a:t>
              </a:r>
              <a:endParaRPr lang="en-US" dirty="0"/>
            </a:p>
          </p:txBody>
        </p:sp>
      </p:grpSp>
      <p:grpSp>
        <p:nvGrpSpPr>
          <p:cNvPr id="25" name="Group 24"/>
          <p:cNvGrpSpPr/>
          <p:nvPr/>
        </p:nvGrpSpPr>
        <p:grpSpPr>
          <a:xfrm>
            <a:off x="2230728" y="5623768"/>
            <a:ext cx="5740428" cy="369332"/>
            <a:chOff x="9419070" y="1818495"/>
            <a:chExt cx="5740428" cy="369332"/>
          </a:xfrm>
        </p:grpSpPr>
        <p:sp>
          <p:nvSpPr>
            <p:cNvPr id="27" name="Oval 26"/>
            <p:cNvSpPr/>
            <p:nvPr/>
          </p:nvSpPr>
          <p:spPr>
            <a:xfrm>
              <a:off x="9419070" y="1909296"/>
              <a:ext cx="101601" cy="1016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9555335" y="1818495"/>
              <a:ext cx="5604163" cy="369332"/>
            </a:xfrm>
            <a:prstGeom prst="rect">
              <a:avLst/>
            </a:prstGeom>
            <a:noFill/>
          </p:spPr>
          <p:txBody>
            <a:bodyPr wrap="none" rtlCol="0">
              <a:spAutoFit/>
            </a:bodyPr>
            <a:lstStyle/>
            <a:p>
              <a:r>
                <a:rPr lang="en-US" dirty="0" smtClean="0"/>
                <a:t>Use homomorphic encryption or multi-party computation</a:t>
              </a:r>
              <a:endParaRPr lang="en-US" dirty="0"/>
            </a:p>
          </p:txBody>
        </p:sp>
      </p:grpSp>
      <p:sp>
        <p:nvSpPr>
          <p:cNvPr id="3" name="Slide Number Placeholder 2"/>
          <p:cNvSpPr>
            <a:spLocks noGrp="1"/>
          </p:cNvSpPr>
          <p:nvPr>
            <p:ph type="sldNum" sz="quarter" idx="12"/>
          </p:nvPr>
        </p:nvSpPr>
        <p:spPr/>
        <p:txBody>
          <a:bodyPr/>
          <a:lstStyle/>
          <a:p>
            <a:fld id="{1331F335-29E7-644E-BF01-9CFDAABF951A}" type="slidenum">
              <a:rPr lang="en-US" smtClean="0"/>
              <a:t>25</a:t>
            </a:fld>
            <a:endParaRPr lang="en-US"/>
          </a:p>
        </p:txBody>
      </p:sp>
    </p:spTree>
    <p:extLst>
      <p:ext uri="{BB962C8B-B14F-4D97-AF65-F5344CB8AC3E}">
        <p14:creationId xmlns:p14="http://schemas.microsoft.com/office/powerpoint/2010/main" val="174444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Approaches to Protected Databases </a:t>
            </a:r>
            <a:endParaRPr lang="en-US" dirty="0"/>
          </a:p>
        </p:txBody>
      </p:sp>
      <p:cxnSp>
        <p:nvCxnSpPr>
          <p:cNvPr id="28" name="Straight Connector 27"/>
          <p:cNvCxnSpPr>
            <a:stCxn id="2" idx="2"/>
          </p:cNvCxnSpPr>
          <p:nvPr/>
        </p:nvCxnSpPr>
        <p:spPr>
          <a:xfrm>
            <a:off x="6096000" y="1690688"/>
            <a:ext cx="0" cy="5280383"/>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68826" y="6420465"/>
            <a:ext cx="5967916" cy="461665"/>
          </a:xfrm>
          <a:prstGeom prst="rect">
            <a:avLst/>
          </a:prstGeom>
          <a:noFill/>
        </p:spPr>
        <p:txBody>
          <a:bodyPr wrap="none" rtlCol="0">
            <a:spAutoFit/>
          </a:bodyPr>
          <a:lstStyle/>
          <a:p>
            <a:r>
              <a:rPr lang="en-US" sz="1200" baseline="30000" dirty="0" smtClean="0"/>
              <a:t>3</a:t>
            </a:r>
            <a:r>
              <a:rPr lang="en-US" sz="1200" dirty="0" smtClean="0"/>
              <a:t>Partially </a:t>
            </a:r>
            <a:r>
              <a:rPr lang="en-US" sz="1200" dirty="0" smtClean="0"/>
              <a:t>based on </a:t>
            </a:r>
            <a:r>
              <a:rPr lang="en-US" sz="1200" dirty="0" err="1"/>
              <a:t>S.Kamara</a:t>
            </a:r>
            <a:r>
              <a:rPr lang="en-US" sz="1200" dirty="0" smtClean="0"/>
              <a:t>, “Structured encryption and leakage suppression,”</a:t>
            </a:r>
            <a:br>
              <a:rPr lang="en-US" sz="1200" dirty="0" smtClean="0"/>
            </a:br>
            <a:r>
              <a:rPr lang="en-US" sz="1200" dirty="0" smtClean="0"/>
              <a:t>presented </a:t>
            </a:r>
            <a:r>
              <a:rPr lang="en-US" sz="1200" dirty="0"/>
              <a:t>at Encryption for Secure Search and Other Algorithms, </a:t>
            </a:r>
            <a:r>
              <a:rPr lang="en-US" sz="1200" dirty="0" err="1"/>
              <a:t>Bertinoro</a:t>
            </a:r>
            <a:r>
              <a:rPr lang="en-US" sz="1200" dirty="0"/>
              <a:t>, Italy, June 2015. </a:t>
            </a:r>
          </a:p>
        </p:txBody>
      </p:sp>
      <p:sp>
        <p:nvSpPr>
          <p:cNvPr id="54" name="TextBox 53"/>
          <p:cNvSpPr txBox="1"/>
          <p:nvPr/>
        </p:nvSpPr>
        <p:spPr>
          <a:xfrm>
            <a:off x="6689957" y="1433746"/>
            <a:ext cx="5171768" cy="4832092"/>
          </a:xfrm>
          <a:prstGeom prst="rect">
            <a:avLst/>
          </a:prstGeom>
          <a:noFill/>
        </p:spPr>
        <p:txBody>
          <a:bodyPr wrap="square" rtlCol="0">
            <a:spAutoFit/>
          </a:bodyPr>
          <a:lstStyle/>
          <a:p>
            <a:r>
              <a:rPr lang="en-US" sz="2800" dirty="0" smtClean="0"/>
              <a:t>Find three approaches to protected databases:</a:t>
            </a:r>
          </a:p>
          <a:p>
            <a:pPr marL="342900" indent="-342900">
              <a:buFont typeface="+mj-lt"/>
              <a:buAutoNum type="arabicPeriod"/>
            </a:pPr>
            <a:r>
              <a:rPr lang="en-US" sz="2800" i="1" dirty="0" smtClean="0"/>
              <a:t>Legacy</a:t>
            </a:r>
            <a:r>
              <a:rPr lang="en-US" sz="2800" dirty="0" smtClean="0"/>
              <a:t>: </a:t>
            </a:r>
          </a:p>
          <a:p>
            <a:pPr marL="800100" lvl="1" indent="-342900">
              <a:buFont typeface="Arial" charset="0"/>
              <a:buChar char="•"/>
            </a:pPr>
            <a:r>
              <a:rPr lang="en-US" sz="2800" dirty="0" smtClean="0"/>
              <a:t>Leak at </a:t>
            </a:r>
            <a:r>
              <a:rPr lang="en-US" sz="2800" i="1" dirty="0" smtClean="0"/>
              <a:t>Initialization</a:t>
            </a:r>
          </a:p>
          <a:p>
            <a:pPr marL="800100" lvl="1" indent="-342900">
              <a:buFont typeface="Arial" charset="0"/>
              <a:buChar char="•"/>
            </a:pPr>
            <a:r>
              <a:rPr lang="en-US" sz="2800" dirty="0" smtClean="0"/>
              <a:t>Inherit DB advances</a:t>
            </a:r>
          </a:p>
          <a:p>
            <a:pPr marL="342900" indent="-342900">
              <a:buFont typeface="+mj-lt"/>
              <a:buAutoNum type="arabicPeriod"/>
            </a:pPr>
            <a:r>
              <a:rPr lang="en-US" sz="2800" i="1" dirty="0" smtClean="0"/>
              <a:t>Custom</a:t>
            </a:r>
            <a:r>
              <a:rPr lang="en-US" sz="2800" dirty="0" smtClean="0"/>
              <a:t>:</a:t>
            </a:r>
          </a:p>
          <a:p>
            <a:pPr marL="800100" lvl="1" indent="-342900">
              <a:buFont typeface="Arial" charset="0"/>
              <a:buChar char="•"/>
            </a:pPr>
            <a:r>
              <a:rPr lang="en-US" sz="2800" dirty="0" smtClean="0"/>
              <a:t>Leak during </a:t>
            </a:r>
            <a:r>
              <a:rPr lang="en-US" sz="2800" i="1" dirty="0" smtClean="0"/>
              <a:t>Query</a:t>
            </a:r>
            <a:endParaRPr lang="en-US" sz="2800" dirty="0" smtClean="0"/>
          </a:p>
          <a:p>
            <a:pPr marL="342900" indent="-342900">
              <a:buFont typeface="+mj-lt"/>
              <a:buAutoNum type="arabicPeriod"/>
            </a:pPr>
            <a:r>
              <a:rPr lang="en-US" sz="2800" i="1" dirty="0" smtClean="0"/>
              <a:t>Oblivious</a:t>
            </a:r>
            <a:r>
              <a:rPr lang="en-US" sz="2800" dirty="0" smtClean="0"/>
              <a:t>:</a:t>
            </a:r>
            <a:endParaRPr lang="en-US" sz="2800" dirty="0" smtClean="0"/>
          </a:p>
          <a:p>
            <a:pPr marL="800100" lvl="1" indent="-342900">
              <a:buFont typeface="Arial" charset="0"/>
              <a:buChar char="•"/>
            </a:pPr>
            <a:r>
              <a:rPr lang="en-US" sz="2800" dirty="0" smtClean="0"/>
              <a:t>Leak only structure</a:t>
            </a:r>
          </a:p>
          <a:p>
            <a:pPr marL="800100" lvl="1" indent="-342900">
              <a:buFont typeface="Arial" charset="0"/>
              <a:buChar char="•"/>
            </a:pPr>
            <a:r>
              <a:rPr lang="en-US" sz="2800" dirty="0" smtClean="0"/>
              <a:t>Require multiple servers </a:t>
            </a:r>
            <a:br>
              <a:rPr lang="en-US" sz="2800" dirty="0" smtClean="0"/>
            </a:br>
            <a:r>
              <a:rPr lang="en-US" sz="2800" dirty="0" smtClean="0"/>
              <a:t>to be efficient</a:t>
            </a:r>
          </a:p>
        </p:txBody>
      </p:sp>
      <p:sp>
        <p:nvSpPr>
          <p:cNvPr id="7" name="TextBox 6"/>
          <p:cNvSpPr txBox="1"/>
          <p:nvPr/>
        </p:nvSpPr>
        <p:spPr>
          <a:xfrm>
            <a:off x="416307" y="1672750"/>
            <a:ext cx="5171768" cy="3785652"/>
          </a:xfrm>
          <a:prstGeom prst="rect">
            <a:avLst/>
          </a:prstGeom>
          <a:noFill/>
        </p:spPr>
        <p:txBody>
          <a:bodyPr wrap="square" rtlCol="0">
            <a:spAutoFit/>
          </a:bodyPr>
          <a:lstStyle/>
          <a:p>
            <a:r>
              <a:rPr lang="en-US" sz="2400" dirty="0" smtClean="0"/>
              <a:t>Leakage </a:t>
            </a:r>
            <a:r>
              <a:rPr lang="en-US" sz="2400" dirty="0" smtClean="0"/>
              <a:t>of increasing </a:t>
            </a:r>
            <a:r>
              <a:rPr lang="en-US" sz="2400" dirty="0" smtClean="0"/>
              <a:t>impact</a:t>
            </a:r>
            <a:r>
              <a:rPr lang="en-US" sz="2400" baseline="30000" dirty="0" smtClean="0"/>
              <a:t>3</a:t>
            </a:r>
            <a:r>
              <a:rPr lang="en-US" sz="2400" dirty="0" smtClean="0"/>
              <a:t>:</a:t>
            </a:r>
            <a:endParaRPr lang="en-US" sz="2400" dirty="0" smtClean="0"/>
          </a:p>
          <a:p>
            <a:pPr marL="342900" indent="-342900">
              <a:buFont typeface="+mj-lt"/>
              <a:buAutoNum type="arabicPeriod"/>
            </a:pPr>
            <a:r>
              <a:rPr lang="en-US" sz="2400" dirty="0" smtClean="0"/>
              <a:t>Structure</a:t>
            </a:r>
          </a:p>
          <a:p>
            <a:pPr marL="342900" indent="-342900">
              <a:buFont typeface="+mj-lt"/>
              <a:buAutoNum type="arabicPeriod"/>
            </a:pPr>
            <a:r>
              <a:rPr lang="en-US" sz="2400" dirty="0" smtClean="0"/>
              <a:t>Identifiers</a:t>
            </a:r>
          </a:p>
          <a:p>
            <a:pPr marL="342900" indent="-342900">
              <a:buFont typeface="+mj-lt"/>
              <a:buAutoNum type="arabicPeriod"/>
            </a:pPr>
            <a:r>
              <a:rPr lang="en-US" sz="2400" dirty="0" smtClean="0"/>
              <a:t>Predicates</a:t>
            </a:r>
          </a:p>
          <a:p>
            <a:pPr marL="342900" indent="-342900">
              <a:buFont typeface="+mj-lt"/>
              <a:buAutoNum type="arabicPeriod"/>
            </a:pPr>
            <a:r>
              <a:rPr lang="en-US" sz="2400" dirty="0" smtClean="0"/>
              <a:t>Equality</a:t>
            </a:r>
          </a:p>
          <a:p>
            <a:pPr marL="342900" indent="-342900">
              <a:buFont typeface="+mj-lt"/>
              <a:buAutoNum type="arabicPeriod"/>
            </a:pPr>
            <a:r>
              <a:rPr lang="en-US" sz="2400" dirty="0" smtClean="0"/>
              <a:t>Order</a:t>
            </a:r>
            <a:br>
              <a:rPr lang="en-US" sz="2400" dirty="0" smtClean="0"/>
            </a:br>
            <a:endParaRPr lang="en-US" sz="2400" dirty="0" smtClean="0"/>
          </a:p>
          <a:p>
            <a:r>
              <a:rPr lang="en-US" sz="2400" dirty="0" smtClean="0"/>
              <a:t>Some schemes leak:</a:t>
            </a:r>
          </a:p>
          <a:p>
            <a:r>
              <a:rPr lang="en-US" sz="2400" dirty="0" smtClean="0"/>
              <a:t>1. </a:t>
            </a:r>
            <a:r>
              <a:rPr lang="en-US" sz="2400" i="1" dirty="0" smtClean="0"/>
              <a:t>Initialization </a:t>
            </a:r>
            <a:r>
              <a:rPr lang="en-US" sz="2400" dirty="0" smtClean="0"/>
              <a:t>on entire DB</a:t>
            </a:r>
          </a:p>
          <a:p>
            <a:r>
              <a:rPr lang="en-US" sz="2400" i="1" dirty="0" smtClean="0"/>
              <a:t>2. </a:t>
            </a:r>
            <a:r>
              <a:rPr lang="en-US" sz="2400" dirty="0" smtClean="0"/>
              <a:t>At </a:t>
            </a:r>
            <a:r>
              <a:rPr lang="en-US" sz="2400" i="1" dirty="0" smtClean="0"/>
              <a:t>Query</a:t>
            </a:r>
            <a:r>
              <a:rPr lang="en-US" sz="2400" dirty="0" smtClean="0"/>
              <a:t> on </a:t>
            </a:r>
            <a:r>
              <a:rPr lang="en-US" sz="2400" dirty="0" smtClean="0"/>
              <a:t>results</a:t>
            </a:r>
            <a:endParaRPr lang="en-US" sz="2400" dirty="0"/>
          </a:p>
        </p:txBody>
      </p:sp>
      <p:sp>
        <p:nvSpPr>
          <p:cNvPr id="3" name="Slide Number Placeholder 2"/>
          <p:cNvSpPr>
            <a:spLocks noGrp="1"/>
          </p:cNvSpPr>
          <p:nvPr>
            <p:ph type="sldNum" sz="quarter" idx="12"/>
          </p:nvPr>
        </p:nvSpPr>
        <p:spPr/>
        <p:txBody>
          <a:bodyPr/>
          <a:lstStyle/>
          <a:p>
            <a:fld id="{1331F335-29E7-644E-BF01-9CFDAABF951A}" type="slidenum">
              <a:rPr lang="en-US" smtClean="0"/>
              <a:t>26</a:t>
            </a:fld>
            <a:endParaRPr lang="en-US"/>
          </a:p>
        </p:txBody>
      </p:sp>
    </p:spTree>
    <p:extLst>
      <p:ext uri="{BB962C8B-B14F-4D97-AF65-F5344CB8AC3E}">
        <p14:creationId xmlns:p14="http://schemas.microsoft.com/office/powerpoint/2010/main" val="15407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4">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4">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6689957" y="1433746"/>
            <a:ext cx="5171768" cy="4832092"/>
          </a:xfrm>
          <a:prstGeom prst="rect">
            <a:avLst/>
          </a:prstGeom>
          <a:noFill/>
        </p:spPr>
        <p:txBody>
          <a:bodyPr wrap="square" rtlCol="0">
            <a:spAutoFit/>
          </a:bodyPr>
          <a:lstStyle/>
          <a:p>
            <a:r>
              <a:rPr lang="en-US" sz="2800" dirty="0" smtClean="0"/>
              <a:t>Find three approaches to protected databases:</a:t>
            </a:r>
          </a:p>
          <a:p>
            <a:pPr marL="342900" indent="-342900">
              <a:buFont typeface="+mj-lt"/>
              <a:buAutoNum type="arabicPeriod"/>
            </a:pPr>
            <a:r>
              <a:rPr lang="en-US" sz="2800" i="1" dirty="0" smtClean="0"/>
              <a:t>Legacy</a:t>
            </a:r>
            <a:r>
              <a:rPr lang="en-US" sz="2800" dirty="0" smtClean="0"/>
              <a:t>: </a:t>
            </a:r>
          </a:p>
          <a:p>
            <a:pPr marL="800100" lvl="1" indent="-342900">
              <a:buFont typeface="Arial" charset="0"/>
              <a:buChar char="•"/>
            </a:pPr>
            <a:r>
              <a:rPr lang="en-US" sz="2800" dirty="0" smtClean="0"/>
              <a:t>Leak at </a:t>
            </a:r>
            <a:r>
              <a:rPr lang="en-US" sz="2800" i="1" dirty="0" smtClean="0"/>
              <a:t>Initialization</a:t>
            </a:r>
          </a:p>
          <a:p>
            <a:pPr marL="800100" lvl="1" indent="-342900">
              <a:buFont typeface="Arial" charset="0"/>
              <a:buChar char="•"/>
            </a:pPr>
            <a:r>
              <a:rPr lang="en-US" sz="2800" dirty="0" smtClean="0"/>
              <a:t>Inherit DB advances</a:t>
            </a:r>
          </a:p>
          <a:p>
            <a:pPr marL="342900" indent="-342900">
              <a:buFont typeface="+mj-lt"/>
              <a:buAutoNum type="arabicPeriod"/>
            </a:pPr>
            <a:r>
              <a:rPr lang="en-US" sz="2800" i="1" dirty="0" smtClean="0"/>
              <a:t>Custom</a:t>
            </a:r>
            <a:r>
              <a:rPr lang="en-US" sz="2800" dirty="0" smtClean="0"/>
              <a:t>:</a:t>
            </a:r>
          </a:p>
          <a:p>
            <a:pPr marL="800100" lvl="1" indent="-342900">
              <a:buFont typeface="Arial" charset="0"/>
              <a:buChar char="•"/>
            </a:pPr>
            <a:r>
              <a:rPr lang="en-US" sz="2800" dirty="0" smtClean="0"/>
              <a:t>Leak during </a:t>
            </a:r>
            <a:r>
              <a:rPr lang="en-US" sz="2800" i="1" dirty="0" smtClean="0"/>
              <a:t>Query</a:t>
            </a:r>
            <a:endParaRPr lang="en-US" sz="2800" dirty="0" smtClean="0"/>
          </a:p>
          <a:p>
            <a:pPr marL="342900" indent="-342900">
              <a:buFont typeface="+mj-lt"/>
              <a:buAutoNum type="arabicPeriod"/>
            </a:pPr>
            <a:r>
              <a:rPr lang="en-US" sz="2800" i="1" dirty="0" smtClean="0"/>
              <a:t>Oblivious</a:t>
            </a:r>
            <a:r>
              <a:rPr lang="en-US" sz="2800" dirty="0" smtClean="0"/>
              <a:t>:</a:t>
            </a:r>
            <a:endParaRPr lang="en-US" sz="2800" dirty="0" smtClean="0"/>
          </a:p>
          <a:p>
            <a:pPr marL="800100" lvl="1" indent="-342900">
              <a:buFont typeface="Arial" charset="0"/>
              <a:buChar char="•"/>
            </a:pPr>
            <a:r>
              <a:rPr lang="en-US" sz="2800" dirty="0" smtClean="0"/>
              <a:t>Leak only structure</a:t>
            </a:r>
          </a:p>
          <a:p>
            <a:pPr marL="800100" lvl="1" indent="-342900">
              <a:buFont typeface="Arial" charset="0"/>
              <a:buChar char="•"/>
            </a:pPr>
            <a:r>
              <a:rPr lang="en-US" sz="2800" dirty="0" smtClean="0"/>
              <a:t>Require multiple servers </a:t>
            </a:r>
            <a:br>
              <a:rPr lang="en-US" sz="2800" dirty="0" smtClean="0"/>
            </a:br>
            <a:r>
              <a:rPr lang="en-US" sz="2800" dirty="0" smtClean="0"/>
              <a:t>to be efficient</a:t>
            </a:r>
          </a:p>
        </p:txBody>
      </p:sp>
      <p:sp>
        <p:nvSpPr>
          <p:cNvPr id="2" name="Title 1"/>
          <p:cNvSpPr>
            <a:spLocks noGrp="1"/>
          </p:cNvSpPr>
          <p:nvPr>
            <p:ph type="title"/>
          </p:nvPr>
        </p:nvSpPr>
        <p:spPr/>
        <p:txBody>
          <a:bodyPr/>
          <a:lstStyle/>
          <a:p>
            <a:r>
              <a:rPr lang="en-US" dirty="0" smtClean="0"/>
              <a:t>Approaches to Protected Databases </a:t>
            </a:r>
            <a:endParaRPr lang="en-US" dirty="0"/>
          </a:p>
        </p:txBody>
      </p:sp>
      <p:cxnSp>
        <p:nvCxnSpPr>
          <p:cNvPr id="28" name="Straight Connector 27"/>
          <p:cNvCxnSpPr>
            <a:stCxn id="2" idx="2"/>
          </p:cNvCxnSpPr>
          <p:nvPr/>
        </p:nvCxnSpPr>
        <p:spPr>
          <a:xfrm>
            <a:off x="6096000" y="1690688"/>
            <a:ext cx="0" cy="5280383"/>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68825" y="1476802"/>
            <a:ext cx="6113207" cy="1569660"/>
          </a:xfrm>
          <a:prstGeom prst="rect">
            <a:avLst/>
          </a:prstGeom>
          <a:noFill/>
        </p:spPr>
        <p:txBody>
          <a:bodyPr wrap="square" rtlCol="0">
            <a:spAutoFit/>
          </a:bodyPr>
          <a:lstStyle/>
          <a:p>
            <a:pPr marL="285750" indent="-285750">
              <a:buFont typeface="Arial" charset="0"/>
              <a:buChar char="•"/>
            </a:pPr>
            <a:r>
              <a:rPr lang="en-US" sz="2400" dirty="0" smtClean="0"/>
              <a:t>Developed</a:t>
            </a:r>
            <a:r>
              <a:rPr lang="en-US" sz="2400" baseline="30000" dirty="0" smtClean="0"/>
              <a:t>8</a:t>
            </a:r>
            <a:r>
              <a:rPr lang="en-US" sz="2400" dirty="0" smtClean="0"/>
              <a:t>:</a:t>
            </a:r>
            <a:endParaRPr lang="en-US" sz="2400" dirty="0" smtClean="0"/>
          </a:p>
          <a:p>
            <a:pPr marL="742950" lvl="1" indent="-285750">
              <a:buFont typeface="Arial" charset="0"/>
              <a:buChar char="•"/>
            </a:pPr>
            <a:r>
              <a:rPr lang="en-US" sz="2400" dirty="0" smtClean="0"/>
              <a:t>a database instrumentation platform </a:t>
            </a:r>
          </a:p>
          <a:p>
            <a:pPr marL="742950" lvl="1" indent="-285750">
              <a:buFont typeface="Arial" charset="0"/>
              <a:buChar char="•"/>
            </a:pPr>
            <a:r>
              <a:rPr lang="en-US" sz="2400" dirty="0" smtClean="0"/>
              <a:t>data and query generator</a:t>
            </a:r>
            <a:endParaRPr lang="en-US" sz="2400" baseline="30000" dirty="0" smtClean="0"/>
          </a:p>
          <a:p>
            <a:pPr marL="285750" indent="-285750">
              <a:buFont typeface="Arial" charset="0"/>
              <a:buChar char="•"/>
            </a:pPr>
            <a:r>
              <a:rPr lang="en-US" sz="2400" dirty="0" smtClean="0"/>
              <a:t>Used in prior </a:t>
            </a:r>
            <a:r>
              <a:rPr lang="en-US" sz="2400" dirty="0" smtClean="0"/>
              <a:t>work</a:t>
            </a:r>
            <a:r>
              <a:rPr lang="en-US" sz="2400" baseline="30000" dirty="0" smtClean="0"/>
              <a:t>9</a:t>
            </a:r>
            <a:r>
              <a:rPr lang="en-US" sz="2400" baseline="30000" dirty="0" smtClean="0"/>
              <a:t>,10</a:t>
            </a:r>
            <a:endParaRPr lang="en-US" sz="2400" baseline="30000" dirty="0"/>
          </a:p>
        </p:txBody>
      </p:sp>
      <p:sp>
        <p:nvSpPr>
          <p:cNvPr id="4" name="TextBox 3"/>
          <p:cNvSpPr txBox="1"/>
          <p:nvPr/>
        </p:nvSpPr>
        <p:spPr>
          <a:xfrm>
            <a:off x="42526" y="5807302"/>
            <a:ext cx="5637890" cy="1077218"/>
          </a:xfrm>
          <a:prstGeom prst="rect">
            <a:avLst/>
          </a:prstGeom>
          <a:noFill/>
        </p:spPr>
        <p:txBody>
          <a:bodyPr wrap="none" rtlCol="0">
            <a:spAutoFit/>
          </a:bodyPr>
          <a:lstStyle/>
          <a:p>
            <a:r>
              <a:rPr lang="en-US" sz="1600" baseline="30000" dirty="0" smtClean="0"/>
              <a:t>8</a:t>
            </a:r>
            <a:r>
              <a:rPr lang="en-US" sz="1600" dirty="0" smtClean="0"/>
              <a:t>https</a:t>
            </a:r>
            <a:r>
              <a:rPr lang="en-US" sz="1600" dirty="0"/>
              <a:t>://</a:t>
            </a:r>
            <a:r>
              <a:rPr lang="en-US" sz="1600" dirty="0" err="1" smtClean="0"/>
              <a:t>github.com</a:t>
            </a:r>
            <a:r>
              <a:rPr lang="en-US" sz="1600" dirty="0" smtClean="0"/>
              <a:t>/</a:t>
            </a:r>
            <a:r>
              <a:rPr lang="en-US" sz="1600" dirty="0" err="1" smtClean="0"/>
              <a:t>mitll-csa</a:t>
            </a:r>
            <a:r>
              <a:rPr lang="en-US" sz="1600" dirty="0" smtClean="0"/>
              <a:t>/</a:t>
            </a:r>
            <a:r>
              <a:rPr lang="en-US" sz="1600" dirty="0" err="1" smtClean="0"/>
              <a:t>sparta</a:t>
            </a:r>
            <a:endParaRPr lang="en-US" sz="1600" dirty="0" smtClean="0"/>
          </a:p>
          <a:p>
            <a:r>
              <a:rPr lang="en-US" sz="1600" baseline="30000" dirty="0" smtClean="0"/>
              <a:t>9</a:t>
            </a:r>
            <a:r>
              <a:rPr lang="en-US" sz="1600" dirty="0" smtClean="0"/>
              <a:t>V</a:t>
            </a:r>
            <a:r>
              <a:rPr lang="en-US" sz="1600" dirty="0" smtClean="0"/>
              <a:t>. Pappas et al. “Blind Seer: A Private Scalable DBMS,” S&amp;P 2014</a:t>
            </a:r>
          </a:p>
          <a:p>
            <a:r>
              <a:rPr lang="en-US" sz="1600" baseline="30000" dirty="0" smtClean="0"/>
              <a:t>10</a:t>
            </a:r>
            <a:r>
              <a:rPr lang="en-US" sz="1600" dirty="0" smtClean="0"/>
              <a:t>D</a:t>
            </a:r>
            <a:r>
              <a:rPr lang="en-US" sz="1600" dirty="0" smtClean="0"/>
              <a:t>. Cash et al. “</a:t>
            </a:r>
            <a:r>
              <a:rPr lang="en-US" sz="1600" dirty="0"/>
              <a:t>Dynamic Searchable Encryption in Very-Large </a:t>
            </a:r>
            <a:r>
              <a:rPr lang="en-US" sz="1600" dirty="0" smtClean="0"/>
              <a:t/>
            </a:r>
            <a:br>
              <a:rPr lang="en-US" sz="1600" dirty="0" smtClean="0"/>
            </a:br>
            <a:r>
              <a:rPr lang="en-US" sz="1600" dirty="0" smtClean="0"/>
              <a:t>Databases: Data </a:t>
            </a:r>
            <a:r>
              <a:rPr lang="en-US" sz="1600" dirty="0"/>
              <a:t>Structures and </a:t>
            </a:r>
            <a:r>
              <a:rPr lang="en-US" sz="1600" dirty="0" smtClean="0"/>
              <a:t>Implementation,” NDSS 2014</a:t>
            </a:r>
            <a:endParaRPr lang="en-US" sz="1600"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5529" y="2980554"/>
            <a:ext cx="4178300" cy="2400300"/>
          </a:xfrm>
          <a:prstGeom prst="rect">
            <a:avLst/>
          </a:prstGeom>
          <a:ln>
            <a:solidFill>
              <a:schemeClr val="tx1"/>
            </a:solidFill>
          </a:ln>
          <a:effectLst>
            <a:outerShdw blurRad="50800" dist="76200" dir="2700000" algn="tl" rotWithShape="0">
              <a:prstClr val="black">
                <a:alpha val="40000"/>
              </a:prst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5707" y="3168378"/>
            <a:ext cx="3975100" cy="2451100"/>
          </a:xfrm>
          <a:prstGeom prst="rect">
            <a:avLst/>
          </a:prstGeom>
          <a:solidFill>
            <a:schemeClr val="bg1"/>
          </a:solidFill>
          <a:ln>
            <a:solidFill>
              <a:schemeClr val="tx1"/>
            </a:solidFill>
          </a:ln>
          <a:effectLst>
            <a:outerShdw blurRad="50800" dist="76200" dir="2700000" algn="tl" rotWithShape="0">
              <a:prstClr val="black">
                <a:alpha val="40000"/>
              </a:prstClr>
            </a:outerShdw>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74983" y="3075887"/>
            <a:ext cx="3200076" cy="2412442"/>
          </a:xfrm>
          <a:prstGeom prst="rect">
            <a:avLst/>
          </a:prstGeom>
          <a:ln>
            <a:solidFill>
              <a:schemeClr val="accent1">
                <a:shade val="50000"/>
              </a:schemeClr>
            </a:solidFill>
          </a:ln>
          <a:effectLst>
            <a:outerShdw blurRad="50800" dist="76200" dir="2700000" algn="tl" rotWithShape="0">
              <a:prstClr val="black">
                <a:alpha val="40000"/>
              </a:prstClr>
            </a:outerShdw>
          </a:effectLst>
        </p:spPr>
      </p:pic>
      <p:pic>
        <p:nvPicPr>
          <p:cNvPr id="13" name="Picture 1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92388" y="3443908"/>
            <a:ext cx="4622800" cy="83820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966931" y="4393928"/>
            <a:ext cx="2908300" cy="1028700"/>
          </a:xfrm>
          <a:prstGeom prst="rect">
            <a:avLst/>
          </a:prstGeom>
        </p:spPr>
      </p:pic>
      <p:sp>
        <p:nvSpPr>
          <p:cNvPr id="6" name="Slide Number Placeholder 5"/>
          <p:cNvSpPr>
            <a:spLocks noGrp="1"/>
          </p:cNvSpPr>
          <p:nvPr>
            <p:ph type="sldNum" sz="quarter" idx="12"/>
          </p:nvPr>
        </p:nvSpPr>
        <p:spPr/>
        <p:txBody>
          <a:bodyPr/>
          <a:lstStyle/>
          <a:p>
            <a:fld id="{1331F335-29E7-644E-BF01-9CFDAABF951A}" type="slidenum">
              <a:rPr lang="en-US" smtClean="0"/>
              <a:t>27</a:t>
            </a:fld>
            <a:endParaRPr lang="en-US"/>
          </a:p>
        </p:txBody>
      </p:sp>
    </p:spTree>
    <p:extLst>
      <p:ext uri="{BB962C8B-B14F-4D97-AF65-F5344CB8AC3E}">
        <p14:creationId xmlns:p14="http://schemas.microsoft.com/office/powerpoint/2010/main" val="117421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100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677" y="1367532"/>
            <a:ext cx="5967917" cy="4154984"/>
          </a:xfrm>
          <a:prstGeom prst="rect">
            <a:avLst/>
          </a:prstGeom>
          <a:noFill/>
        </p:spPr>
        <p:txBody>
          <a:bodyPr wrap="square" rtlCol="0">
            <a:spAutoFit/>
          </a:bodyPr>
          <a:lstStyle/>
          <a:p>
            <a:pPr marL="285750" indent="-285750">
              <a:buFont typeface="Arial" charset="0"/>
              <a:buChar char="•"/>
            </a:pPr>
            <a:r>
              <a:rPr lang="en-US" sz="2400" dirty="0" smtClean="0"/>
              <a:t>Natural approach: what fraction of a unprotected database language is supported?</a:t>
            </a:r>
          </a:p>
          <a:p>
            <a:pPr marL="742950" lvl="1" indent="-285750">
              <a:buFont typeface="Arial" charset="0"/>
              <a:buChar char="•"/>
            </a:pPr>
            <a:endParaRPr lang="en-US" sz="2400" i="1" dirty="0"/>
          </a:p>
          <a:p>
            <a:pPr marL="285750" indent="-285750">
              <a:buFont typeface="Arial" charset="0"/>
              <a:buChar char="•"/>
            </a:pPr>
            <a:r>
              <a:rPr lang="en-US" sz="2400" dirty="0" smtClean="0"/>
              <a:t>Current systems implement </a:t>
            </a:r>
            <a:r>
              <a:rPr lang="en-US" sz="2400" i="1" dirty="0" smtClean="0"/>
              <a:t>base</a:t>
            </a:r>
            <a:r>
              <a:rPr lang="en-US" sz="2400" dirty="0" smtClean="0"/>
              <a:t> queries using cryptography, extend from these base queries:</a:t>
            </a:r>
          </a:p>
          <a:p>
            <a:pPr marL="742950" lvl="1" indent="-285750">
              <a:buFont typeface="Arial" charset="0"/>
              <a:buChar char="•"/>
            </a:pPr>
            <a:r>
              <a:rPr lang="en-US" sz="2400" dirty="0" smtClean="0"/>
              <a:t>Keyword Equality</a:t>
            </a:r>
          </a:p>
          <a:p>
            <a:pPr marL="742950" lvl="1" indent="-285750">
              <a:buFont typeface="Arial" charset="0"/>
              <a:buChar char="•"/>
            </a:pPr>
            <a:r>
              <a:rPr lang="en-US" sz="2400" dirty="0" smtClean="0"/>
              <a:t>Range </a:t>
            </a:r>
          </a:p>
          <a:p>
            <a:pPr marL="742950" lvl="1" indent="-285750">
              <a:buFont typeface="Arial" charset="0"/>
              <a:buChar char="•"/>
            </a:pPr>
            <a:r>
              <a:rPr lang="en-US" sz="2400" dirty="0" smtClean="0"/>
              <a:t>Boolean Combination</a:t>
            </a:r>
          </a:p>
          <a:p>
            <a:pPr marL="742950" lvl="1" indent="-285750">
              <a:buFont typeface="Arial" charset="0"/>
              <a:buChar char="•"/>
            </a:pPr>
            <a:r>
              <a:rPr lang="en-US" sz="2400" dirty="0" smtClean="0"/>
              <a:t>Other (graph </a:t>
            </a:r>
            <a:r>
              <a:rPr lang="en-US" sz="2400" dirty="0" err="1" smtClean="0"/>
              <a:t>alg</a:t>
            </a:r>
            <a:r>
              <a:rPr lang="en-US" sz="2400" dirty="0" smtClean="0"/>
              <a:t> and substring)</a:t>
            </a:r>
          </a:p>
        </p:txBody>
      </p:sp>
      <p:sp>
        <p:nvSpPr>
          <p:cNvPr id="9" name="Text Box 10"/>
          <p:cNvSpPr txBox="1">
            <a:spLocks noChangeArrowheads="1"/>
          </p:cNvSpPr>
          <p:nvPr/>
        </p:nvSpPr>
        <p:spPr bwMode="auto">
          <a:xfrm>
            <a:off x="822702" y="4361875"/>
            <a:ext cx="917321" cy="307188"/>
          </a:xfrm>
          <a:prstGeom prst="rect">
            <a:avLst/>
          </a:prstGeom>
          <a:solidFill>
            <a:schemeClr val="accent5">
              <a:alpha val="42000"/>
            </a:schemeClr>
          </a:solidFill>
          <a:ln w="12700" cmpd="sng">
            <a:solidFill>
              <a:schemeClr val="tx1"/>
            </a:solidFill>
            <a:miter lim="800000"/>
            <a:headEnd type="none" w="sm" len="sm"/>
            <a:tailEnd type="none" w="sm" len="sm"/>
          </a:ln>
          <a:effectLst/>
        </p:spPr>
        <p:txBody>
          <a:bodyPr wrap="square" lIns="182880" rIns="182880" anchor="ctr">
            <a:noAutofit/>
          </a:bodyPr>
          <a:lstStyle/>
          <a:p>
            <a:pPr algn="ctr">
              <a:defRPr/>
            </a:pPr>
            <a:endParaRPr lang="en-US" b="1" dirty="0"/>
          </a:p>
        </p:txBody>
      </p:sp>
      <p:sp>
        <p:nvSpPr>
          <p:cNvPr id="2" name="Title 1"/>
          <p:cNvSpPr>
            <a:spLocks noGrp="1"/>
          </p:cNvSpPr>
          <p:nvPr>
            <p:ph type="title"/>
          </p:nvPr>
        </p:nvSpPr>
        <p:spPr/>
        <p:txBody>
          <a:bodyPr/>
          <a:lstStyle/>
          <a:p>
            <a:r>
              <a:rPr lang="en-US" dirty="0" smtClean="0"/>
              <a:t>How to compare functionality?</a:t>
            </a:r>
            <a:endParaRPr lang="en-US" dirty="0"/>
          </a:p>
        </p:txBody>
      </p:sp>
      <p:cxnSp>
        <p:nvCxnSpPr>
          <p:cNvPr id="28" name="Straight Connector 27"/>
          <p:cNvCxnSpPr>
            <a:stCxn id="2" idx="2"/>
          </p:cNvCxnSpPr>
          <p:nvPr/>
        </p:nvCxnSpPr>
        <p:spPr>
          <a:xfrm>
            <a:off x="6096000" y="1690688"/>
            <a:ext cx="0" cy="5280383"/>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689957" y="1433746"/>
            <a:ext cx="5171768" cy="4832092"/>
          </a:xfrm>
          <a:prstGeom prst="rect">
            <a:avLst/>
          </a:prstGeom>
          <a:noFill/>
        </p:spPr>
        <p:txBody>
          <a:bodyPr wrap="square" rtlCol="0">
            <a:spAutoFit/>
          </a:bodyPr>
          <a:lstStyle/>
          <a:p>
            <a:r>
              <a:rPr lang="en-US" sz="2800" dirty="0" smtClean="0"/>
              <a:t>Find three approaches to protected databases:</a:t>
            </a:r>
          </a:p>
          <a:p>
            <a:pPr marL="342900" indent="-342900">
              <a:buFont typeface="+mj-lt"/>
              <a:buAutoNum type="arabicPeriod"/>
            </a:pPr>
            <a:r>
              <a:rPr lang="en-US" sz="2800" i="1" dirty="0" smtClean="0"/>
              <a:t>Legacy</a:t>
            </a:r>
            <a:r>
              <a:rPr lang="en-US" sz="2800" dirty="0" smtClean="0"/>
              <a:t>: </a:t>
            </a:r>
          </a:p>
          <a:p>
            <a:pPr marL="800100" lvl="1" indent="-342900">
              <a:buFont typeface="Arial" charset="0"/>
              <a:buChar char="•"/>
            </a:pPr>
            <a:r>
              <a:rPr lang="en-US" sz="2800" dirty="0" smtClean="0"/>
              <a:t>Leak at </a:t>
            </a:r>
            <a:r>
              <a:rPr lang="en-US" sz="2800" i="1" dirty="0" smtClean="0"/>
              <a:t>Initialization</a:t>
            </a:r>
          </a:p>
          <a:p>
            <a:pPr marL="800100" lvl="1" indent="-342900">
              <a:buFont typeface="Arial" charset="0"/>
              <a:buChar char="•"/>
            </a:pPr>
            <a:r>
              <a:rPr lang="en-US" sz="2800" dirty="0" smtClean="0"/>
              <a:t>Inherit DB advances</a:t>
            </a:r>
          </a:p>
          <a:p>
            <a:pPr marL="342900" indent="-342900">
              <a:buFont typeface="+mj-lt"/>
              <a:buAutoNum type="arabicPeriod"/>
            </a:pPr>
            <a:r>
              <a:rPr lang="en-US" sz="2800" i="1" dirty="0" smtClean="0"/>
              <a:t>Custom</a:t>
            </a:r>
            <a:r>
              <a:rPr lang="en-US" sz="2800" dirty="0" smtClean="0"/>
              <a:t>:</a:t>
            </a:r>
          </a:p>
          <a:p>
            <a:pPr marL="800100" lvl="1" indent="-342900">
              <a:buFont typeface="Arial" charset="0"/>
              <a:buChar char="•"/>
            </a:pPr>
            <a:r>
              <a:rPr lang="en-US" sz="2800" dirty="0" smtClean="0"/>
              <a:t>Leak during </a:t>
            </a:r>
            <a:r>
              <a:rPr lang="en-US" sz="2800" i="1" dirty="0" smtClean="0"/>
              <a:t>Query</a:t>
            </a:r>
            <a:endParaRPr lang="en-US" sz="2800" dirty="0" smtClean="0"/>
          </a:p>
          <a:p>
            <a:pPr marL="342900" indent="-342900">
              <a:buFont typeface="+mj-lt"/>
              <a:buAutoNum type="arabicPeriod"/>
            </a:pPr>
            <a:r>
              <a:rPr lang="en-US" sz="2800" i="1" dirty="0" smtClean="0"/>
              <a:t>Oblivious</a:t>
            </a:r>
            <a:r>
              <a:rPr lang="en-US" sz="2800" dirty="0" smtClean="0"/>
              <a:t>:</a:t>
            </a:r>
            <a:endParaRPr lang="en-US" sz="2800" dirty="0" smtClean="0"/>
          </a:p>
          <a:p>
            <a:pPr marL="800100" lvl="1" indent="-342900">
              <a:buFont typeface="Arial" charset="0"/>
              <a:buChar char="•"/>
            </a:pPr>
            <a:r>
              <a:rPr lang="en-US" sz="2800" dirty="0" smtClean="0"/>
              <a:t>Leak only structure</a:t>
            </a:r>
          </a:p>
          <a:p>
            <a:pPr marL="800100" lvl="1" indent="-342900">
              <a:buFont typeface="Arial" charset="0"/>
              <a:buChar char="•"/>
            </a:pPr>
            <a:r>
              <a:rPr lang="en-US" sz="2800" dirty="0" smtClean="0"/>
              <a:t>Require multiple servers </a:t>
            </a:r>
            <a:br>
              <a:rPr lang="en-US" sz="2800" dirty="0" smtClean="0"/>
            </a:br>
            <a:r>
              <a:rPr lang="en-US" sz="2800" dirty="0" smtClean="0"/>
              <a:t>to be efficient</a:t>
            </a:r>
          </a:p>
        </p:txBody>
      </p:sp>
      <p:sp>
        <p:nvSpPr>
          <p:cNvPr id="4" name="Slide Number Placeholder 3"/>
          <p:cNvSpPr>
            <a:spLocks noGrp="1"/>
          </p:cNvSpPr>
          <p:nvPr>
            <p:ph type="sldNum" sz="quarter" idx="12"/>
          </p:nvPr>
        </p:nvSpPr>
        <p:spPr/>
        <p:txBody>
          <a:bodyPr/>
          <a:lstStyle/>
          <a:p>
            <a:fld id="{1331F335-29E7-644E-BF01-9CFDAABF951A}" type="slidenum">
              <a:rPr lang="en-US" smtClean="0"/>
              <a:t>28</a:t>
            </a:fld>
            <a:endParaRPr lang="en-US"/>
          </a:p>
        </p:txBody>
      </p:sp>
    </p:spTree>
    <p:extLst>
      <p:ext uri="{BB962C8B-B14F-4D97-AF65-F5344CB8AC3E}">
        <p14:creationId xmlns:p14="http://schemas.microsoft.com/office/powerpoint/2010/main" val="29988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r>
              <a:rPr lang="en-US" dirty="0" smtClean="0"/>
              <a:t>Overview of Protected Search</a:t>
            </a:r>
          </a:p>
          <a:p>
            <a:r>
              <a:rPr lang="en-US" dirty="0" smtClean="0"/>
              <a:t>Leakage Impacts </a:t>
            </a:r>
          </a:p>
          <a:p>
            <a:r>
              <a:rPr lang="en-US" dirty="0" smtClean="0"/>
              <a:t>Finding a basis for search results</a:t>
            </a:r>
          </a:p>
          <a:p>
            <a:pPr lvl="1"/>
            <a:r>
              <a:rPr lang="en-US" dirty="0" smtClean="0"/>
              <a:t>Range queries</a:t>
            </a:r>
          </a:p>
          <a:p>
            <a:pPr lvl="2"/>
            <a:r>
              <a:rPr lang="en-US" dirty="0" smtClean="0"/>
              <a:t>Order-Preserving Encryption</a:t>
            </a:r>
          </a:p>
          <a:p>
            <a:pPr lvl="2"/>
            <a:r>
              <a:rPr lang="en-US" dirty="0" smtClean="0"/>
              <a:t>Partial Order-Preserving Encryption</a:t>
            </a:r>
          </a:p>
          <a:p>
            <a:pPr lvl="2"/>
            <a:r>
              <a:rPr lang="en-US" dirty="0" err="1" smtClean="0"/>
              <a:t>SisoSPIR</a:t>
            </a:r>
            <a:endParaRPr lang="en-US" dirty="0" smtClean="0"/>
          </a:p>
          <a:p>
            <a:pPr lvl="1"/>
            <a:r>
              <a:rPr lang="en-US" dirty="0" smtClean="0"/>
              <a:t>Combining queries</a:t>
            </a:r>
          </a:p>
          <a:p>
            <a:r>
              <a:rPr lang="en-US" dirty="0" smtClean="0"/>
              <a:t>Extending to new database paradigms</a:t>
            </a:r>
          </a:p>
          <a:p>
            <a:endParaRPr lang="en-US" dirty="0"/>
          </a:p>
        </p:txBody>
      </p:sp>
      <p:sp>
        <p:nvSpPr>
          <p:cNvPr id="4" name="Right Arrow 3"/>
          <p:cNvSpPr/>
          <p:nvPr/>
        </p:nvSpPr>
        <p:spPr>
          <a:xfrm>
            <a:off x="-15498" y="2802610"/>
            <a:ext cx="1177871" cy="5269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1331F335-29E7-644E-BF01-9CFDAABF951A}" type="slidenum">
              <a:rPr lang="en-US" smtClean="0"/>
              <a:t>29</a:t>
            </a:fld>
            <a:endParaRPr lang="en-US"/>
          </a:p>
        </p:txBody>
      </p:sp>
    </p:spTree>
    <p:extLst>
      <p:ext uri="{BB962C8B-B14F-4D97-AF65-F5344CB8AC3E}">
        <p14:creationId xmlns:p14="http://schemas.microsoft.com/office/powerpoint/2010/main" val="15722477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Value implies Risk</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7882" y="1225545"/>
            <a:ext cx="7149801" cy="1419044"/>
          </a:xfrm>
          <a:prstGeom prst="rect">
            <a:avLst/>
          </a:prstGeom>
          <a:ln>
            <a:solidFill>
              <a:schemeClr val="accent1"/>
            </a:solidFill>
          </a:ln>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8200" y="1781315"/>
            <a:ext cx="8949466" cy="1539586"/>
          </a:xfrm>
          <a:prstGeom prst="rect">
            <a:avLst/>
          </a:prstGeom>
          <a:ln>
            <a:solidFill>
              <a:schemeClr val="accent1"/>
            </a:solidFill>
          </a:ln>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62262" y="2414302"/>
            <a:ext cx="8725722" cy="1455832"/>
          </a:xfrm>
          <a:prstGeom prst="rect">
            <a:avLst/>
          </a:prstGeom>
          <a:ln>
            <a:solidFill>
              <a:schemeClr val="accent1"/>
            </a:solidFill>
          </a:ln>
        </p:spPr>
      </p:pic>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65760" y="3142218"/>
            <a:ext cx="10126532" cy="1774865"/>
          </a:xfrm>
          <a:prstGeom prst="rect">
            <a:avLst/>
          </a:prstGeom>
          <a:ln>
            <a:solidFill>
              <a:schemeClr val="accent1"/>
            </a:solidFill>
          </a:ln>
        </p:spPr>
      </p:pic>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65005" y="3776653"/>
            <a:ext cx="9671611" cy="1694457"/>
          </a:xfrm>
          <a:prstGeom prst="rect">
            <a:avLst/>
          </a:prstGeom>
          <a:ln>
            <a:solidFill>
              <a:schemeClr val="accent1"/>
            </a:solidFill>
          </a:ln>
        </p:spPr>
      </p:pic>
      <p:pic>
        <p:nvPicPr>
          <p:cNvPr id="9" name="Picture 8"/>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21436" y="4589446"/>
            <a:ext cx="6525857" cy="1924143"/>
          </a:xfrm>
          <a:prstGeom prst="rect">
            <a:avLst/>
          </a:prstGeom>
          <a:ln>
            <a:solidFill>
              <a:schemeClr val="accent1"/>
            </a:solidFill>
          </a:ln>
        </p:spPr>
      </p:pic>
      <p:pic>
        <p:nvPicPr>
          <p:cNvPr id="11" name="Picture 10"/>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499983" y="4647128"/>
            <a:ext cx="7366000" cy="2019300"/>
          </a:xfrm>
          <a:prstGeom prst="rect">
            <a:avLst/>
          </a:prstGeom>
          <a:ln>
            <a:solidFill>
              <a:schemeClr val="accent1"/>
            </a:solidFill>
          </a:ln>
        </p:spPr>
      </p:pic>
      <p:sp>
        <p:nvSpPr>
          <p:cNvPr id="12" name="Rounded Rectangle 11"/>
          <p:cNvSpPr/>
          <p:nvPr/>
        </p:nvSpPr>
        <p:spPr>
          <a:xfrm>
            <a:off x="3593090" y="2899273"/>
            <a:ext cx="4862457" cy="14684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“Data is a toxic asset” </a:t>
            </a:r>
            <a:br>
              <a:rPr lang="en-US" sz="3600" dirty="0" smtClean="0"/>
            </a:br>
            <a:r>
              <a:rPr lang="mr-IN" sz="3600" dirty="0" smtClean="0"/>
              <a:t>–</a:t>
            </a:r>
            <a:r>
              <a:rPr lang="en-US" sz="3600" dirty="0" smtClean="0"/>
              <a:t> Bruce </a:t>
            </a:r>
            <a:r>
              <a:rPr lang="en-US" sz="3600" dirty="0" err="1" smtClean="0"/>
              <a:t>Schneier</a:t>
            </a:r>
            <a:r>
              <a:rPr lang="en-US" sz="3600" dirty="0" smtClean="0"/>
              <a:t>, 2016</a:t>
            </a:r>
            <a:endParaRPr lang="en-US" sz="3600" dirty="0"/>
          </a:p>
        </p:txBody>
      </p:sp>
      <p:sp>
        <p:nvSpPr>
          <p:cNvPr id="3" name="Slide Number Placeholder 2"/>
          <p:cNvSpPr>
            <a:spLocks noGrp="1"/>
          </p:cNvSpPr>
          <p:nvPr>
            <p:ph type="sldNum" sz="quarter" idx="12"/>
          </p:nvPr>
        </p:nvSpPr>
        <p:spPr/>
        <p:txBody>
          <a:bodyPr/>
          <a:lstStyle/>
          <a:p>
            <a:fld id="{1331F335-29E7-644E-BF01-9CFDAABF951A}" type="slidenum">
              <a:rPr lang="en-US" smtClean="0"/>
              <a:t>3</a:t>
            </a:fld>
            <a:endParaRPr lang="en-US"/>
          </a:p>
        </p:txBody>
      </p:sp>
    </p:spTree>
    <p:extLst>
      <p:ext uri="{BB962C8B-B14F-4D97-AF65-F5344CB8AC3E}">
        <p14:creationId xmlns:p14="http://schemas.microsoft.com/office/powerpoint/2010/main" val="132330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3000"/>
                            </p:stCondLst>
                            <p:childTnLst>
                              <p:par>
                                <p:cTn id="17" presetID="1" presetClass="entr" presetSubtype="0"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nodeType="afterEffect">
                                  <p:stCondLst>
                                    <p:cond delay="100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5000"/>
                            </p:stCondLst>
                            <p:childTnLst>
                              <p:par>
                                <p:cTn id="23" presetID="1" presetClass="entr" presetSubtype="0" fill="hold" nodeType="afterEffect">
                                  <p:stCondLst>
                                    <p:cond delay="100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Order-Preserving </a:t>
            </a:r>
            <a:r>
              <a:rPr lang="en-US" dirty="0" smtClean="0"/>
              <a:t>Encryption (OPE):</a:t>
            </a:r>
            <a:br>
              <a:rPr lang="en-US" dirty="0" smtClean="0"/>
            </a:br>
            <a:r>
              <a:rPr lang="en-US" dirty="0" smtClean="0"/>
              <a:t>Legacy approach to Range</a:t>
            </a:r>
            <a:endParaRPr lang="en-US" dirty="0"/>
          </a:p>
        </p:txBody>
      </p:sp>
      <p:sp>
        <p:nvSpPr>
          <p:cNvPr id="3" name="Content Placeholder 2"/>
          <p:cNvSpPr>
            <a:spLocks noGrp="1"/>
          </p:cNvSpPr>
          <p:nvPr>
            <p:ph idx="1"/>
          </p:nvPr>
        </p:nvSpPr>
        <p:spPr>
          <a:xfrm>
            <a:off x="838200" y="1825625"/>
            <a:ext cx="10515600" cy="2079948"/>
          </a:xfrm>
        </p:spPr>
        <p:txBody>
          <a:bodyPr/>
          <a:lstStyle/>
          <a:p>
            <a:r>
              <a:rPr lang="en-US" dirty="0" err="1" smtClean="0"/>
              <a:t>Enc</a:t>
            </a:r>
            <a:r>
              <a:rPr lang="en-US" dirty="0" smtClean="0"/>
              <a:t> that preserves plaintext order:</a:t>
            </a:r>
          </a:p>
          <a:p>
            <a:pPr lvl="1"/>
            <a:r>
              <a:rPr lang="en-US" dirty="0" smtClean="0"/>
              <a:t>If </a:t>
            </a:r>
            <a:r>
              <a:rPr lang="en-US" dirty="0" smtClean="0">
                <a:latin typeface="Times New Roman" charset="0"/>
                <a:ea typeface="Times New Roman" charset="0"/>
                <a:cs typeface="Times New Roman" charset="0"/>
              </a:rPr>
              <a:t>m</a:t>
            </a:r>
            <a:r>
              <a:rPr lang="en-US" baseline="-25000" dirty="0" smtClean="0">
                <a:latin typeface="Times New Roman" charset="0"/>
                <a:ea typeface="Times New Roman" charset="0"/>
                <a:cs typeface="Times New Roman" charset="0"/>
              </a:rPr>
              <a:t>1</a:t>
            </a:r>
            <a:r>
              <a:rPr lang="en-US" dirty="0" smtClean="0">
                <a:latin typeface="Times New Roman" charset="0"/>
                <a:ea typeface="Times New Roman" charset="0"/>
                <a:cs typeface="Times New Roman" charset="0"/>
              </a:rPr>
              <a:t>&lt; m</a:t>
            </a:r>
            <a:r>
              <a:rPr lang="en-US" baseline="-25000" dirty="0" smtClean="0">
                <a:latin typeface="Times New Roman" charset="0"/>
                <a:ea typeface="Times New Roman" charset="0"/>
                <a:cs typeface="Times New Roman" charset="0"/>
              </a:rPr>
              <a:t>2</a:t>
            </a:r>
            <a:r>
              <a:rPr lang="en-US" dirty="0" smtClean="0"/>
              <a:t> then </a:t>
            </a:r>
            <a:r>
              <a:rPr lang="en-US" dirty="0" err="1" smtClean="0">
                <a:latin typeface="Times New Roman" charset="0"/>
                <a:ea typeface="Times New Roman" charset="0"/>
                <a:cs typeface="Times New Roman" charset="0"/>
              </a:rPr>
              <a:t>Enc</a:t>
            </a:r>
            <a:r>
              <a:rPr lang="en-US" dirty="0" smtClean="0">
                <a:latin typeface="Times New Roman" charset="0"/>
                <a:ea typeface="Times New Roman" charset="0"/>
                <a:cs typeface="Times New Roman" charset="0"/>
              </a:rPr>
              <a:t>(m</a:t>
            </a:r>
            <a:r>
              <a:rPr lang="en-US" baseline="-25000" dirty="0" smtClean="0">
                <a:latin typeface="Times New Roman" charset="0"/>
                <a:ea typeface="Times New Roman" charset="0"/>
                <a:cs typeface="Times New Roman" charset="0"/>
              </a:rPr>
              <a:t>1</a:t>
            </a:r>
            <a:r>
              <a:rPr lang="en-US" dirty="0" smtClean="0">
                <a:latin typeface="Times New Roman" charset="0"/>
                <a:ea typeface="Times New Roman" charset="0"/>
                <a:cs typeface="Times New Roman" charset="0"/>
              </a:rPr>
              <a:t>) &lt; </a:t>
            </a:r>
            <a:r>
              <a:rPr lang="en-US" dirty="0" err="1" smtClean="0">
                <a:latin typeface="Times New Roman" charset="0"/>
                <a:ea typeface="Times New Roman" charset="0"/>
                <a:cs typeface="Times New Roman" charset="0"/>
              </a:rPr>
              <a:t>Enc</a:t>
            </a:r>
            <a:r>
              <a:rPr lang="en-US" dirty="0" smtClean="0">
                <a:latin typeface="Times New Roman" charset="0"/>
                <a:ea typeface="Times New Roman" charset="0"/>
                <a:cs typeface="Times New Roman" charset="0"/>
              </a:rPr>
              <a:t>(m</a:t>
            </a:r>
            <a:r>
              <a:rPr lang="en-US" baseline="-25000" dirty="0" smtClean="0">
                <a:latin typeface="Times New Roman" charset="0"/>
                <a:ea typeface="Times New Roman" charset="0"/>
                <a:cs typeface="Times New Roman" charset="0"/>
              </a:rPr>
              <a:t>2</a:t>
            </a:r>
            <a:r>
              <a:rPr lang="en-US" dirty="0" smtClean="0">
                <a:latin typeface="Times New Roman" charset="0"/>
                <a:ea typeface="Times New Roman" charset="0"/>
                <a:cs typeface="Times New Roman" charset="0"/>
              </a:rPr>
              <a:t>)</a:t>
            </a:r>
          </a:p>
        </p:txBody>
      </p:sp>
      <p:grpSp>
        <p:nvGrpSpPr>
          <p:cNvPr id="4" name="Group 3"/>
          <p:cNvGrpSpPr/>
          <p:nvPr/>
        </p:nvGrpSpPr>
        <p:grpSpPr>
          <a:xfrm>
            <a:off x="5316116" y="3830778"/>
            <a:ext cx="1122898" cy="1492230"/>
            <a:chOff x="418652" y="3560698"/>
            <a:chExt cx="1122898" cy="1492230"/>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8652" y="3930030"/>
              <a:ext cx="1122898" cy="1122898"/>
            </a:xfrm>
            <a:prstGeom prst="rect">
              <a:avLst/>
            </a:prstGeom>
          </p:spPr>
        </p:pic>
        <p:sp>
          <p:nvSpPr>
            <p:cNvPr id="6" name="TextBox 5"/>
            <p:cNvSpPr txBox="1"/>
            <p:nvPr/>
          </p:nvSpPr>
          <p:spPr>
            <a:xfrm>
              <a:off x="548640" y="3560698"/>
              <a:ext cx="726033" cy="369332"/>
            </a:xfrm>
            <a:prstGeom prst="rect">
              <a:avLst/>
            </a:prstGeom>
            <a:noFill/>
          </p:spPr>
          <p:txBody>
            <a:bodyPr wrap="none" rtlCol="0">
              <a:spAutoFit/>
            </a:bodyPr>
            <a:lstStyle/>
            <a:p>
              <a:r>
                <a:rPr lang="en-US" dirty="0" smtClean="0"/>
                <a:t>Client</a:t>
              </a:r>
              <a:endParaRPr lang="en-US" dirty="0"/>
            </a:p>
          </p:txBody>
        </p:sp>
      </p:gr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912499" y="3616413"/>
            <a:ext cx="1706595" cy="1706595"/>
          </a:xfrm>
          <a:prstGeom prst="rect">
            <a:avLst/>
          </a:prstGeom>
        </p:spPr>
      </p:pic>
      <p:sp>
        <p:nvSpPr>
          <p:cNvPr id="10" name="TextBox 9"/>
          <p:cNvSpPr txBox="1"/>
          <p:nvPr/>
        </p:nvSpPr>
        <p:spPr>
          <a:xfrm>
            <a:off x="9912499" y="3188102"/>
            <a:ext cx="1696298" cy="369332"/>
          </a:xfrm>
          <a:prstGeom prst="rect">
            <a:avLst/>
          </a:prstGeom>
          <a:noFill/>
        </p:spPr>
        <p:txBody>
          <a:bodyPr wrap="none" rtlCol="0">
            <a:spAutoFit/>
          </a:bodyPr>
          <a:lstStyle/>
          <a:p>
            <a:r>
              <a:rPr lang="en-US" dirty="0" smtClean="0"/>
              <a:t>Database server</a:t>
            </a:r>
            <a:endParaRPr lang="en-US" dirty="0"/>
          </a:p>
        </p:txBody>
      </p:sp>
      <p:cxnSp>
        <p:nvCxnSpPr>
          <p:cNvPr id="11" name="Straight Arrow Connector 10"/>
          <p:cNvCxnSpPr/>
          <p:nvPr/>
        </p:nvCxnSpPr>
        <p:spPr>
          <a:xfrm flipV="1">
            <a:off x="6439014" y="4405163"/>
            <a:ext cx="3473485" cy="29184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6439014" y="4589829"/>
            <a:ext cx="3473485" cy="31223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66263" y="3690139"/>
            <a:ext cx="4912963" cy="2092881"/>
          </a:xfrm>
          <a:prstGeom prst="rect">
            <a:avLst/>
          </a:prstGeom>
          <a:noFill/>
        </p:spPr>
        <p:txBody>
          <a:bodyPr wrap="square" rtlCol="0">
            <a:spAutoFit/>
          </a:bodyPr>
          <a:lstStyle/>
          <a:p>
            <a:pPr lvl="1" indent="-457200">
              <a:buFont typeface="+mj-lt"/>
              <a:buAutoNum type="arabicPeriod"/>
            </a:pPr>
            <a:r>
              <a:rPr lang="en-US" sz="2800" dirty="0">
                <a:latin typeface="Calibri" charset="0"/>
                <a:ea typeface="Calibri" charset="0"/>
                <a:cs typeface="Calibri" charset="0"/>
              </a:rPr>
              <a:t>Encrypt query </a:t>
            </a:r>
            <a:r>
              <a:rPr lang="en-US" sz="2800" i="1" dirty="0" err="1" smtClean="0">
                <a:latin typeface="Times New Roman" charset="0"/>
                <a:ea typeface="Times New Roman" charset="0"/>
                <a:cs typeface="Times New Roman" charset="0"/>
              </a:rPr>
              <a:t>Enc</a:t>
            </a:r>
            <a:r>
              <a:rPr lang="en-US" sz="2800" dirty="0" smtClean="0">
                <a:latin typeface="Times New Roman" charset="0"/>
                <a:ea typeface="Times New Roman" charset="0"/>
                <a:cs typeface="Times New Roman" charset="0"/>
              </a:rPr>
              <a:t>(</a:t>
            </a:r>
            <a:r>
              <a:rPr lang="en-US" sz="2800" i="1" dirty="0" smtClean="0">
                <a:latin typeface="Times New Roman" charset="0"/>
                <a:ea typeface="Times New Roman" charset="0"/>
                <a:cs typeface="Times New Roman" charset="0"/>
              </a:rPr>
              <a:t>a</a:t>
            </a:r>
            <a:r>
              <a:rPr lang="en-US" sz="2800" dirty="0" smtClean="0">
                <a:latin typeface="Times New Roman" charset="0"/>
                <a:ea typeface="Times New Roman" charset="0"/>
                <a:cs typeface="Times New Roman" charset="0"/>
              </a:rPr>
              <a:t>),</a:t>
            </a:r>
            <a:r>
              <a:rPr lang="en-US" sz="2800" i="1" dirty="0" smtClean="0">
                <a:latin typeface="Times New Roman" charset="0"/>
                <a:ea typeface="Times New Roman" charset="0"/>
                <a:cs typeface="Times New Roman" charset="0"/>
              </a:rPr>
              <a:t> </a:t>
            </a:r>
            <a:r>
              <a:rPr lang="en-US" sz="2800" i="1" dirty="0" err="1" smtClean="0">
                <a:latin typeface="Times New Roman" charset="0"/>
                <a:ea typeface="Times New Roman" charset="0"/>
                <a:cs typeface="Times New Roman" charset="0"/>
              </a:rPr>
              <a:t>Enc</a:t>
            </a:r>
            <a:r>
              <a:rPr lang="en-US" sz="2800" dirty="0" smtClean="0">
                <a:latin typeface="Times New Roman" charset="0"/>
                <a:ea typeface="Times New Roman" charset="0"/>
                <a:cs typeface="Times New Roman" charset="0"/>
              </a:rPr>
              <a:t>(</a:t>
            </a:r>
            <a:r>
              <a:rPr lang="en-US" sz="2800" i="1" dirty="0" smtClean="0">
                <a:latin typeface="Times New Roman" charset="0"/>
                <a:ea typeface="Times New Roman" charset="0"/>
                <a:cs typeface="Times New Roman" charset="0"/>
              </a:rPr>
              <a:t>b</a:t>
            </a:r>
            <a:r>
              <a:rPr lang="en-US" sz="2800" dirty="0" smtClean="0">
                <a:latin typeface="Times New Roman" charset="0"/>
                <a:ea typeface="Times New Roman" charset="0"/>
                <a:cs typeface="Times New Roman" charset="0"/>
              </a:rPr>
              <a:t>)</a:t>
            </a:r>
            <a:endParaRPr lang="en-US" sz="2800" dirty="0">
              <a:latin typeface="Times New Roman" charset="0"/>
              <a:ea typeface="Times New Roman" charset="0"/>
              <a:cs typeface="Times New Roman" charset="0"/>
            </a:endParaRPr>
          </a:p>
          <a:p>
            <a:pPr lvl="1" indent="-457200">
              <a:buFont typeface="+mj-lt"/>
              <a:buAutoNum type="arabicPeriod"/>
            </a:pPr>
            <a:r>
              <a:rPr lang="en-US" sz="2800" dirty="0" smtClean="0">
                <a:latin typeface="Calibri" charset="0"/>
                <a:ea typeface="Calibri" charset="0"/>
                <a:cs typeface="Calibri" charset="0"/>
              </a:rPr>
              <a:t>Let </a:t>
            </a:r>
            <a:r>
              <a:rPr lang="en-US" sz="2800" dirty="0">
                <a:latin typeface="Calibri" charset="0"/>
                <a:ea typeface="Calibri" charset="0"/>
                <a:cs typeface="Calibri" charset="0"/>
              </a:rPr>
              <a:t>server use standard search </a:t>
            </a:r>
            <a:r>
              <a:rPr lang="en-US" sz="2800" dirty="0" smtClean="0">
                <a:latin typeface="Calibri" charset="0"/>
                <a:ea typeface="Calibri" charset="0"/>
                <a:cs typeface="Calibri" charset="0"/>
              </a:rPr>
              <a:t>mechanism</a:t>
            </a:r>
            <a:endParaRPr lang="en-US" sz="2800" dirty="0">
              <a:latin typeface="Calibri" charset="0"/>
              <a:ea typeface="Calibri" charset="0"/>
              <a:cs typeface="Calibri" charset="0"/>
            </a:endParaRPr>
          </a:p>
          <a:p>
            <a:pPr lvl="1" indent="-457200">
              <a:buFont typeface="+mj-lt"/>
              <a:buAutoNum type="arabicPeriod"/>
            </a:pPr>
            <a:r>
              <a:rPr lang="en-US" sz="2800" dirty="0" smtClean="0">
                <a:latin typeface="Calibri" charset="0"/>
                <a:ea typeface="Calibri" charset="0"/>
                <a:cs typeface="Calibri" charset="0"/>
              </a:rPr>
              <a:t>Return encrypted records</a:t>
            </a:r>
            <a:endParaRPr lang="en-US" sz="2800" dirty="0">
              <a:latin typeface="Calibri" charset="0"/>
              <a:ea typeface="Calibri" charset="0"/>
              <a:cs typeface="Calibri" charset="0"/>
            </a:endParaRPr>
          </a:p>
          <a:p>
            <a:endParaRPr lang="en-US" dirty="0"/>
          </a:p>
        </p:txBody>
      </p:sp>
      <p:sp>
        <p:nvSpPr>
          <p:cNvPr id="14" name="TextBox 13"/>
          <p:cNvSpPr txBox="1"/>
          <p:nvPr/>
        </p:nvSpPr>
        <p:spPr>
          <a:xfrm rot="21275368">
            <a:off x="7093558" y="3983712"/>
            <a:ext cx="2319866" cy="523220"/>
          </a:xfrm>
          <a:prstGeom prst="rect">
            <a:avLst/>
          </a:prstGeom>
          <a:noFill/>
        </p:spPr>
        <p:txBody>
          <a:bodyPr wrap="none" rtlCol="0">
            <a:spAutoFit/>
          </a:bodyPr>
          <a:lstStyle/>
          <a:p>
            <a:pPr marL="0" lvl="1"/>
            <a:r>
              <a:rPr lang="en-US" sz="2800" i="1" dirty="0" err="1">
                <a:latin typeface="Times New Roman" charset="0"/>
                <a:ea typeface="Times New Roman" charset="0"/>
                <a:cs typeface="Times New Roman" charset="0"/>
              </a:rPr>
              <a:t>Enc</a:t>
            </a:r>
            <a:r>
              <a:rPr lang="en-US" sz="2800" dirty="0">
                <a:latin typeface="Times New Roman" charset="0"/>
                <a:ea typeface="Times New Roman" charset="0"/>
                <a:cs typeface="Times New Roman" charset="0"/>
              </a:rPr>
              <a:t>(</a:t>
            </a:r>
            <a:r>
              <a:rPr lang="en-US" sz="2800" i="1" dirty="0">
                <a:latin typeface="Times New Roman" charset="0"/>
                <a:ea typeface="Times New Roman" charset="0"/>
                <a:cs typeface="Times New Roman" charset="0"/>
              </a:rPr>
              <a:t>a</a:t>
            </a:r>
            <a:r>
              <a:rPr lang="en-US" sz="2800" dirty="0">
                <a:latin typeface="Times New Roman" charset="0"/>
                <a:ea typeface="Times New Roman" charset="0"/>
                <a:cs typeface="Times New Roman" charset="0"/>
              </a:rPr>
              <a:t>),</a:t>
            </a:r>
            <a:r>
              <a:rPr lang="en-US" sz="2800" i="1" dirty="0">
                <a:latin typeface="Times New Roman" charset="0"/>
                <a:ea typeface="Times New Roman" charset="0"/>
                <a:cs typeface="Times New Roman" charset="0"/>
              </a:rPr>
              <a:t> </a:t>
            </a:r>
            <a:r>
              <a:rPr lang="en-US" sz="2800" i="1" dirty="0" err="1">
                <a:latin typeface="Times New Roman" charset="0"/>
                <a:ea typeface="Times New Roman" charset="0"/>
                <a:cs typeface="Times New Roman" charset="0"/>
              </a:rPr>
              <a:t>Enc</a:t>
            </a:r>
            <a:r>
              <a:rPr lang="en-US" sz="2800" dirty="0">
                <a:latin typeface="Times New Roman" charset="0"/>
                <a:ea typeface="Times New Roman" charset="0"/>
                <a:cs typeface="Times New Roman" charset="0"/>
              </a:rPr>
              <a:t>(</a:t>
            </a:r>
            <a:r>
              <a:rPr lang="en-US" sz="2800" i="1" dirty="0">
                <a:latin typeface="Times New Roman" charset="0"/>
                <a:ea typeface="Times New Roman" charset="0"/>
                <a:cs typeface="Times New Roman" charset="0"/>
              </a:rPr>
              <a:t>b</a:t>
            </a:r>
            <a:r>
              <a:rPr lang="en-US" sz="2800" dirty="0">
                <a:latin typeface="Times New Roman" charset="0"/>
                <a:ea typeface="Times New Roman" charset="0"/>
                <a:cs typeface="Times New Roman" charset="0"/>
              </a:rPr>
              <a:t>)</a:t>
            </a:r>
            <a:endParaRPr lang="en-US" sz="2800" i="1" dirty="0">
              <a:latin typeface="Times New Roman" charset="0"/>
              <a:ea typeface="Times New Roman" charset="0"/>
              <a:cs typeface="Times New Roman" charset="0"/>
            </a:endParaRPr>
          </a:p>
        </p:txBody>
      </p:sp>
      <p:sp>
        <p:nvSpPr>
          <p:cNvPr id="15" name="TextBox 14"/>
          <p:cNvSpPr txBox="1"/>
          <p:nvPr/>
        </p:nvSpPr>
        <p:spPr>
          <a:xfrm>
            <a:off x="7076267" y="4881677"/>
            <a:ext cx="2400016" cy="523220"/>
          </a:xfrm>
          <a:prstGeom prst="rect">
            <a:avLst/>
          </a:prstGeom>
          <a:noFill/>
        </p:spPr>
        <p:txBody>
          <a:bodyPr wrap="none" rtlCol="0">
            <a:spAutoFit/>
          </a:bodyPr>
          <a:lstStyle/>
          <a:p>
            <a:pPr marL="0" lvl="1"/>
            <a:r>
              <a:rPr lang="en-US" sz="2800" i="1" dirty="0" smtClean="0">
                <a:latin typeface="Times New Roman" charset="0"/>
                <a:ea typeface="Times New Roman" charset="0"/>
                <a:cs typeface="Times New Roman" charset="0"/>
              </a:rPr>
              <a:t>c</a:t>
            </a:r>
            <a:r>
              <a:rPr lang="en-US" sz="2800" baseline="-25000" dirty="0" smtClean="0">
                <a:latin typeface="Times New Roman" charset="0"/>
                <a:ea typeface="Times New Roman" charset="0"/>
                <a:cs typeface="Times New Roman" charset="0"/>
              </a:rPr>
              <a:t>1</a:t>
            </a:r>
            <a:r>
              <a:rPr lang="en-US" sz="2800" i="1" dirty="0" smtClean="0">
                <a:latin typeface="Times New Roman" charset="0"/>
                <a:ea typeface="Times New Roman" charset="0"/>
                <a:cs typeface="Times New Roman" charset="0"/>
              </a:rPr>
              <a:t>, c</a:t>
            </a:r>
            <a:r>
              <a:rPr lang="en-US" sz="2800" baseline="-25000" dirty="0" smtClean="0">
                <a:latin typeface="Times New Roman" charset="0"/>
                <a:ea typeface="Times New Roman" charset="0"/>
                <a:cs typeface="Times New Roman" charset="0"/>
              </a:rPr>
              <a:t>2</a:t>
            </a:r>
            <a:r>
              <a:rPr lang="en-US" sz="2800" i="1" dirty="0" smtClean="0">
                <a:latin typeface="Times New Roman" charset="0"/>
                <a:ea typeface="Times New Roman" charset="0"/>
                <a:cs typeface="Times New Roman" charset="0"/>
              </a:rPr>
              <a:t>, c</a:t>
            </a:r>
            <a:r>
              <a:rPr lang="en-US" sz="2800" baseline="-25000" dirty="0" smtClean="0">
                <a:latin typeface="Times New Roman" charset="0"/>
                <a:ea typeface="Times New Roman" charset="0"/>
                <a:cs typeface="Times New Roman" charset="0"/>
              </a:rPr>
              <a:t>10</a:t>
            </a:r>
            <a:r>
              <a:rPr lang="en-US" sz="2800" i="1" dirty="0" smtClean="0">
                <a:latin typeface="Times New Roman" charset="0"/>
                <a:ea typeface="Times New Roman" charset="0"/>
                <a:cs typeface="Times New Roman" charset="0"/>
              </a:rPr>
              <a:t>, c</a:t>
            </a:r>
            <a:r>
              <a:rPr lang="en-US" sz="2800" baseline="-25000" dirty="0" smtClean="0">
                <a:latin typeface="Times New Roman" charset="0"/>
                <a:ea typeface="Times New Roman" charset="0"/>
                <a:cs typeface="Times New Roman" charset="0"/>
              </a:rPr>
              <a:t>4000</a:t>
            </a:r>
            <a:endParaRPr lang="en-US" sz="2800" baseline="-25000" dirty="0">
              <a:latin typeface="Times New Roman" charset="0"/>
              <a:ea typeface="Times New Roman" charset="0"/>
              <a:cs typeface="Times New Roman" charset="0"/>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342711" y="5381987"/>
            <a:ext cx="1618752" cy="1360637"/>
          </a:xfrm>
          <a:prstGeom prst="rect">
            <a:avLst/>
          </a:prstGeom>
        </p:spPr>
      </p:pic>
      <p:sp>
        <p:nvSpPr>
          <p:cNvPr id="7" name="Rectangle 6"/>
          <p:cNvSpPr/>
          <p:nvPr/>
        </p:nvSpPr>
        <p:spPr>
          <a:xfrm>
            <a:off x="6581553" y="1825625"/>
            <a:ext cx="5037541" cy="11195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Ideal function can </a:t>
            </a:r>
            <a:r>
              <a:rPr lang="en-US" dirty="0"/>
              <a:t>be approximated by </a:t>
            </a:r>
            <a:r>
              <a:rPr lang="en-US" dirty="0" smtClean="0"/>
              <a:t>sampling </a:t>
            </a:r>
            <a:br>
              <a:rPr lang="en-US" dirty="0" smtClean="0"/>
            </a:br>
            <a:r>
              <a:rPr lang="en-US" dirty="0" smtClean="0"/>
              <a:t>(</a:t>
            </a:r>
            <a:r>
              <a:rPr lang="en-US" dirty="0"/>
              <a:t>using pseudo random </a:t>
            </a:r>
            <a:r>
              <a:rPr lang="en-US" dirty="0" smtClean="0"/>
              <a:t>function) </a:t>
            </a:r>
            <a:br>
              <a:rPr lang="en-US" dirty="0" smtClean="0"/>
            </a:br>
            <a:r>
              <a:rPr lang="en-US" dirty="0" smtClean="0"/>
              <a:t>from </a:t>
            </a:r>
            <a:r>
              <a:rPr lang="en-US" dirty="0"/>
              <a:t>the hyper geometric </a:t>
            </a:r>
            <a:r>
              <a:rPr lang="en-US" dirty="0" smtClean="0"/>
              <a:t>distribution</a:t>
            </a:r>
            <a:r>
              <a:rPr lang="en-US" baseline="30000" dirty="0" smtClean="0"/>
              <a:t>11</a:t>
            </a:r>
            <a:endParaRPr lang="en-US" baseline="30000" dirty="0"/>
          </a:p>
        </p:txBody>
      </p:sp>
      <p:sp>
        <p:nvSpPr>
          <p:cNvPr id="17" name="TextBox 16"/>
          <p:cNvSpPr txBox="1"/>
          <p:nvPr/>
        </p:nvSpPr>
        <p:spPr>
          <a:xfrm>
            <a:off x="-31656" y="6452212"/>
            <a:ext cx="10421764" cy="369332"/>
          </a:xfrm>
          <a:prstGeom prst="rect">
            <a:avLst/>
          </a:prstGeom>
          <a:noFill/>
        </p:spPr>
        <p:txBody>
          <a:bodyPr wrap="none" rtlCol="0">
            <a:spAutoFit/>
          </a:bodyPr>
          <a:lstStyle/>
          <a:p>
            <a:r>
              <a:rPr lang="en-US" baseline="30000" dirty="0" smtClean="0"/>
              <a:t>11</a:t>
            </a:r>
            <a:r>
              <a:rPr lang="en-US" dirty="0" smtClean="0"/>
              <a:t>A</a:t>
            </a:r>
            <a:r>
              <a:rPr lang="en-US" dirty="0"/>
              <a:t>. </a:t>
            </a:r>
            <a:r>
              <a:rPr lang="en-US" dirty="0" err="1"/>
              <a:t>Boldyreva</a:t>
            </a:r>
            <a:r>
              <a:rPr lang="en-US" dirty="0"/>
              <a:t>, N. </a:t>
            </a:r>
            <a:r>
              <a:rPr lang="en-US" dirty="0" err="1"/>
              <a:t>Chenette</a:t>
            </a:r>
            <a:r>
              <a:rPr lang="en-US" dirty="0"/>
              <a:t>, Y. Lee, and A. O’Neill. </a:t>
            </a:r>
            <a:r>
              <a:rPr lang="en-US" dirty="0" smtClean="0"/>
              <a:t>“Order-preserving </a:t>
            </a:r>
            <a:r>
              <a:rPr lang="en-US" dirty="0"/>
              <a:t>symmetric </a:t>
            </a:r>
            <a:r>
              <a:rPr lang="en-US" dirty="0" smtClean="0"/>
              <a:t>encryption,” EUROCRYPT 2009</a:t>
            </a:r>
            <a:endParaRPr lang="en-US" dirty="0"/>
          </a:p>
        </p:txBody>
      </p:sp>
      <p:sp>
        <p:nvSpPr>
          <p:cNvPr id="8" name="Slide Number Placeholder 7"/>
          <p:cNvSpPr>
            <a:spLocks noGrp="1"/>
          </p:cNvSpPr>
          <p:nvPr>
            <p:ph type="sldNum" sz="quarter" idx="12"/>
          </p:nvPr>
        </p:nvSpPr>
        <p:spPr/>
        <p:txBody>
          <a:bodyPr/>
          <a:lstStyle/>
          <a:p>
            <a:fld id="{1331F335-29E7-644E-BF01-9CFDAABF951A}" type="slidenum">
              <a:rPr lang="en-US" smtClean="0"/>
              <a:t>30</a:t>
            </a:fld>
            <a:endParaRPr lang="en-US"/>
          </a:p>
        </p:txBody>
      </p:sp>
    </p:spTree>
    <p:extLst>
      <p:ext uri="{BB962C8B-B14F-4D97-AF65-F5344CB8AC3E}">
        <p14:creationId xmlns:p14="http://schemas.microsoft.com/office/powerpoint/2010/main" val="132256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xEl>
                                              <p:pRg st="1" end="1"/>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xEl>
                                              <p:pRg st="2" end="2"/>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3" grpId="0" uiExpand="1" build="p"/>
      <p:bldP spid="14" grpId="0"/>
      <p:bldP spid="15" grpId="0"/>
      <p:bldP spid="7" grpId="0" animBg="1"/>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Leakage Attacks of OPE</a:t>
            </a:r>
            <a:endParaRPr lang="en-US" dirty="0"/>
          </a:p>
        </p:txBody>
      </p:sp>
      <p:sp>
        <p:nvSpPr>
          <p:cNvPr id="3" name="Content Placeholder 2"/>
          <p:cNvSpPr>
            <a:spLocks noGrp="1"/>
          </p:cNvSpPr>
          <p:nvPr>
            <p:ph idx="1"/>
          </p:nvPr>
        </p:nvSpPr>
        <p:spPr>
          <a:xfrm>
            <a:off x="311256" y="1469163"/>
            <a:ext cx="5795075" cy="3757935"/>
          </a:xfrm>
        </p:spPr>
        <p:txBody>
          <a:bodyPr>
            <a:normAutofit/>
          </a:bodyPr>
          <a:lstStyle/>
          <a:p>
            <a:r>
              <a:rPr lang="en-US" dirty="0"/>
              <a:t>Data is </a:t>
            </a:r>
            <a:r>
              <a:rPr lang="en-US" dirty="0" smtClean="0"/>
              <a:t>sorted</a:t>
            </a:r>
            <a:r>
              <a:rPr lang="en-US" dirty="0"/>
              <a:t>, </a:t>
            </a:r>
            <a:r>
              <a:rPr lang="en-US" dirty="0" smtClean="0"/>
              <a:t>does not protect dense data</a:t>
            </a:r>
            <a:br>
              <a:rPr lang="en-US" dirty="0" smtClean="0"/>
            </a:br>
            <a:endParaRPr lang="en-US" dirty="0" smtClean="0"/>
          </a:p>
          <a:p>
            <a:r>
              <a:rPr lang="en-US" dirty="0" smtClean="0"/>
              <a:t>Strongest leakage attack applies to OPE</a:t>
            </a:r>
          </a:p>
          <a:p>
            <a:endParaRPr lang="en-US" dirty="0"/>
          </a:p>
          <a:p>
            <a:r>
              <a:rPr lang="en-US" dirty="0" smtClean="0"/>
              <a:t>Technique used in </a:t>
            </a:r>
            <a:r>
              <a:rPr lang="en-US" dirty="0" smtClean="0"/>
              <a:t>many </a:t>
            </a:r>
            <a:br>
              <a:rPr lang="en-US" dirty="0" smtClean="0"/>
            </a:br>
            <a:r>
              <a:rPr lang="en-US" dirty="0" smtClean="0"/>
              <a:t>commercial products</a:t>
            </a:r>
            <a:endParaRPr lang="en-US" dirty="0" smtClean="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86184" y="1975258"/>
            <a:ext cx="6159321" cy="2882508"/>
          </a:xfrm>
          <a:prstGeom prst="rect">
            <a:avLst/>
          </a:prstGeom>
        </p:spPr>
      </p:pic>
      <p:sp>
        <p:nvSpPr>
          <p:cNvPr id="6" name="Rectangle 5"/>
          <p:cNvSpPr/>
          <p:nvPr/>
        </p:nvSpPr>
        <p:spPr>
          <a:xfrm>
            <a:off x="7066324" y="4608765"/>
            <a:ext cx="5052448" cy="196945"/>
          </a:xfrm>
          <a:prstGeom prst="rect">
            <a:avLst/>
          </a:prstGeom>
          <a:solidFill>
            <a:schemeClr val="accent1">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036230" y="4857766"/>
            <a:ext cx="2681119" cy="369332"/>
          </a:xfrm>
          <a:prstGeom prst="rect">
            <a:avLst/>
          </a:prstGeom>
          <a:noFill/>
        </p:spPr>
        <p:txBody>
          <a:bodyPr wrap="none" rtlCol="0">
            <a:spAutoFit/>
          </a:bodyPr>
          <a:lstStyle/>
          <a:p>
            <a:r>
              <a:rPr lang="en-US" dirty="0" smtClean="0"/>
              <a:t>Row corresponding to OPE</a:t>
            </a:r>
            <a:endParaRPr lang="en-US" dirty="0"/>
          </a:p>
        </p:txBody>
      </p:sp>
      <p:sp>
        <p:nvSpPr>
          <p:cNvPr id="4" name="Slide Number Placeholder 3"/>
          <p:cNvSpPr>
            <a:spLocks noGrp="1"/>
          </p:cNvSpPr>
          <p:nvPr>
            <p:ph type="sldNum" sz="quarter" idx="12"/>
          </p:nvPr>
        </p:nvSpPr>
        <p:spPr/>
        <p:txBody>
          <a:bodyPr/>
          <a:lstStyle/>
          <a:p>
            <a:fld id="{1331F335-29E7-644E-BF01-9CFDAABF951A}" type="slidenum">
              <a:rPr lang="en-US" smtClean="0"/>
              <a:t>31</a:t>
            </a:fld>
            <a:endParaRPr lang="en-US"/>
          </a:p>
        </p:txBody>
      </p:sp>
    </p:spTree>
    <p:extLst>
      <p:ext uri="{BB962C8B-B14F-4D97-AF65-F5344CB8AC3E}">
        <p14:creationId xmlns:p14="http://schemas.microsoft.com/office/powerpoint/2010/main" val="36603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488668"/>
            <a:ext cx="9487469" cy="369332"/>
          </a:xfrm>
          <a:prstGeom prst="rect">
            <a:avLst/>
          </a:prstGeom>
          <a:noFill/>
        </p:spPr>
        <p:txBody>
          <a:bodyPr wrap="none" rtlCol="0">
            <a:spAutoFit/>
          </a:bodyPr>
          <a:lstStyle/>
          <a:p>
            <a:r>
              <a:rPr lang="en-US" baseline="30000" dirty="0" smtClean="0"/>
              <a:t>13</a:t>
            </a:r>
            <a:r>
              <a:rPr lang="en-US" dirty="0" smtClean="0"/>
              <a:t>D. Roche, D. </a:t>
            </a:r>
            <a:r>
              <a:rPr lang="en-US" dirty="0" err="1" smtClean="0"/>
              <a:t>Apon</a:t>
            </a:r>
            <a:r>
              <a:rPr lang="en-US" dirty="0" smtClean="0"/>
              <a:t>, S. Choi, A. </a:t>
            </a:r>
            <a:r>
              <a:rPr lang="en-US" dirty="0" err="1" smtClean="0"/>
              <a:t>Yerukhimovich</a:t>
            </a:r>
            <a:r>
              <a:rPr lang="en-US" dirty="0"/>
              <a:t> </a:t>
            </a:r>
            <a:r>
              <a:rPr lang="en-US" dirty="0" smtClean="0"/>
              <a:t>“POPE: Partial Order Preserving Encoding” CCS 2016</a:t>
            </a:r>
            <a:endParaRPr lang="en-US" dirty="0"/>
          </a:p>
        </p:txBody>
      </p:sp>
      <p:grpSp>
        <p:nvGrpSpPr>
          <p:cNvPr id="6" name="Group 5"/>
          <p:cNvGrpSpPr/>
          <p:nvPr/>
        </p:nvGrpSpPr>
        <p:grpSpPr>
          <a:xfrm>
            <a:off x="542638" y="1690688"/>
            <a:ext cx="1122898" cy="1492230"/>
            <a:chOff x="418652" y="3560698"/>
            <a:chExt cx="1122898" cy="1492230"/>
          </a:xfrm>
        </p:grpSpPr>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8652" y="3930030"/>
              <a:ext cx="1122898" cy="1122898"/>
            </a:xfrm>
            <a:prstGeom prst="rect">
              <a:avLst/>
            </a:prstGeom>
          </p:spPr>
        </p:pic>
        <p:sp>
          <p:nvSpPr>
            <p:cNvPr id="8" name="TextBox 7"/>
            <p:cNvSpPr txBox="1"/>
            <p:nvPr/>
          </p:nvSpPr>
          <p:spPr>
            <a:xfrm>
              <a:off x="548640" y="3560698"/>
              <a:ext cx="726033" cy="369332"/>
            </a:xfrm>
            <a:prstGeom prst="rect">
              <a:avLst/>
            </a:prstGeom>
            <a:noFill/>
          </p:spPr>
          <p:txBody>
            <a:bodyPr wrap="none" rtlCol="0">
              <a:spAutoFit/>
            </a:bodyPr>
            <a:lstStyle/>
            <a:p>
              <a:r>
                <a:rPr lang="en-US" dirty="0" smtClean="0"/>
                <a:t>Client</a:t>
              </a:r>
              <a:endParaRPr lang="en-US" dirty="0"/>
            </a:p>
          </p:txBody>
        </p:sp>
      </p:gr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47205" y="1845432"/>
            <a:ext cx="1706595" cy="1706595"/>
          </a:xfrm>
          <a:prstGeom prst="rect">
            <a:avLst/>
          </a:prstGeom>
        </p:spPr>
      </p:pic>
      <p:sp>
        <p:nvSpPr>
          <p:cNvPr id="10" name="TextBox 9"/>
          <p:cNvSpPr txBox="1"/>
          <p:nvPr/>
        </p:nvSpPr>
        <p:spPr>
          <a:xfrm>
            <a:off x="9647205" y="1417121"/>
            <a:ext cx="1696298" cy="369332"/>
          </a:xfrm>
          <a:prstGeom prst="rect">
            <a:avLst/>
          </a:prstGeom>
          <a:noFill/>
        </p:spPr>
        <p:txBody>
          <a:bodyPr wrap="none" rtlCol="0">
            <a:spAutoFit/>
          </a:bodyPr>
          <a:lstStyle/>
          <a:p>
            <a:r>
              <a:rPr lang="en-US" dirty="0" smtClean="0"/>
              <a:t>Database server</a:t>
            </a:r>
            <a:endParaRPr lang="en-US" dirty="0"/>
          </a:p>
        </p:txBody>
      </p:sp>
      <p:cxnSp>
        <p:nvCxnSpPr>
          <p:cNvPr id="13" name="Straight Arrow Connector 12"/>
          <p:cNvCxnSpPr/>
          <p:nvPr/>
        </p:nvCxnSpPr>
        <p:spPr>
          <a:xfrm>
            <a:off x="2278251" y="3301139"/>
            <a:ext cx="67882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4" name="Table 13"/>
          <p:cNvGraphicFramePr>
            <a:graphicFrameLocks noGrp="1"/>
          </p:cNvGraphicFramePr>
          <p:nvPr>
            <p:extLst>
              <p:ext uri="{D42A27DB-BD31-4B8C-83A1-F6EECF244321}">
                <p14:modId xmlns:p14="http://schemas.microsoft.com/office/powerpoint/2010/main" val="2023807310"/>
              </p:ext>
            </p:extLst>
          </p:nvPr>
        </p:nvGraphicFramePr>
        <p:xfrm>
          <a:off x="0" y="3385583"/>
          <a:ext cx="2464231" cy="504492"/>
        </p:xfrm>
        <a:graphic>
          <a:graphicData uri="http://schemas.openxmlformats.org/drawingml/2006/table">
            <a:tbl>
              <a:tblPr firstRow="1" bandRow="1">
                <a:tableStyleId>{5C22544A-7EE6-4342-B048-85BDC9FD1C3A}</a:tableStyleId>
              </a:tblPr>
              <a:tblGrid>
                <a:gridCol w="418454"/>
                <a:gridCol w="418454"/>
                <a:gridCol w="526943"/>
                <a:gridCol w="526942"/>
                <a:gridCol w="573438"/>
              </a:tblGrid>
              <a:tr h="504492">
                <a:tc>
                  <a:txBody>
                    <a:bodyPr/>
                    <a:lstStyle/>
                    <a:p>
                      <a:r>
                        <a:rPr lang="en-US" dirty="0" smtClean="0"/>
                        <a:t>10</a:t>
                      </a:r>
                      <a:endParaRPr lang="en-US" dirty="0"/>
                    </a:p>
                  </a:txBody>
                  <a:tcPr/>
                </a:tc>
                <a:tc>
                  <a:txBody>
                    <a:bodyPr/>
                    <a:lstStyle/>
                    <a:p>
                      <a:r>
                        <a:rPr lang="en-US" dirty="0" smtClean="0"/>
                        <a:t>28</a:t>
                      </a:r>
                      <a:endParaRPr lang="en-US" dirty="0"/>
                    </a:p>
                  </a:txBody>
                  <a:tcPr/>
                </a:tc>
                <a:tc>
                  <a:txBody>
                    <a:bodyPr/>
                    <a:lstStyle/>
                    <a:p>
                      <a:r>
                        <a:rPr lang="en-US" dirty="0" smtClean="0"/>
                        <a:t>41</a:t>
                      </a:r>
                      <a:endParaRPr lang="en-US" dirty="0"/>
                    </a:p>
                  </a:txBody>
                  <a:tcPr/>
                </a:tc>
                <a:tc>
                  <a:txBody>
                    <a:bodyPr/>
                    <a:lstStyle/>
                    <a:p>
                      <a:r>
                        <a:rPr lang="en-US" dirty="0" smtClean="0"/>
                        <a:t>91</a:t>
                      </a:r>
                      <a:endParaRPr lang="en-US" dirty="0"/>
                    </a:p>
                  </a:txBody>
                  <a:tcPr/>
                </a:tc>
                <a:tc>
                  <a:txBody>
                    <a:bodyPr/>
                    <a:lstStyle/>
                    <a:p>
                      <a:r>
                        <a:rPr lang="en-US" dirty="0" smtClean="0"/>
                        <a:t>150</a:t>
                      </a:r>
                      <a:endParaRPr lang="en-US" dirty="0"/>
                    </a:p>
                  </a:txBody>
                  <a:tcPr/>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364910702"/>
              </p:ext>
            </p:extLst>
          </p:nvPr>
        </p:nvGraphicFramePr>
        <p:xfrm>
          <a:off x="9263238" y="3454525"/>
          <a:ext cx="2464231" cy="504492"/>
        </p:xfrm>
        <a:graphic>
          <a:graphicData uri="http://schemas.openxmlformats.org/drawingml/2006/table">
            <a:tbl>
              <a:tblPr firstRow="1" bandRow="1">
                <a:tableStyleId>{5C22544A-7EE6-4342-B048-85BDC9FD1C3A}</a:tableStyleId>
              </a:tblPr>
              <a:tblGrid>
                <a:gridCol w="418454"/>
                <a:gridCol w="655677"/>
                <a:gridCol w="418455"/>
                <a:gridCol w="449451"/>
                <a:gridCol w="522194"/>
              </a:tblGrid>
              <a:tr h="504492">
                <a:tc>
                  <a:txBody>
                    <a:bodyPr/>
                    <a:lstStyle/>
                    <a:p>
                      <a:r>
                        <a:rPr lang="en-US" dirty="0" smtClean="0"/>
                        <a:t>28</a:t>
                      </a:r>
                      <a:endParaRPr lang="en-US" dirty="0"/>
                    </a:p>
                  </a:txBody>
                  <a:tcPr/>
                </a:tc>
                <a:tc>
                  <a:txBody>
                    <a:bodyPr/>
                    <a:lstStyle/>
                    <a:p>
                      <a:r>
                        <a:rPr lang="en-US" dirty="0" smtClean="0"/>
                        <a:t>150</a:t>
                      </a:r>
                      <a:endParaRPr lang="en-US" dirty="0"/>
                    </a:p>
                  </a:txBody>
                  <a:tcPr/>
                </a:tc>
                <a:tc>
                  <a:txBody>
                    <a:bodyPr/>
                    <a:lstStyle/>
                    <a:p>
                      <a:r>
                        <a:rPr lang="en-US" dirty="0" smtClean="0"/>
                        <a:t>91</a:t>
                      </a:r>
                      <a:endParaRPr lang="en-US" dirty="0"/>
                    </a:p>
                  </a:txBody>
                  <a:tcPr/>
                </a:tc>
                <a:tc>
                  <a:txBody>
                    <a:bodyPr/>
                    <a:lstStyle/>
                    <a:p>
                      <a:r>
                        <a:rPr lang="en-US" dirty="0" smtClean="0"/>
                        <a:t>41</a:t>
                      </a:r>
                      <a:endParaRPr lang="en-US" dirty="0"/>
                    </a:p>
                  </a:txBody>
                  <a:tcPr/>
                </a:tc>
                <a:tc>
                  <a:txBody>
                    <a:bodyPr/>
                    <a:lstStyle/>
                    <a:p>
                      <a:r>
                        <a:rPr lang="en-US" dirty="0" smtClean="0"/>
                        <a:t>10</a:t>
                      </a:r>
                      <a:endParaRPr lang="en-US" dirty="0"/>
                    </a:p>
                  </a:txBody>
                  <a:tcPr/>
                </a:tc>
              </a:tr>
            </a:tbl>
          </a:graphicData>
        </a:graphic>
      </p:graphicFrame>
      <p:sp>
        <p:nvSpPr>
          <p:cNvPr id="15" name="Title 1"/>
          <p:cNvSpPr>
            <a:spLocks noGrp="1"/>
          </p:cNvSpPr>
          <p:nvPr>
            <p:ph type="title"/>
          </p:nvPr>
        </p:nvSpPr>
        <p:spPr>
          <a:xfrm>
            <a:off x="838200" y="365125"/>
            <a:ext cx="10515600" cy="1325563"/>
          </a:xfrm>
        </p:spPr>
        <p:txBody>
          <a:bodyPr/>
          <a:lstStyle/>
          <a:p>
            <a:r>
              <a:rPr lang="en-US" dirty="0" smtClean="0"/>
              <a:t>Partial Order </a:t>
            </a:r>
            <a:r>
              <a:rPr lang="en-US" smtClean="0"/>
              <a:t>Preserving </a:t>
            </a:r>
            <a:r>
              <a:rPr lang="en-US" smtClean="0"/>
              <a:t>Encoding</a:t>
            </a:r>
            <a:r>
              <a:rPr lang="en-US" baseline="30000" smtClean="0"/>
              <a:t>12</a:t>
            </a:r>
            <a:r>
              <a:rPr lang="en-US" smtClean="0"/>
              <a:t>:</a:t>
            </a:r>
            <a:r>
              <a:rPr lang="en-US" baseline="30000" dirty="0" smtClean="0"/>
              <a:t/>
            </a:r>
            <a:br>
              <a:rPr lang="en-US" baseline="30000" dirty="0" smtClean="0"/>
            </a:br>
            <a:r>
              <a:rPr lang="en-US" dirty="0" smtClean="0"/>
              <a:t>Custom Approach to Range</a:t>
            </a:r>
            <a:endParaRPr lang="en-US" dirty="0"/>
          </a:p>
        </p:txBody>
      </p:sp>
      <p:sp>
        <p:nvSpPr>
          <p:cNvPr id="5" name="Slide Number Placeholder 4"/>
          <p:cNvSpPr>
            <a:spLocks noGrp="1"/>
          </p:cNvSpPr>
          <p:nvPr>
            <p:ph type="sldNum" sz="quarter" idx="12"/>
          </p:nvPr>
        </p:nvSpPr>
        <p:spPr/>
        <p:txBody>
          <a:bodyPr/>
          <a:lstStyle/>
          <a:p>
            <a:fld id="{1331F335-29E7-644E-BF01-9CFDAABF951A}" type="slidenum">
              <a:rPr lang="en-US" smtClean="0"/>
              <a:t>32</a:t>
            </a:fld>
            <a:endParaRPr lang="en-US"/>
          </a:p>
        </p:txBody>
      </p:sp>
    </p:spTree>
    <p:extLst>
      <p:ext uri="{BB962C8B-B14F-4D97-AF65-F5344CB8AC3E}">
        <p14:creationId xmlns:p14="http://schemas.microsoft.com/office/powerpoint/2010/main" val="194499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488668"/>
            <a:ext cx="9487469" cy="369332"/>
          </a:xfrm>
          <a:prstGeom prst="rect">
            <a:avLst/>
          </a:prstGeom>
          <a:noFill/>
        </p:spPr>
        <p:txBody>
          <a:bodyPr wrap="none" rtlCol="0">
            <a:spAutoFit/>
          </a:bodyPr>
          <a:lstStyle/>
          <a:p>
            <a:r>
              <a:rPr lang="en-US" baseline="30000" dirty="0" smtClean="0"/>
              <a:t>13</a:t>
            </a:r>
            <a:r>
              <a:rPr lang="en-US" dirty="0" smtClean="0"/>
              <a:t>D. Roche, D. </a:t>
            </a:r>
            <a:r>
              <a:rPr lang="en-US" dirty="0" err="1" smtClean="0"/>
              <a:t>Apon</a:t>
            </a:r>
            <a:r>
              <a:rPr lang="en-US" dirty="0" smtClean="0"/>
              <a:t>, S. Choi, A. </a:t>
            </a:r>
            <a:r>
              <a:rPr lang="en-US" dirty="0" err="1" smtClean="0"/>
              <a:t>Yerukhimovich</a:t>
            </a:r>
            <a:r>
              <a:rPr lang="en-US" dirty="0"/>
              <a:t> </a:t>
            </a:r>
            <a:r>
              <a:rPr lang="en-US" dirty="0" smtClean="0"/>
              <a:t>“POPE: Partial Order Preserving Encoding” CCS 2016</a:t>
            </a:r>
            <a:endParaRPr lang="en-US" dirty="0"/>
          </a:p>
        </p:txBody>
      </p:sp>
      <p:grpSp>
        <p:nvGrpSpPr>
          <p:cNvPr id="6" name="Group 5"/>
          <p:cNvGrpSpPr/>
          <p:nvPr/>
        </p:nvGrpSpPr>
        <p:grpSpPr>
          <a:xfrm>
            <a:off x="542638" y="1690688"/>
            <a:ext cx="1122898" cy="1492230"/>
            <a:chOff x="418652" y="3560698"/>
            <a:chExt cx="1122898" cy="1492230"/>
          </a:xfrm>
        </p:grpSpPr>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8652" y="3930030"/>
              <a:ext cx="1122898" cy="1122898"/>
            </a:xfrm>
            <a:prstGeom prst="rect">
              <a:avLst/>
            </a:prstGeom>
          </p:spPr>
        </p:pic>
        <p:sp>
          <p:nvSpPr>
            <p:cNvPr id="8" name="TextBox 7"/>
            <p:cNvSpPr txBox="1"/>
            <p:nvPr/>
          </p:nvSpPr>
          <p:spPr>
            <a:xfrm>
              <a:off x="548640" y="3560698"/>
              <a:ext cx="726033" cy="369332"/>
            </a:xfrm>
            <a:prstGeom prst="rect">
              <a:avLst/>
            </a:prstGeom>
            <a:noFill/>
          </p:spPr>
          <p:txBody>
            <a:bodyPr wrap="none" rtlCol="0">
              <a:spAutoFit/>
            </a:bodyPr>
            <a:lstStyle/>
            <a:p>
              <a:r>
                <a:rPr lang="en-US" dirty="0" smtClean="0"/>
                <a:t>Client</a:t>
              </a:r>
              <a:endParaRPr lang="en-US" dirty="0"/>
            </a:p>
          </p:txBody>
        </p:sp>
      </p:gr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47205" y="1845432"/>
            <a:ext cx="1706595" cy="1706595"/>
          </a:xfrm>
          <a:prstGeom prst="rect">
            <a:avLst/>
          </a:prstGeom>
        </p:spPr>
      </p:pic>
      <p:sp>
        <p:nvSpPr>
          <p:cNvPr id="10" name="TextBox 9"/>
          <p:cNvSpPr txBox="1"/>
          <p:nvPr/>
        </p:nvSpPr>
        <p:spPr>
          <a:xfrm>
            <a:off x="9647205" y="1417121"/>
            <a:ext cx="1696298" cy="369332"/>
          </a:xfrm>
          <a:prstGeom prst="rect">
            <a:avLst/>
          </a:prstGeom>
          <a:noFill/>
        </p:spPr>
        <p:txBody>
          <a:bodyPr wrap="none" rtlCol="0">
            <a:spAutoFit/>
          </a:bodyPr>
          <a:lstStyle/>
          <a:p>
            <a:r>
              <a:rPr lang="en-US" dirty="0" smtClean="0"/>
              <a:t>Database server</a:t>
            </a:r>
            <a:endParaRPr lang="en-US" dirty="0"/>
          </a:p>
        </p:txBody>
      </p:sp>
      <p:cxnSp>
        <p:nvCxnSpPr>
          <p:cNvPr id="13" name="Straight Arrow Connector 12"/>
          <p:cNvCxnSpPr/>
          <p:nvPr/>
        </p:nvCxnSpPr>
        <p:spPr>
          <a:xfrm>
            <a:off x="2278251" y="3301139"/>
            <a:ext cx="67882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767570" y="1786453"/>
            <a:ext cx="530915" cy="369332"/>
          </a:xfrm>
          <a:prstGeom prst="rect">
            <a:avLst/>
          </a:prstGeom>
          <a:noFill/>
        </p:spPr>
        <p:txBody>
          <a:bodyPr wrap="none" rtlCol="0">
            <a:spAutoFit/>
          </a:bodyPr>
          <a:lstStyle/>
          <a:p>
            <a:pPr marL="342900" indent="-342900">
              <a:buAutoNum type="arabicPeriod"/>
            </a:pPr>
            <a:endParaRPr lang="en-US" dirty="0"/>
          </a:p>
        </p:txBody>
      </p:sp>
      <p:graphicFrame>
        <p:nvGraphicFramePr>
          <p:cNvPr id="16" name="Table 15"/>
          <p:cNvGraphicFramePr>
            <a:graphicFrameLocks noGrp="1"/>
          </p:cNvGraphicFramePr>
          <p:nvPr>
            <p:extLst>
              <p:ext uri="{D42A27DB-BD31-4B8C-83A1-F6EECF244321}">
                <p14:modId xmlns:p14="http://schemas.microsoft.com/office/powerpoint/2010/main" val="548131813"/>
              </p:ext>
            </p:extLst>
          </p:nvPr>
        </p:nvGraphicFramePr>
        <p:xfrm>
          <a:off x="9263238" y="3454525"/>
          <a:ext cx="2464231" cy="504492"/>
        </p:xfrm>
        <a:graphic>
          <a:graphicData uri="http://schemas.openxmlformats.org/drawingml/2006/table">
            <a:tbl>
              <a:tblPr firstRow="1" bandRow="1">
                <a:tableStyleId>{5C22544A-7EE6-4342-B048-85BDC9FD1C3A}</a:tableStyleId>
              </a:tblPr>
              <a:tblGrid>
                <a:gridCol w="418454"/>
                <a:gridCol w="655677"/>
                <a:gridCol w="418455"/>
                <a:gridCol w="449451"/>
                <a:gridCol w="522194"/>
              </a:tblGrid>
              <a:tr h="504492">
                <a:tc>
                  <a:txBody>
                    <a:bodyPr/>
                    <a:lstStyle/>
                    <a:p>
                      <a:r>
                        <a:rPr lang="en-US" dirty="0" smtClean="0"/>
                        <a:t>28</a:t>
                      </a:r>
                      <a:endParaRPr lang="en-US" dirty="0"/>
                    </a:p>
                  </a:txBody>
                  <a:tcPr/>
                </a:tc>
                <a:tc>
                  <a:txBody>
                    <a:bodyPr/>
                    <a:lstStyle/>
                    <a:p>
                      <a:r>
                        <a:rPr lang="en-US" dirty="0" smtClean="0"/>
                        <a:t>150</a:t>
                      </a:r>
                      <a:endParaRPr lang="en-US" dirty="0"/>
                    </a:p>
                  </a:txBody>
                  <a:tcPr/>
                </a:tc>
                <a:tc>
                  <a:txBody>
                    <a:bodyPr/>
                    <a:lstStyle/>
                    <a:p>
                      <a:r>
                        <a:rPr lang="en-US" dirty="0" smtClean="0"/>
                        <a:t>91</a:t>
                      </a:r>
                      <a:endParaRPr lang="en-US" dirty="0"/>
                    </a:p>
                  </a:txBody>
                  <a:tcPr/>
                </a:tc>
                <a:tc>
                  <a:txBody>
                    <a:bodyPr/>
                    <a:lstStyle/>
                    <a:p>
                      <a:r>
                        <a:rPr lang="en-US" dirty="0" smtClean="0"/>
                        <a:t>41</a:t>
                      </a:r>
                      <a:endParaRPr lang="en-US" dirty="0"/>
                    </a:p>
                  </a:txBody>
                  <a:tcPr/>
                </a:tc>
                <a:tc>
                  <a:txBody>
                    <a:bodyPr/>
                    <a:lstStyle/>
                    <a:p>
                      <a:r>
                        <a:rPr lang="en-US" dirty="0" smtClean="0"/>
                        <a:t>10</a:t>
                      </a:r>
                      <a:endParaRPr lang="en-US" dirty="0"/>
                    </a:p>
                  </a:txBody>
                  <a:tcPr/>
                </a:tc>
              </a:tr>
            </a:tbl>
          </a:graphicData>
        </a:graphic>
      </p:graphicFrame>
      <p:cxnSp>
        <p:nvCxnSpPr>
          <p:cNvPr id="5" name="Straight Arrow Connector 4"/>
          <p:cNvCxnSpPr/>
          <p:nvPr/>
        </p:nvCxnSpPr>
        <p:spPr>
          <a:xfrm flipH="1" flipV="1">
            <a:off x="9872420" y="3959017"/>
            <a:ext cx="340963" cy="8454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0365784" y="3959017"/>
            <a:ext cx="514026" cy="9978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114168" y="4946532"/>
            <a:ext cx="2992101" cy="369332"/>
          </a:xfrm>
          <a:prstGeom prst="rect">
            <a:avLst/>
          </a:prstGeom>
          <a:noFill/>
        </p:spPr>
        <p:txBody>
          <a:bodyPr wrap="none" rtlCol="0">
            <a:spAutoFit/>
          </a:bodyPr>
          <a:lstStyle/>
          <a:p>
            <a:r>
              <a:rPr lang="en-US" dirty="0" smtClean="0"/>
              <a:t>Nodes selected for promotion</a:t>
            </a:r>
            <a:endParaRPr lang="en-US" dirty="0"/>
          </a:p>
        </p:txBody>
      </p:sp>
      <p:graphicFrame>
        <p:nvGraphicFramePr>
          <p:cNvPr id="18" name="Table 17"/>
          <p:cNvGraphicFramePr>
            <a:graphicFrameLocks noGrp="1"/>
          </p:cNvGraphicFramePr>
          <p:nvPr>
            <p:extLst>
              <p:ext uri="{D42A27DB-BD31-4B8C-83A1-F6EECF244321}">
                <p14:modId xmlns:p14="http://schemas.microsoft.com/office/powerpoint/2010/main" val="1602487693"/>
              </p:ext>
            </p:extLst>
          </p:nvPr>
        </p:nvGraphicFramePr>
        <p:xfrm>
          <a:off x="5058194" y="3706771"/>
          <a:ext cx="1123629" cy="504492"/>
        </p:xfrm>
        <a:graphic>
          <a:graphicData uri="http://schemas.openxmlformats.org/drawingml/2006/table">
            <a:tbl>
              <a:tblPr firstRow="1" bandRow="1">
                <a:tableStyleId>{5C22544A-7EE6-4342-B048-85BDC9FD1C3A}</a:tableStyleId>
              </a:tblPr>
              <a:tblGrid>
                <a:gridCol w="614186"/>
                <a:gridCol w="509443"/>
              </a:tblGrid>
              <a:tr h="504492">
                <a:tc>
                  <a:txBody>
                    <a:bodyPr/>
                    <a:lstStyle/>
                    <a:p>
                      <a:r>
                        <a:rPr lang="en-US" dirty="0" smtClean="0"/>
                        <a:t>150</a:t>
                      </a:r>
                      <a:endParaRPr lang="en-US" dirty="0"/>
                    </a:p>
                  </a:txBody>
                  <a:tcPr/>
                </a:tc>
                <a:tc>
                  <a:txBody>
                    <a:bodyPr/>
                    <a:lstStyle/>
                    <a:p>
                      <a:r>
                        <a:rPr lang="en-US" dirty="0" smtClean="0"/>
                        <a:t>41</a:t>
                      </a:r>
                      <a:endParaRPr lang="en-US" dirty="0"/>
                    </a:p>
                  </a:txBody>
                  <a:tcPr/>
                </a:tc>
              </a:tr>
            </a:tbl>
          </a:graphicData>
        </a:graphic>
      </p:graphicFrame>
      <p:cxnSp>
        <p:nvCxnSpPr>
          <p:cNvPr id="19" name="Straight Arrow Connector 18"/>
          <p:cNvCxnSpPr/>
          <p:nvPr/>
        </p:nvCxnSpPr>
        <p:spPr>
          <a:xfrm flipH="1">
            <a:off x="2278251" y="3552027"/>
            <a:ext cx="66835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39484" y="4992698"/>
            <a:ext cx="530915" cy="369332"/>
          </a:xfrm>
          <a:prstGeom prst="rect">
            <a:avLst/>
          </a:prstGeom>
          <a:noFill/>
        </p:spPr>
        <p:txBody>
          <a:bodyPr wrap="none" rtlCol="0">
            <a:spAutoFit/>
          </a:bodyPr>
          <a:lstStyle/>
          <a:p>
            <a:pPr marL="342900" indent="-342900">
              <a:buFont typeface="+mj-lt"/>
              <a:buAutoNum type="arabicPeriod" startAt="4"/>
            </a:pPr>
            <a:endParaRPr lang="en-US" dirty="0"/>
          </a:p>
        </p:txBody>
      </p:sp>
      <p:cxnSp>
        <p:nvCxnSpPr>
          <p:cNvPr id="26" name="Straight Arrow Connector 25"/>
          <p:cNvCxnSpPr/>
          <p:nvPr/>
        </p:nvCxnSpPr>
        <p:spPr>
          <a:xfrm flipV="1">
            <a:off x="2278251" y="4457946"/>
            <a:ext cx="6555784" cy="159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9" name="Table 28"/>
          <p:cNvGraphicFramePr>
            <a:graphicFrameLocks noGrp="1"/>
          </p:cNvGraphicFramePr>
          <p:nvPr>
            <p:extLst>
              <p:ext uri="{D42A27DB-BD31-4B8C-83A1-F6EECF244321}">
                <p14:modId xmlns:p14="http://schemas.microsoft.com/office/powerpoint/2010/main" val="189589163"/>
              </p:ext>
            </p:extLst>
          </p:nvPr>
        </p:nvGraphicFramePr>
        <p:xfrm>
          <a:off x="5110564" y="4592717"/>
          <a:ext cx="1123629" cy="504492"/>
        </p:xfrm>
        <a:graphic>
          <a:graphicData uri="http://schemas.openxmlformats.org/drawingml/2006/table">
            <a:tbl>
              <a:tblPr firstRow="1" bandRow="1">
                <a:tableStyleId>{5C22544A-7EE6-4342-B048-85BDC9FD1C3A}</a:tableStyleId>
              </a:tblPr>
              <a:tblGrid>
                <a:gridCol w="422331"/>
                <a:gridCol w="701298"/>
              </a:tblGrid>
              <a:tr h="504492">
                <a:tc>
                  <a:txBody>
                    <a:bodyPr/>
                    <a:lstStyle/>
                    <a:p>
                      <a:r>
                        <a:rPr lang="en-US" dirty="0" smtClean="0"/>
                        <a:t>41</a:t>
                      </a:r>
                      <a:endParaRPr lang="en-US" dirty="0"/>
                    </a:p>
                  </a:txBody>
                  <a:tcPr/>
                </a:tc>
                <a:tc>
                  <a:txBody>
                    <a:bodyPr/>
                    <a:lstStyle/>
                    <a:p>
                      <a:r>
                        <a:rPr lang="en-US" dirty="0" smtClean="0"/>
                        <a:t>150</a:t>
                      </a:r>
                      <a:endParaRPr lang="en-US" dirty="0"/>
                    </a:p>
                  </a:txBody>
                  <a:tcPr/>
                </a:tc>
              </a:tr>
            </a:tbl>
          </a:graphicData>
        </a:graphic>
      </p:graphicFrame>
      <p:sp>
        <p:nvSpPr>
          <p:cNvPr id="21" name="Title 1"/>
          <p:cNvSpPr>
            <a:spLocks noGrp="1"/>
          </p:cNvSpPr>
          <p:nvPr>
            <p:ph type="title"/>
          </p:nvPr>
        </p:nvSpPr>
        <p:spPr>
          <a:xfrm>
            <a:off x="838200" y="365125"/>
            <a:ext cx="10515600" cy="1325563"/>
          </a:xfrm>
        </p:spPr>
        <p:txBody>
          <a:bodyPr/>
          <a:lstStyle/>
          <a:p>
            <a:r>
              <a:rPr lang="en-US" dirty="0" smtClean="0"/>
              <a:t>Partial Order Preserving </a:t>
            </a:r>
            <a:r>
              <a:rPr lang="en-US" dirty="0" smtClean="0"/>
              <a:t>Encoding</a:t>
            </a:r>
            <a:r>
              <a:rPr lang="en-US" baseline="30000" dirty="0" smtClean="0"/>
              <a:t>12</a:t>
            </a:r>
            <a:r>
              <a:rPr lang="en-US" dirty="0" smtClean="0"/>
              <a:t>:</a:t>
            </a:r>
            <a:r>
              <a:rPr lang="en-US" baseline="30000" dirty="0" smtClean="0"/>
              <a:t/>
            </a:r>
            <a:br>
              <a:rPr lang="en-US" baseline="30000" dirty="0" smtClean="0"/>
            </a:br>
            <a:r>
              <a:rPr lang="en-US" dirty="0" smtClean="0"/>
              <a:t>Custom Approach to Range</a:t>
            </a:r>
            <a:endParaRPr lang="en-US" dirty="0"/>
          </a:p>
        </p:txBody>
      </p:sp>
      <p:sp>
        <p:nvSpPr>
          <p:cNvPr id="11" name="Slide Number Placeholder 10"/>
          <p:cNvSpPr>
            <a:spLocks noGrp="1"/>
          </p:cNvSpPr>
          <p:nvPr>
            <p:ph type="sldNum" sz="quarter" idx="12"/>
          </p:nvPr>
        </p:nvSpPr>
        <p:spPr/>
        <p:txBody>
          <a:bodyPr/>
          <a:lstStyle/>
          <a:p>
            <a:fld id="{1331F335-29E7-644E-BF01-9CFDAABF951A}" type="slidenum">
              <a:rPr lang="en-US" smtClean="0"/>
              <a:t>33</a:t>
            </a:fld>
            <a:endParaRPr lang="en-US"/>
          </a:p>
        </p:txBody>
      </p:sp>
    </p:spTree>
    <p:extLst>
      <p:ext uri="{BB962C8B-B14F-4D97-AF65-F5344CB8AC3E}">
        <p14:creationId xmlns:p14="http://schemas.microsoft.com/office/powerpoint/2010/main" val="36683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nodePh="1">
                                  <p:stCondLst>
                                    <p:cond delay="0"/>
                                  </p:stCondLst>
                                  <p:endCondLst>
                                    <p:cond evt="begin" delay="0">
                                      <p:tn val="11"/>
                                    </p:cond>
                                  </p:endCondLst>
                                  <p:childTnLst>
                                    <p:set>
                                      <p:cBhvr>
                                        <p:cTn id="12" dur="1" fill="hold">
                                          <p:stCondLst>
                                            <p:cond delay="0"/>
                                          </p:stCondLst>
                                        </p:cTn>
                                        <p:tgtEl>
                                          <p:spTgt spid="2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Partial Order Preserving </a:t>
            </a:r>
            <a:r>
              <a:rPr lang="en-US" dirty="0" smtClean="0"/>
              <a:t>Encoding</a:t>
            </a:r>
            <a:r>
              <a:rPr lang="en-US" baseline="30000" dirty="0" smtClean="0"/>
              <a:t>12</a:t>
            </a:r>
            <a:r>
              <a:rPr lang="en-US" dirty="0" smtClean="0"/>
              <a:t>:</a:t>
            </a:r>
            <a:r>
              <a:rPr lang="en-US" baseline="30000" dirty="0" smtClean="0"/>
              <a:t/>
            </a:r>
            <a:br>
              <a:rPr lang="en-US" baseline="30000" dirty="0" smtClean="0"/>
            </a:br>
            <a:r>
              <a:rPr lang="en-US" dirty="0" smtClean="0"/>
              <a:t>Custom Approach to Range</a:t>
            </a:r>
            <a:endParaRPr lang="en-US" dirty="0"/>
          </a:p>
        </p:txBody>
      </p:sp>
      <p:sp>
        <p:nvSpPr>
          <p:cNvPr id="4" name="TextBox 3"/>
          <p:cNvSpPr txBox="1"/>
          <p:nvPr/>
        </p:nvSpPr>
        <p:spPr>
          <a:xfrm>
            <a:off x="0" y="6488668"/>
            <a:ext cx="9487469" cy="369332"/>
          </a:xfrm>
          <a:prstGeom prst="rect">
            <a:avLst/>
          </a:prstGeom>
          <a:noFill/>
        </p:spPr>
        <p:txBody>
          <a:bodyPr wrap="none" rtlCol="0">
            <a:spAutoFit/>
          </a:bodyPr>
          <a:lstStyle/>
          <a:p>
            <a:r>
              <a:rPr lang="en-US" baseline="30000" dirty="0" smtClean="0"/>
              <a:t>12</a:t>
            </a:r>
            <a:r>
              <a:rPr lang="en-US" dirty="0" smtClean="0"/>
              <a:t>D</a:t>
            </a:r>
            <a:r>
              <a:rPr lang="en-US" dirty="0" smtClean="0"/>
              <a:t>. Roche, D. </a:t>
            </a:r>
            <a:r>
              <a:rPr lang="en-US" dirty="0" err="1" smtClean="0"/>
              <a:t>Apon</a:t>
            </a:r>
            <a:r>
              <a:rPr lang="en-US" dirty="0" smtClean="0"/>
              <a:t>, S. Choi, A. </a:t>
            </a:r>
            <a:r>
              <a:rPr lang="en-US" dirty="0" err="1" smtClean="0"/>
              <a:t>Yerukhimovich</a:t>
            </a:r>
            <a:r>
              <a:rPr lang="en-US" dirty="0"/>
              <a:t> </a:t>
            </a:r>
            <a:r>
              <a:rPr lang="en-US" dirty="0" smtClean="0"/>
              <a:t>“POPE: Partial Order Preserving Encoding” CCS 2016</a:t>
            </a:r>
            <a:endParaRPr lang="en-US" dirty="0"/>
          </a:p>
        </p:txBody>
      </p:sp>
      <p:grpSp>
        <p:nvGrpSpPr>
          <p:cNvPr id="6" name="Group 5"/>
          <p:cNvGrpSpPr/>
          <p:nvPr/>
        </p:nvGrpSpPr>
        <p:grpSpPr>
          <a:xfrm>
            <a:off x="542638" y="1690688"/>
            <a:ext cx="1122898" cy="1492230"/>
            <a:chOff x="418652" y="3560698"/>
            <a:chExt cx="1122898" cy="1492230"/>
          </a:xfrm>
        </p:grpSpPr>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8652" y="3930030"/>
              <a:ext cx="1122898" cy="1122898"/>
            </a:xfrm>
            <a:prstGeom prst="rect">
              <a:avLst/>
            </a:prstGeom>
          </p:spPr>
        </p:pic>
        <p:sp>
          <p:nvSpPr>
            <p:cNvPr id="8" name="TextBox 7"/>
            <p:cNvSpPr txBox="1"/>
            <p:nvPr/>
          </p:nvSpPr>
          <p:spPr>
            <a:xfrm>
              <a:off x="548640" y="3560698"/>
              <a:ext cx="726033" cy="369332"/>
            </a:xfrm>
            <a:prstGeom prst="rect">
              <a:avLst/>
            </a:prstGeom>
            <a:noFill/>
          </p:spPr>
          <p:txBody>
            <a:bodyPr wrap="none" rtlCol="0">
              <a:spAutoFit/>
            </a:bodyPr>
            <a:lstStyle/>
            <a:p>
              <a:r>
                <a:rPr lang="en-US" dirty="0" smtClean="0"/>
                <a:t>Client</a:t>
              </a:r>
              <a:endParaRPr lang="en-US" dirty="0"/>
            </a:p>
          </p:txBody>
        </p:sp>
      </p:gr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47205" y="1845432"/>
            <a:ext cx="1706595" cy="1706595"/>
          </a:xfrm>
          <a:prstGeom prst="rect">
            <a:avLst/>
          </a:prstGeom>
        </p:spPr>
      </p:pic>
      <p:sp>
        <p:nvSpPr>
          <p:cNvPr id="10" name="TextBox 9"/>
          <p:cNvSpPr txBox="1"/>
          <p:nvPr/>
        </p:nvSpPr>
        <p:spPr>
          <a:xfrm>
            <a:off x="9647205" y="1417121"/>
            <a:ext cx="1696298" cy="369332"/>
          </a:xfrm>
          <a:prstGeom prst="rect">
            <a:avLst/>
          </a:prstGeom>
          <a:noFill/>
        </p:spPr>
        <p:txBody>
          <a:bodyPr wrap="none" rtlCol="0">
            <a:spAutoFit/>
          </a:bodyPr>
          <a:lstStyle/>
          <a:p>
            <a:r>
              <a:rPr lang="en-US" dirty="0" smtClean="0"/>
              <a:t>Database server</a:t>
            </a:r>
            <a:endParaRPr lang="en-US" dirty="0"/>
          </a:p>
        </p:txBody>
      </p:sp>
      <p:cxnSp>
        <p:nvCxnSpPr>
          <p:cNvPr id="13" name="Straight Arrow Connector 12"/>
          <p:cNvCxnSpPr/>
          <p:nvPr/>
        </p:nvCxnSpPr>
        <p:spPr>
          <a:xfrm>
            <a:off x="2278251" y="3301139"/>
            <a:ext cx="67882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767570" y="1786453"/>
            <a:ext cx="530915" cy="369332"/>
          </a:xfrm>
          <a:prstGeom prst="rect">
            <a:avLst/>
          </a:prstGeom>
          <a:noFill/>
        </p:spPr>
        <p:txBody>
          <a:bodyPr wrap="none" rtlCol="0">
            <a:spAutoFit/>
          </a:bodyPr>
          <a:lstStyle/>
          <a:p>
            <a:pPr marL="342900" indent="-342900">
              <a:buAutoNum type="arabicPeriod"/>
            </a:pPr>
            <a:endParaRPr lang="en-US" dirty="0"/>
          </a:p>
        </p:txBody>
      </p:sp>
      <p:sp>
        <p:nvSpPr>
          <p:cNvPr id="25" name="TextBox 24"/>
          <p:cNvSpPr txBox="1"/>
          <p:nvPr/>
        </p:nvSpPr>
        <p:spPr>
          <a:xfrm>
            <a:off x="139484" y="4992698"/>
            <a:ext cx="530915" cy="369332"/>
          </a:xfrm>
          <a:prstGeom prst="rect">
            <a:avLst/>
          </a:prstGeom>
          <a:noFill/>
        </p:spPr>
        <p:txBody>
          <a:bodyPr wrap="none" rtlCol="0">
            <a:spAutoFit/>
          </a:bodyPr>
          <a:lstStyle/>
          <a:p>
            <a:pPr marL="342900" indent="-342900">
              <a:buFont typeface="+mj-lt"/>
              <a:buAutoNum type="arabicPeriod" startAt="4"/>
            </a:pPr>
            <a:endParaRPr lang="en-US" dirty="0"/>
          </a:p>
        </p:txBody>
      </p:sp>
      <p:graphicFrame>
        <p:nvGraphicFramePr>
          <p:cNvPr id="20" name="Table 19"/>
          <p:cNvGraphicFramePr>
            <a:graphicFrameLocks noGrp="1"/>
          </p:cNvGraphicFramePr>
          <p:nvPr>
            <p:extLst>
              <p:ext uri="{D42A27DB-BD31-4B8C-83A1-F6EECF244321}">
                <p14:modId xmlns:p14="http://schemas.microsoft.com/office/powerpoint/2010/main" val="2106501010"/>
              </p:ext>
            </p:extLst>
          </p:nvPr>
        </p:nvGraphicFramePr>
        <p:xfrm>
          <a:off x="9958288" y="3664179"/>
          <a:ext cx="1074131" cy="504492"/>
        </p:xfrm>
        <a:graphic>
          <a:graphicData uri="http://schemas.openxmlformats.org/drawingml/2006/table">
            <a:tbl>
              <a:tblPr firstRow="1" bandRow="1">
                <a:tableStyleId>{5C22544A-7EE6-4342-B048-85BDC9FD1C3A}</a:tableStyleId>
              </a:tblPr>
              <a:tblGrid>
                <a:gridCol w="418454"/>
                <a:gridCol w="655677"/>
              </a:tblGrid>
              <a:tr h="504492">
                <a:tc>
                  <a:txBody>
                    <a:bodyPr/>
                    <a:lstStyle/>
                    <a:p>
                      <a:r>
                        <a:rPr lang="en-US" dirty="0" smtClean="0"/>
                        <a:t>41</a:t>
                      </a:r>
                      <a:endParaRPr lang="en-US" dirty="0"/>
                    </a:p>
                  </a:txBody>
                  <a:tcPr/>
                </a:tc>
                <a:tc>
                  <a:txBody>
                    <a:bodyPr/>
                    <a:lstStyle/>
                    <a:p>
                      <a:r>
                        <a:rPr lang="en-US" dirty="0" smtClean="0"/>
                        <a:t>150</a:t>
                      </a:r>
                      <a:endParaRPr lang="en-US" dirty="0"/>
                    </a:p>
                  </a:txBody>
                  <a:tcPr/>
                </a:tc>
              </a:tr>
            </a:tbl>
          </a:graphicData>
        </a:graphic>
      </p:graphicFrame>
      <p:graphicFrame>
        <p:nvGraphicFramePr>
          <p:cNvPr id="21" name="Table 20"/>
          <p:cNvGraphicFramePr>
            <a:graphicFrameLocks noGrp="1"/>
          </p:cNvGraphicFramePr>
          <p:nvPr>
            <p:extLst>
              <p:ext uri="{D42A27DB-BD31-4B8C-83A1-F6EECF244321}">
                <p14:modId xmlns:p14="http://schemas.microsoft.com/office/powerpoint/2010/main" val="1213314015"/>
              </p:ext>
            </p:extLst>
          </p:nvPr>
        </p:nvGraphicFramePr>
        <p:xfrm>
          <a:off x="4704498" y="3664179"/>
          <a:ext cx="2464231" cy="504492"/>
        </p:xfrm>
        <a:graphic>
          <a:graphicData uri="http://schemas.openxmlformats.org/drawingml/2006/table">
            <a:tbl>
              <a:tblPr firstRow="1" bandRow="1">
                <a:tableStyleId>{5C22544A-7EE6-4342-B048-85BDC9FD1C3A}</a:tableStyleId>
              </a:tblPr>
              <a:tblGrid>
                <a:gridCol w="418454"/>
                <a:gridCol w="655677"/>
                <a:gridCol w="418455"/>
                <a:gridCol w="449451"/>
                <a:gridCol w="522194"/>
              </a:tblGrid>
              <a:tr h="504492">
                <a:tc>
                  <a:txBody>
                    <a:bodyPr/>
                    <a:lstStyle/>
                    <a:p>
                      <a:r>
                        <a:rPr lang="en-US" dirty="0" smtClean="0"/>
                        <a:t>28</a:t>
                      </a:r>
                      <a:endParaRPr lang="en-US" dirty="0"/>
                    </a:p>
                  </a:txBody>
                  <a:tcPr/>
                </a:tc>
                <a:tc>
                  <a:txBody>
                    <a:bodyPr/>
                    <a:lstStyle/>
                    <a:p>
                      <a:r>
                        <a:rPr lang="en-US" dirty="0" smtClean="0"/>
                        <a:t>150</a:t>
                      </a:r>
                      <a:endParaRPr lang="en-US" dirty="0"/>
                    </a:p>
                  </a:txBody>
                  <a:tcPr/>
                </a:tc>
                <a:tc>
                  <a:txBody>
                    <a:bodyPr/>
                    <a:lstStyle/>
                    <a:p>
                      <a:r>
                        <a:rPr lang="en-US" dirty="0" smtClean="0"/>
                        <a:t>91</a:t>
                      </a:r>
                      <a:endParaRPr lang="en-US" dirty="0"/>
                    </a:p>
                  </a:txBody>
                  <a:tcPr/>
                </a:tc>
                <a:tc>
                  <a:txBody>
                    <a:bodyPr/>
                    <a:lstStyle/>
                    <a:p>
                      <a:r>
                        <a:rPr lang="en-US" dirty="0" smtClean="0"/>
                        <a:t>41</a:t>
                      </a:r>
                      <a:endParaRPr lang="en-US" dirty="0"/>
                    </a:p>
                  </a:txBody>
                  <a:tcPr/>
                </a:tc>
                <a:tc>
                  <a:txBody>
                    <a:bodyPr/>
                    <a:lstStyle/>
                    <a:p>
                      <a:r>
                        <a:rPr lang="en-US" dirty="0" smtClean="0"/>
                        <a:t>10</a:t>
                      </a:r>
                      <a:endParaRPr lang="en-US" dirty="0"/>
                    </a:p>
                  </a:txBody>
                  <a:tcPr/>
                </a:tc>
              </a:tr>
            </a:tbl>
          </a:graphicData>
        </a:graphic>
      </p:graphicFrame>
      <p:cxnSp>
        <p:nvCxnSpPr>
          <p:cNvPr id="22" name="Straight Arrow Connector 21"/>
          <p:cNvCxnSpPr/>
          <p:nvPr/>
        </p:nvCxnSpPr>
        <p:spPr>
          <a:xfrm flipH="1">
            <a:off x="2278251" y="3552027"/>
            <a:ext cx="66835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278251" y="4464312"/>
            <a:ext cx="66835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3223647" y="4757980"/>
            <a:ext cx="184731" cy="369332"/>
          </a:xfrm>
          <a:prstGeom prst="rect">
            <a:avLst/>
          </a:prstGeom>
          <a:noFill/>
        </p:spPr>
        <p:txBody>
          <a:bodyPr wrap="none" rtlCol="0">
            <a:spAutoFit/>
          </a:bodyPr>
          <a:lstStyle/>
          <a:p>
            <a:endParaRPr lang="en-US"/>
          </a:p>
        </p:txBody>
      </p:sp>
      <p:sp>
        <p:nvSpPr>
          <p:cNvPr id="28" name="TextBox 27"/>
          <p:cNvSpPr txBox="1"/>
          <p:nvPr/>
        </p:nvSpPr>
        <p:spPr>
          <a:xfrm>
            <a:off x="5137148" y="4623366"/>
            <a:ext cx="1917704" cy="369332"/>
          </a:xfrm>
          <a:prstGeom prst="rect">
            <a:avLst/>
          </a:prstGeom>
          <a:noFill/>
        </p:spPr>
        <p:txBody>
          <a:bodyPr wrap="none" rtlCol="0">
            <a:spAutoFit/>
          </a:bodyPr>
          <a:lstStyle/>
          <a:p>
            <a:r>
              <a:rPr lang="en-US" smtClean="0"/>
              <a:t>Branch 0, 1, 1, 1, 0</a:t>
            </a:r>
            <a:endParaRPr lang="en-US"/>
          </a:p>
        </p:txBody>
      </p:sp>
      <p:sp>
        <p:nvSpPr>
          <p:cNvPr id="3" name="Slide Number Placeholder 2"/>
          <p:cNvSpPr>
            <a:spLocks noGrp="1"/>
          </p:cNvSpPr>
          <p:nvPr>
            <p:ph type="sldNum" sz="quarter" idx="12"/>
          </p:nvPr>
        </p:nvSpPr>
        <p:spPr/>
        <p:txBody>
          <a:bodyPr/>
          <a:lstStyle/>
          <a:p>
            <a:fld id="{1331F335-29E7-644E-BF01-9CFDAABF951A}" type="slidenum">
              <a:rPr lang="en-US" smtClean="0"/>
              <a:t>34</a:t>
            </a:fld>
            <a:endParaRPr lang="en-US"/>
          </a:p>
        </p:txBody>
      </p:sp>
    </p:spTree>
    <p:extLst>
      <p:ext uri="{BB962C8B-B14F-4D97-AF65-F5344CB8AC3E}">
        <p14:creationId xmlns:p14="http://schemas.microsoft.com/office/powerpoint/2010/main" val="69471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42638" y="1690688"/>
            <a:ext cx="1122898" cy="1492230"/>
            <a:chOff x="418652" y="3560698"/>
            <a:chExt cx="1122898" cy="1492230"/>
          </a:xfrm>
        </p:grpSpPr>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8652" y="3930030"/>
              <a:ext cx="1122898" cy="1122898"/>
            </a:xfrm>
            <a:prstGeom prst="rect">
              <a:avLst/>
            </a:prstGeom>
          </p:spPr>
        </p:pic>
        <p:sp>
          <p:nvSpPr>
            <p:cNvPr id="8" name="TextBox 7"/>
            <p:cNvSpPr txBox="1"/>
            <p:nvPr/>
          </p:nvSpPr>
          <p:spPr>
            <a:xfrm>
              <a:off x="548640" y="3560698"/>
              <a:ext cx="726033" cy="369332"/>
            </a:xfrm>
            <a:prstGeom prst="rect">
              <a:avLst/>
            </a:prstGeom>
            <a:noFill/>
          </p:spPr>
          <p:txBody>
            <a:bodyPr wrap="none" rtlCol="0">
              <a:spAutoFit/>
            </a:bodyPr>
            <a:lstStyle/>
            <a:p>
              <a:r>
                <a:rPr lang="en-US" dirty="0" smtClean="0"/>
                <a:t>Client</a:t>
              </a:r>
              <a:endParaRPr lang="en-US" dirty="0"/>
            </a:p>
          </p:txBody>
        </p:sp>
      </p:grpSp>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47205" y="1845432"/>
            <a:ext cx="1706595" cy="1706595"/>
          </a:xfrm>
          <a:prstGeom prst="rect">
            <a:avLst/>
          </a:prstGeom>
        </p:spPr>
      </p:pic>
      <p:sp>
        <p:nvSpPr>
          <p:cNvPr id="10" name="TextBox 9"/>
          <p:cNvSpPr txBox="1"/>
          <p:nvPr/>
        </p:nvSpPr>
        <p:spPr>
          <a:xfrm>
            <a:off x="9647205" y="1417121"/>
            <a:ext cx="1696298" cy="369332"/>
          </a:xfrm>
          <a:prstGeom prst="rect">
            <a:avLst/>
          </a:prstGeom>
          <a:noFill/>
        </p:spPr>
        <p:txBody>
          <a:bodyPr wrap="none" rtlCol="0">
            <a:spAutoFit/>
          </a:bodyPr>
          <a:lstStyle/>
          <a:p>
            <a:r>
              <a:rPr lang="en-US" dirty="0" smtClean="0"/>
              <a:t>Database server</a:t>
            </a:r>
            <a:endParaRPr lang="en-US" dirty="0"/>
          </a:p>
        </p:txBody>
      </p:sp>
      <p:cxnSp>
        <p:nvCxnSpPr>
          <p:cNvPr id="13" name="Straight Arrow Connector 12"/>
          <p:cNvCxnSpPr/>
          <p:nvPr/>
        </p:nvCxnSpPr>
        <p:spPr>
          <a:xfrm>
            <a:off x="2278251" y="3301139"/>
            <a:ext cx="67882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6" name="Table 15"/>
          <p:cNvGraphicFramePr>
            <a:graphicFrameLocks noGrp="1"/>
          </p:cNvGraphicFramePr>
          <p:nvPr>
            <p:extLst>
              <p:ext uri="{D42A27DB-BD31-4B8C-83A1-F6EECF244321}">
                <p14:modId xmlns:p14="http://schemas.microsoft.com/office/powerpoint/2010/main" val="1263445992"/>
              </p:ext>
            </p:extLst>
          </p:nvPr>
        </p:nvGraphicFramePr>
        <p:xfrm>
          <a:off x="8204257" y="5127616"/>
          <a:ext cx="885497" cy="504492"/>
        </p:xfrm>
        <a:graphic>
          <a:graphicData uri="http://schemas.openxmlformats.org/drawingml/2006/table">
            <a:tbl>
              <a:tblPr firstRow="1" bandRow="1">
                <a:tableStyleId>{5C22544A-7EE6-4342-B048-85BDC9FD1C3A}</a:tableStyleId>
              </a:tblPr>
              <a:tblGrid>
                <a:gridCol w="418454"/>
                <a:gridCol w="467043"/>
              </a:tblGrid>
              <a:tr h="504492">
                <a:tc>
                  <a:txBody>
                    <a:bodyPr/>
                    <a:lstStyle/>
                    <a:p>
                      <a:r>
                        <a:rPr lang="en-US" dirty="0" smtClean="0"/>
                        <a:t>28</a:t>
                      </a:r>
                      <a:endParaRPr lang="en-US" dirty="0"/>
                    </a:p>
                  </a:txBody>
                  <a:tcPr/>
                </a:tc>
                <a:tc>
                  <a:txBody>
                    <a:bodyPr/>
                    <a:lstStyle/>
                    <a:p>
                      <a:r>
                        <a:rPr lang="en-US" dirty="0" smtClean="0"/>
                        <a:t>10</a:t>
                      </a:r>
                      <a:endParaRPr lang="en-US" dirty="0"/>
                    </a:p>
                  </a:txBody>
                  <a:tcPr/>
                </a:tc>
              </a:tr>
            </a:tbl>
          </a:graphicData>
        </a:graphic>
      </p:graphicFrame>
      <p:cxnSp>
        <p:nvCxnSpPr>
          <p:cNvPr id="19" name="Straight Arrow Connector 18"/>
          <p:cNvCxnSpPr/>
          <p:nvPr/>
        </p:nvCxnSpPr>
        <p:spPr>
          <a:xfrm flipH="1">
            <a:off x="2278251" y="3552027"/>
            <a:ext cx="66835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278251" y="4457946"/>
            <a:ext cx="6555784" cy="159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20" name="Table 19"/>
          <p:cNvGraphicFramePr>
            <a:graphicFrameLocks noGrp="1"/>
          </p:cNvGraphicFramePr>
          <p:nvPr>
            <p:extLst>
              <p:ext uri="{D42A27DB-BD31-4B8C-83A1-F6EECF244321}">
                <p14:modId xmlns:p14="http://schemas.microsoft.com/office/powerpoint/2010/main" val="1204084171"/>
              </p:ext>
            </p:extLst>
          </p:nvPr>
        </p:nvGraphicFramePr>
        <p:xfrm>
          <a:off x="9958288" y="3664179"/>
          <a:ext cx="1074131" cy="504492"/>
        </p:xfrm>
        <a:graphic>
          <a:graphicData uri="http://schemas.openxmlformats.org/drawingml/2006/table">
            <a:tbl>
              <a:tblPr firstRow="1" bandRow="1">
                <a:tableStyleId>{5C22544A-7EE6-4342-B048-85BDC9FD1C3A}</a:tableStyleId>
              </a:tblPr>
              <a:tblGrid>
                <a:gridCol w="418454"/>
                <a:gridCol w="655677"/>
              </a:tblGrid>
              <a:tr h="504492">
                <a:tc>
                  <a:txBody>
                    <a:bodyPr/>
                    <a:lstStyle/>
                    <a:p>
                      <a:r>
                        <a:rPr lang="en-US" dirty="0" smtClean="0"/>
                        <a:t>41</a:t>
                      </a:r>
                      <a:endParaRPr lang="en-US" dirty="0"/>
                    </a:p>
                  </a:txBody>
                  <a:tcPr/>
                </a:tc>
                <a:tc>
                  <a:txBody>
                    <a:bodyPr/>
                    <a:lstStyle/>
                    <a:p>
                      <a:r>
                        <a:rPr lang="en-US" dirty="0" smtClean="0"/>
                        <a:t>150</a:t>
                      </a:r>
                      <a:endParaRPr lang="en-US" dirty="0"/>
                    </a:p>
                  </a:txBody>
                  <a:tcPr/>
                </a:tc>
              </a:tr>
            </a:tbl>
          </a:graphicData>
        </a:graphic>
      </p:graphicFrame>
      <p:graphicFrame>
        <p:nvGraphicFramePr>
          <p:cNvPr id="22" name="Table 21"/>
          <p:cNvGraphicFramePr>
            <a:graphicFrameLocks noGrp="1"/>
          </p:cNvGraphicFramePr>
          <p:nvPr>
            <p:extLst>
              <p:ext uri="{D42A27DB-BD31-4B8C-83A1-F6EECF244321}">
                <p14:modId xmlns:p14="http://schemas.microsoft.com/office/powerpoint/2010/main" val="1538178236"/>
              </p:ext>
            </p:extLst>
          </p:nvPr>
        </p:nvGraphicFramePr>
        <p:xfrm>
          <a:off x="9958288" y="5127616"/>
          <a:ext cx="1523583" cy="504492"/>
        </p:xfrm>
        <a:graphic>
          <a:graphicData uri="http://schemas.openxmlformats.org/drawingml/2006/table">
            <a:tbl>
              <a:tblPr firstRow="1" bandRow="1">
                <a:tableStyleId>{5C22544A-7EE6-4342-B048-85BDC9FD1C3A}</a:tableStyleId>
              </a:tblPr>
              <a:tblGrid>
                <a:gridCol w="655677"/>
                <a:gridCol w="418455"/>
                <a:gridCol w="449451"/>
              </a:tblGrid>
              <a:tr h="504492">
                <a:tc>
                  <a:txBody>
                    <a:bodyPr/>
                    <a:lstStyle/>
                    <a:p>
                      <a:r>
                        <a:rPr lang="en-US" dirty="0" smtClean="0"/>
                        <a:t>150</a:t>
                      </a:r>
                      <a:endParaRPr lang="en-US" dirty="0"/>
                    </a:p>
                  </a:txBody>
                  <a:tcPr/>
                </a:tc>
                <a:tc>
                  <a:txBody>
                    <a:bodyPr/>
                    <a:lstStyle/>
                    <a:p>
                      <a:r>
                        <a:rPr lang="en-US" dirty="0" smtClean="0"/>
                        <a:t>91</a:t>
                      </a:r>
                      <a:endParaRPr lang="en-US" dirty="0"/>
                    </a:p>
                  </a:txBody>
                  <a:tcPr/>
                </a:tc>
                <a:tc>
                  <a:txBody>
                    <a:bodyPr/>
                    <a:lstStyle/>
                    <a:p>
                      <a:r>
                        <a:rPr lang="en-US" dirty="0" smtClean="0"/>
                        <a:t>41</a:t>
                      </a:r>
                      <a:endParaRPr lang="en-US" dirty="0"/>
                    </a:p>
                  </a:txBody>
                  <a:tcPr/>
                </a:tc>
              </a:tr>
            </a:tbl>
          </a:graphicData>
        </a:graphic>
      </p:graphicFrame>
      <p:cxnSp>
        <p:nvCxnSpPr>
          <p:cNvPr id="23" name="Straight Arrow Connector 22"/>
          <p:cNvCxnSpPr>
            <a:endCxn id="16" idx="0"/>
          </p:cNvCxnSpPr>
          <p:nvPr/>
        </p:nvCxnSpPr>
        <p:spPr>
          <a:xfrm flipH="1">
            <a:off x="8647005" y="4168671"/>
            <a:ext cx="1488887" cy="958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20" idx="2"/>
            <a:endCxn id="22" idx="0"/>
          </p:cNvCxnSpPr>
          <p:nvPr/>
        </p:nvCxnSpPr>
        <p:spPr>
          <a:xfrm>
            <a:off x="10495353" y="4168671"/>
            <a:ext cx="224726" cy="958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912436" y="1608717"/>
            <a:ext cx="5754746" cy="1566568"/>
          </a:xfrm>
          <a:prstGeom prst="rect">
            <a:avLst/>
          </a:prstGeom>
          <a:solidFill>
            <a:srgbClr val="D2D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000" dirty="0">
                <a:solidFill>
                  <a:schemeClr val="tx1"/>
                </a:solidFill>
              </a:rPr>
              <a:t>Traverse tree </a:t>
            </a:r>
            <a:r>
              <a:rPr lang="en-US" sz="2000" dirty="0" smtClean="0">
                <a:solidFill>
                  <a:schemeClr val="tx1"/>
                </a:solidFill>
              </a:rPr>
              <a:t>hierarchically </a:t>
            </a:r>
            <a:r>
              <a:rPr lang="mr-IN" sz="2000" dirty="0">
                <a:solidFill>
                  <a:schemeClr val="tx1"/>
                </a:solidFill>
              </a:rPr>
              <a:t>–</a:t>
            </a:r>
            <a:r>
              <a:rPr lang="en-US" sz="2000" dirty="0">
                <a:solidFill>
                  <a:schemeClr val="tx1"/>
                </a:solidFill>
              </a:rPr>
              <a:t> branch if many</a:t>
            </a:r>
            <a:br>
              <a:rPr lang="en-US" sz="2000" dirty="0">
                <a:solidFill>
                  <a:schemeClr val="tx1"/>
                </a:solidFill>
              </a:rPr>
            </a:br>
            <a:r>
              <a:rPr lang="en-US" sz="2000" dirty="0">
                <a:solidFill>
                  <a:schemeClr val="tx1"/>
                </a:solidFill>
              </a:rPr>
              <a:t>unsorted values at </a:t>
            </a:r>
            <a:r>
              <a:rPr lang="en-US" sz="2000" dirty="0" smtClean="0">
                <a:solidFill>
                  <a:schemeClr val="tx1"/>
                </a:solidFill>
              </a:rPr>
              <a:t>node</a:t>
            </a:r>
          </a:p>
          <a:p>
            <a:r>
              <a:rPr lang="en-US" sz="2000" dirty="0" smtClean="0">
                <a:solidFill>
                  <a:schemeClr val="tx1"/>
                </a:solidFill>
              </a:rPr>
              <a:t>All comparisons performed by client, server sees tree</a:t>
            </a:r>
            <a:endParaRPr lang="en-US" sz="2000" dirty="0">
              <a:solidFill>
                <a:schemeClr val="tx1"/>
              </a:solidFill>
            </a:endParaRPr>
          </a:p>
          <a:p>
            <a:r>
              <a:rPr lang="en-US" sz="2000" dirty="0" smtClean="0">
                <a:solidFill>
                  <a:schemeClr val="tx1"/>
                </a:solidFill>
              </a:rPr>
              <a:t>Created nodes reduce number of client comparisons needed in future queries</a:t>
            </a:r>
            <a:endParaRPr lang="en-US" sz="2000" dirty="0">
              <a:solidFill>
                <a:schemeClr val="tx1"/>
              </a:solidFill>
            </a:endParaRPr>
          </a:p>
        </p:txBody>
      </p:sp>
      <p:graphicFrame>
        <p:nvGraphicFramePr>
          <p:cNvPr id="31" name="Table 30"/>
          <p:cNvGraphicFramePr>
            <a:graphicFrameLocks noGrp="1"/>
          </p:cNvGraphicFramePr>
          <p:nvPr>
            <p:extLst>
              <p:ext uri="{D42A27DB-BD31-4B8C-83A1-F6EECF244321}">
                <p14:modId xmlns:p14="http://schemas.microsoft.com/office/powerpoint/2010/main" val="886637052"/>
              </p:ext>
            </p:extLst>
          </p:nvPr>
        </p:nvGraphicFramePr>
        <p:xfrm>
          <a:off x="4704498" y="3664179"/>
          <a:ext cx="2464231" cy="504492"/>
        </p:xfrm>
        <a:graphic>
          <a:graphicData uri="http://schemas.openxmlformats.org/drawingml/2006/table">
            <a:tbl>
              <a:tblPr firstRow="1" bandRow="1">
                <a:tableStyleId>{5C22544A-7EE6-4342-B048-85BDC9FD1C3A}</a:tableStyleId>
              </a:tblPr>
              <a:tblGrid>
                <a:gridCol w="418454"/>
                <a:gridCol w="655677"/>
                <a:gridCol w="418455"/>
                <a:gridCol w="449451"/>
                <a:gridCol w="522194"/>
              </a:tblGrid>
              <a:tr h="504492">
                <a:tc>
                  <a:txBody>
                    <a:bodyPr/>
                    <a:lstStyle/>
                    <a:p>
                      <a:r>
                        <a:rPr lang="en-US" dirty="0" smtClean="0"/>
                        <a:t>28</a:t>
                      </a:r>
                      <a:endParaRPr lang="en-US" dirty="0"/>
                    </a:p>
                  </a:txBody>
                  <a:tcPr/>
                </a:tc>
                <a:tc>
                  <a:txBody>
                    <a:bodyPr/>
                    <a:lstStyle/>
                    <a:p>
                      <a:r>
                        <a:rPr lang="en-US" dirty="0" smtClean="0"/>
                        <a:t>150</a:t>
                      </a:r>
                      <a:endParaRPr lang="en-US" dirty="0"/>
                    </a:p>
                  </a:txBody>
                  <a:tcPr/>
                </a:tc>
                <a:tc>
                  <a:txBody>
                    <a:bodyPr/>
                    <a:lstStyle/>
                    <a:p>
                      <a:r>
                        <a:rPr lang="en-US" dirty="0" smtClean="0"/>
                        <a:t>91</a:t>
                      </a:r>
                      <a:endParaRPr lang="en-US" dirty="0"/>
                    </a:p>
                  </a:txBody>
                  <a:tcPr/>
                </a:tc>
                <a:tc>
                  <a:txBody>
                    <a:bodyPr/>
                    <a:lstStyle/>
                    <a:p>
                      <a:r>
                        <a:rPr lang="en-US" dirty="0" smtClean="0"/>
                        <a:t>41</a:t>
                      </a:r>
                      <a:endParaRPr lang="en-US" dirty="0"/>
                    </a:p>
                  </a:txBody>
                  <a:tcPr/>
                </a:tc>
                <a:tc>
                  <a:txBody>
                    <a:bodyPr/>
                    <a:lstStyle/>
                    <a:p>
                      <a:r>
                        <a:rPr lang="en-US" dirty="0" smtClean="0"/>
                        <a:t>10</a:t>
                      </a:r>
                      <a:endParaRPr lang="en-US" dirty="0"/>
                    </a:p>
                  </a:txBody>
                  <a:tcPr/>
                </a:tc>
              </a:tr>
            </a:tbl>
          </a:graphicData>
        </a:graphic>
      </p:graphicFrame>
      <p:sp>
        <p:nvSpPr>
          <p:cNvPr id="32" name="TextBox 31"/>
          <p:cNvSpPr txBox="1"/>
          <p:nvPr/>
        </p:nvSpPr>
        <p:spPr>
          <a:xfrm>
            <a:off x="5137148" y="4623366"/>
            <a:ext cx="1917704" cy="369332"/>
          </a:xfrm>
          <a:prstGeom prst="rect">
            <a:avLst/>
          </a:prstGeom>
          <a:noFill/>
        </p:spPr>
        <p:txBody>
          <a:bodyPr wrap="none" rtlCol="0">
            <a:spAutoFit/>
          </a:bodyPr>
          <a:lstStyle/>
          <a:p>
            <a:r>
              <a:rPr lang="en-US" smtClean="0"/>
              <a:t>Branch 0, 1, 1, 1, 0</a:t>
            </a:r>
            <a:endParaRPr lang="en-US"/>
          </a:p>
        </p:txBody>
      </p:sp>
      <p:sp>
        <p:nvSpPr>
          <p:cNvPr id="25" name="Title 1"/>
          <p:cNvSpPr>
            <a:spLocks noGrp="1"/>
          </p:cNvSpPr>
          <p:nvPr>
            <p:ph type="title"/>
          </p:nvPr>
        </p:nvSpPr>
        <p:spPr>
          <a:xfrm>
            <a:off x="838200" y="365125"/>
            <a:ext cx="10515600" cy="1325563"/>
          </a:xfrm>
        </p:spPr>
        <p:txBody>
          <a:bodyPr/>
          <a:lstStyle/>
          <a:p>
            <a:r>
              <a:rPr lang="en-US" dirty="0" smtClean="0"/>
              <a:t>Partial Order </a:t>
            </a:r>
            <a:r>
              <a:rPr lang="en-US" smtClean="0"/>
              <a:t>Preserving </a:t>
            </a:r>
            <a:r>
              <a:rPr lang="en-US" smtClean="0"/>
              <a:t>Encoding</a:t>
            </a:r>
            <a:r>
              <a:rPr lang="en-US" baseline="30000" smtClean="0"/>
              <a:t>12</a:t>
            </a:r>
            <a:r>
              <a:rPr lang="en-US" smtClean="0"/>
              <a:t>:</a:t>
            </a:r>
            <a:r>
              <a:rPr lang="en-US" baseline="30000" dirty="0" smtClean="0"/>
              <a:t/>
            </a:r>
            <a:br>
              <a:rPr lang="en-US" baseline="30000" dirty="0" smtClean="0"/>
            </a:br>
            <a:r>
              <a:rPr lang="en-US" dirty="0" smtClean="0"/>
              <a:t>Custom Approach to Range</a:t>
            </a:r>
            <a:endParaRPr lang="en-US" dirty="0"/>
          </a:p>
        </p:txBody>
      </p:sp>
      <p:sp>
        <p:nvSpPr>
          <p:cNvPr id="4" name="Slide Number Placeholder 3"/>
          <p:cNvSpPr>
            <a:spLocks noGrp="1"/>
          </p:cNvSpPr>
          <p:nvPr>
            <p:ph type="sldNum" sz="quarter" idx="12"/>
          </p:nvPr>
        </p:nvSpPr>
        <p:spPr/>
        <p:txBody>
          <a:bodyPr/>
          <a:lstStyle/>
          <a:p>
            <a:fld id="{1331F335-29E7-644E-BF01-9CFDAABF951A}" type="slidenum">
              <a:rPr lang="en-US" smtClean="0"/>
              <a:t>35</a:t>
            </a:fld>
            <a:endParaRPr lang="en-US"/>
          </a:p>
        </p:txBody>
      </p:sp>
    </p:spTree>
    <p:extLst>
      <p:ext uri="{BB962C8B-B14F-4D97-AF65-F5344CB8AC3E}">
        <p14:creationId xmlns:p14="http://schemas.microsoft.com/office/powerpoint/2010/main" val="78409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30">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1" uiExpand="1"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92268" y="2324161"/>
            <a:ext cx="7267659" cy="1569660"/>
          </a:xfrm>
          <a:prstGeom prst="rect">
            <a:avLst/>
          </a:prstGeom>
          <a:noFill/>
        </p:spPr>
        <p:txBody>
          <a:bodyPr wrap="square" rtlCol="0">
            <a:spAutoFit/>
          </a:bodyPr>
          <a:lstStyle/>
          <a:p>
            <a:pPr algn="ctr"/>
            <a:r>
              <a:rPr lang="en-US" sz="3200" dirty="0"/>
              <a:t>B+ trees are used in many unprotected databases</a:t>
            </a:r>
          </a:p>
          <a:p>
            <a:pPr lvl="1" algn="ctr"/>
            <a:r>
              <a:rPr lang="en-US" sz="3200" dirty="0"/>
              <a:t>Variable number of children per node</a:t>
            </a:r>
          </a:p>
        </p:txBody>
      </p:sp>
      <p:grpSp>
        <p:nvGrpSpPr>
          <p:cNvPr id="93" name="Group 92"/>
          <p:cNvGrpSpPr/>
          <p:nvPr/>
        </p:nvGrpSpPr>
        <p:grpSpPr>
          <a:xfrm>
            <a:off x="2614081" y="3359837"/>
            <a:ext cx="734214" cy="368992"/>
            <a:chOff x="5581147" y="2229766"/>
            <a:chExt cx="734214" cy="368992"/>
          </a:xfrm>
        </p:grpSpPr>
        <p:sp>
          <p:nvSpPr>
            <p:cNvPr id="94" name="Rectangle 59"/>
            <p:cNvSpPr>
              <a:spLocks noChangeArrowheads="1"/>
            </p:cNvSpPr>
            <p:nvPr/>
          </p:nvSpPr>
          <p:spPr bwMode="auto">
            <a:xfrm>
              <a:off x="5583841" y="2233633"/>
              <a:ext cx="731520" cy="365125"/>
            </a:xfrm>
            <a:prstGeom prst="rect">
              <a:avLst/>
            </a:prstGeom>
            <a:solidFill>
              <a:schemeClr val="bg1"/>
            </a:solidFill>
            <a:ln w="12700" cmpd="sng">
              <a:solidFill>
                <a:schemeClr val="tx1"/>
              </a:solidFill>
              <a:miter lim="800000"/>
              <a:headEnd/>
              <a:tailEnd/>
            </a:ln>
          </p:spPr>
          <p:txBody>
            <a:bodyPr wrap="none" lIns="0" tIns="0" rIns="0" bIns="0" anchor="ctr"/>
            <a:lstStyle/>
            <a:p>
              <a:pPr algn="ctr"/>
              <a:endParaRPr lang="en-US" sz="900" baseline="-25000" dirty="0">
                <a:latin typeface="Times"/>
                <a:cs typeface="Times"/>
              </a:endParaRPr>
            </a:p>
          </p:txBody>
        </p:sp>
        <p:sp>
          <p:nvSpPr>
            <p:cNvPr id="95" name="Rectangle 94"/>
            <p:cNvSpPr/>
            <p:nvPr/>
          </p:nvSpPr>
          <p:spPr bwMode="auto">
            <a:xfrm>
              <a:off x="5585086" y="2229766"/>
              <a:ext cx="297898" cy="25318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900" i="1" dirty="0">
                  <a:latin typeface="Times"/>
                  <a:cs typeface="Times"/>
                </a:rPr>
                <a:t>7</a:t>
              </a:r>
            </a:p>
          </p:txBody>
        </p:sp>
        <p:sp>
          <p:nvSpPr>
            <p:cNvPr id="96" name="Rectangle 95"/>
            <p:cNvSpPr/>
            <p:nvPr/>
          </p:nvSpPr>
          <p:spPr bwMode="auto">
            <a:xfrm>
              <a:off x="5877290" y="2231844"/>
              <a:ext cx="306166" cy="251102"/>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900" i="1" dirty="0">
                  <a:latin typeface="Times"/>
                  <a:cs typeface="Times"/>
                </a:rPr>
                <a:t>8</a:t>
              </a:r>
            </a:p>
          </p:txBody>
        </p:sp>
        <p:sp>
          <p:nvSpPr>
            <p:cNvPr id="97" name="Rectangle 96"/>
            <p:cNvSpPr/>
            <p:nvPr/>
          </p:nvSpPr>
          <p:spPr bwMode="auto">
            <a:xfrm>
              <a:off x="5581147" y="2484674"/>
              <a:ext cx="249216"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sp>
          <p:nvSpPr>
            <p:cNvPr id="98" name="Rectangle 97"/>
            <p:cNvSpPr/>
            <p:nvPr/>
          </p:nvSpPr>
          <p:spPr bwMode="auto">
            <a:xfrm>
              <a:off x="5830362" y="2483309"/>
              <a:ext cx="249216"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sp>
          <p:nvSpPr>
            <p:cNvPr id="99" name="Rectangle 98"/>
            <p:cNvSpPr/>
            <p:nvPr/>
          </p:nvSpPr>
          <p:spPr bwMode="auto">
            <a:xfrm>
              <a:off x="6075587" y="2483435"/>
              <a:ext cx="237221"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grpSp>
      <p:grpSp>
        <p:nvGrpSpPr>
          <p:cNvPr id="100" name="Group 99"/>
          <p:cNvGrpSpPr/>
          <p:nvPr/>
        </p:nvGrpSpPr>
        <p:grpSpPr>
          <a:xfrm>
            <a:off x="1726574" y="3370979"/>
            <a:ext cx="734214" cy="368992"/>
            <a:chOff x="5581147" y="2229766"/>
            <a:chExt cx="734214" cy="368992"/>
          </a:xfrm>
        </p:grpSpPr>
        <p:sp>
          <p:nvSpPr>
            <p:cNvPr id="101" name="Rectangle 59"/>
            <p:cNvSpPr>
              <a:spLocks noChangeArrowheads="1"/>
            </p:cNvSpPr>
            <p:nvPr/>
          </p:nvSpPr>
          <p:spPr bwMode="auto">
            <a:xfrm>
              <a:off x="5583841" y="2233633"/>
              <a:ext cx="731520" cy="365125"/>
            </a:xfrm>
            <a:prstGeom prst="rect">
              <a:avLst/>
            </a:prstGeom>
            <a:solidFill>
              <a:schemeClr val="bg1"/>
            </a:solidFill>
            <a:ln w="12700" cmpd="sng">
              <a:solidFill>
                <a:schemeClr val="tx1"/>
              </a:solidFill>
              <a:miter lim="800000"/>
              <a:headEnd/>
              <a:tailEnd/>
            </a:ln>
          </p:spPr>
          <p:txBody>
            <a:bodyPr wrap="none" lIns="0" tIns="0" rIns="0" bIns="0" anchor="ctr"/>
            <a:lstStyle/>
            <a:p>
              <a:pPr algn="ctr"/>
              <a:endParaRPr lang="en-US" sz="900" baseline="-25000" dirty="0">
                <a:latin typeface="Times"/>
                <a:cs typeface="Times"/>
              </a:endParaRPr>
            </a:p>
          </p:txBody>
        </p:sp>
        <p:sp>
          <p:nvSpPr>
            <p:cNvPr id="102" name="Rectangle 101"/>
            <p:cNvSpPr/>
            <p:nvPr/>
          </p:nvSpPr>
          <p:spPr bwMode="auto">
            <a:xfrm>
              <a:off x="5585086" y="2229766"/>
              <a:ext cx="297898" cy="25318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900" i="1" dirty="0">
                  <a:latin typeface="Times"/>
                  <a:cs typeface="Times"/>
                </a:rPr>
                <a:t>3</a:t>
              </a:r>
            </a:p>
          </p:txBody>
        </p:sp>
        <p:sp>
          <p:nvSpPr>
            <p:cNvPr id="103" name="Rectangle 102"/>
            <p:cNvSpPr/>
            <p:nvPr/>
          </p:nvSpPr>
          <p:spPr bwMode="auto">
            <a:xfrm>
              <a:off x="5877290" y="2231844"/>
              <a:ext cx="306166" cy="251102"/>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900" i="1" dirty="0">
                  <a:latin typeface="Times"/>
                  <a:cs typeface="Times"/>
                </a:rPr>
                <a:t>4</a:t>
              </a:r>
            </a:p>
          </p:txBody>
        </p:sp>
        <p:sp>
          <p:nvSpPr>
            <p:cNvPr id="104" name="Rectangle 103"/>
            <p:cNvSpPr/>
            <p:nvPr/>
          </p:nvSpPr>
          <p:spPr bwMode="auto">
            <a:xfrm>
              <a:off x="5581147" y="2484674"/>
              <a:ext cx="249216"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sp>
          <p:nvSpPr>
            <p:cNvPr id="105" name="Rectangle 104"/>
            <p:cNvSpPr/>
            <p:nvPr/>
          </p:nvSpPr>
          <p:spPr bwMode="auto">
            <a:xfrm>
              <a:off x="5830362" y="2483309"/>
              <a:ext cx="249216"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sp>
          <p:nvSpPr>
            <p:cNvPr id="106" name="Rectangle 105"/>
            <p:cNvSpPr/>
            <p:nvPr/>
          </p:nvSpPr>
          <p:spPr bwMode="auto">
            <a:xfrm>
              <a:off x="6075587" y="2483435"/>
              <a:ext cx="237221"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grpSp>
      <p:grpSp>
        <p:nvGrpSpPr>
          <p:cNvPr id="107" name="Group 106"/>
          <p:cNvGrpSpPr/>
          <p:nvPr/>
        </p:nvGrpSpPr>
        <p:grpSpPr>
          <a:xfrm>
            <a:off x="2314981" y="2642978"/>
            <a:ext cx="734214" cy="368992"/>
            <a:chOff x="5581147" y="2229766"/>
            <a:chExt cx="734214" cy="368992"/>
          </a:xfrm>
        </p:grpSpPr>
        <p:sp>
          <p:nvSpPr>
            <p:cNvPr id="108" name="Rectangle 59"/>
            <p:cNvSpPr>
              <a:spLocks noChangeArrowheads="1"/>
            </p:cNvSpPr>
            <p:nvPr/>
          </p:nvSpPr>
          <p:spPr bwMode="auto">
            <a:xfrm>
              <a:off x="5583841" y="2233633"/>
              <a:ext cx="731520" cy="365125"/>
            </a:xfrm>
            <a:prstGeom prst="rect">
              <a:avLst/>
            </a:prstGeom>
            <a:solidFill>
              <a:schemeClr val="bg1"/>
            </a:solidFill>
            <a:ln w="12700" cmpd="sng">
              <a:solidFill>
                <a:schemeClr val="tx1"/>
              </a:solidFill>
              <a:miter lim="800000"/>
              <a:headEnd/>
              <a:tailEnd/>
            </a:ln>
          </p:spPr>
          <p:txBody>
            <a:bodyPr wrap="none" lIns="0" tIns="0" rIns="0" bIns="0" anchor="ctr"/>
            <a:lstStyle/>
            <a:p>
              <a:pPr algn="ctr"/>
              <a:endParaRPr lang="en-US" sz="900" baseline="-25000" dirty="0">
                <a:latin typeface="Times"/>
                <a:cs typeface="Times"/>
              </a:endParaRPr>
            </a:p>
          </p:txBody>
        </p:sp>
        <p:sp>
          <p:nvSpPr>
            <p:cNvPr id="109" name="Rectangle 108"/>
            <p:cNvSpPr/>
            <p:nvPr/>
          </p:nvSpPr>
          <p:spPr bwMode="auto">
            <a:xfrm>
              <a:off x="5585086" y="2229766"/>
              <a:ext cx="297898" cy="25318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900" i="1" dirty="0">
                  <a:latin typeface="Times"/>
                  <a:cs typeface="Times"/>
                </a:rPr>
                <a:t>12</a:t>
              </a:r>
            </a:p>
          </p:txBody>
        </p:sp>
        <p:sp>
          <p:nvSpPr>
            <p:cNvPr id="110" name="Rectangle 109"/>
            <p:cNvSpPr/>
            <p:nvPr/>
          </p:nvSpPr>
          <p:spPr bwMode="auto">
            <a:xfrm>
              <a:off x="5877290" y="2231844"/>
              <a:ext cx="306166" cy="251102"/>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900" i="1" dirty="0">
                  <a:latin typeface="Times"/>
                  <a:cs typeface="Times"/>
                </a:rPr>
                <a:t>16</a:t>
              </a:r>
            </a:p>
          </p:txBody>
        </p:sp>
        <p:sp>
          <p:nvSpPr>
            <p:cNvPr id="111" name="Rectangle 110"/>
            <p:cNvSpPr/>
            <p:nvPr/>
          </p:nvSpPr>
          <p:spPr bwMode="auto">
            <a:xfrm>
              <a:off x="5581147" y="2484674"/>
              <a:ext cx="249216"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sp>
          <p:nvSpPr>
            <p:cNvPr id="112" name="Rectangle 111"/>
            <p:cNvSpPr/>
            <p:nvPr/>
          </p:nvSpPr>
          <p:spPr bwMode="auto">
            <a:xfrm>
              <a:off x="5830362" y="2483309"/>
              <a:ext cx="249216"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sp>
          <p:nvSpPr>
            <p:cNvPr id="113" name="Rectangle 112"/>
            <p:cNvSpPr/>
            <p:nvPr/>
          </p:nvSpPr>
          <p:spPr bwMode="auto">
            <a:xfrm>
              <a:off x="6075587" y="2483435"/>
              <a:ext cx="237221"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grpSp>
      <p:grpSp>
        <p:nvGrpSpPr>
          <p:cNvPr id="114" name="Group 113"/>
          <p:cNvGrpSpPr/>
          <p:nvPr/>
        </p:nvGrpSpPr>
        <p:grpSpPr>
          <a:xfrm>
            <a:off x="794356" y="3363406"/>
            <a:ext cx="734214" cy="368992"/>
            <a:chOff x="5581147" y="2229766"/>
            <a:chExt cx="734214" cy="368992"/>
          </a:xfrm>
        </p:grpSpPr>
        <p:sp>
          <p:nvSpPr>
            <p:cNvPr id="115" name="Rectangle 59"/>
            <p:cNvSpPr>
              <a:spLocks noChangeArrowheads="1"/>
            </p:cNvSpPr>
            <p:nvPr/>
          </p:nvSpPr>
          <p:spPr bwMode="auto">
            <a:xfrm>
              <a:off x="5583841" y="2233633"/>
              <a:ext cx="731520" cy="365125"/>
            </a:xfrm>
            <a:prstGeom prst="rect">
              <a:avLst/>
            </a:prstGeom>
            <a:solidFill>
              <a:schemeClr val="bg1"/>
            </a:solidFill>
            <a:ln w="12700" cmpd="sng">
              <a:solidFill>
                <a:schemeClr val="tx1"/>
              </a:solidFill>
              <a:miter lim="800000"/>
              <a:headEnd/>
              <a:tailEnd/>
            </a:ln>
          </p:spPr>
          <p:txBody>
            <a:bodyPr wrap="none" lIns="0" tIns="0" rIns="0" bIns="0" anchor="ctr"/>
            <a:lstStyle/>
            <a:p>
              <a:pPr algn="ctr"/>
              <a:endParaRPr lang="en-US" sz="900" baseline="-25000" dirty="0">
                <a:latin typeface="Times"/>
                <a:cs typeface="Times"/>
              </a:endParaRPr>
            </a:p>
          </p:txBody>
        </p:sp>
        <p:sp>
          <p:nvSpPr>
            <p:cNvPr id="116" name="Rectangle 115"/>
            <p:cNvSpPr/>
            <p:nvPr/>
          </p:nvSpPr>
          <p:spPr bwMode="auto">
            <a:xfrm>
              <a:off x="5585086" y="2229766"/>
              <a:ext cx="297898" cy="25318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900" i="1" dirty="0">
                  <a:latin typeface="Times"/>
                  <a:cs typeface="Times"/>
                </a:rPr>
                <a:t>1</a:t>
              </a:r>
            </a:p>
          </p:txBody>
        </p:sp>
        <p:sp>
          <p:nvSpPr>
            <p:cNvPr id="117" name="Rectangle 116"/>
            <p:cNvSpPr/>
            <p:nvPr/>
          </p:nvSpPr>
          <p:spPr bwMode="auto">
            <a:xfrm>
              <a:off x="5877290" y="2231844"/>
              <a:ext cx="306166" cy="251102"/>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900" i="1" dirty="0">
                  <a:latin typeface="Times"/>
                  <a:cs typeface="Times"/>
                </a:rPr>
                <a:t>2</a:t>
              </a:r>
            </a:p>
          </p:txBody>
        </p:sp>
        <p:sp>
          <p:nvSpPr>
            <p:cNvPr id="118" name="Rectangle 117"/>
            <p:cNvSpPr/>
            <p:nvPr/>
          </p:nvSpPr>
          <p:spPr bwMode="auto">
            <a:xfrm>
              <a:off x="5581147" y="2484674"/>
              <a:ext cx="249216"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sp>
          <p:nvSpPr>
            <p:cNvPr id="119" name="Rectangle 118"/>
            <p:cNvSpPr/>
            <p:nvPr/>
          </p:nvSpPr>
          <p:spPr bwMode="auto">
            <a:xfrm>
              <a:off x="5830362" y="2483309"/>
              <a:ext cx="249216"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sp>
          <p:nvSpPr>
            <p:cNvPr id="120" name="Rectangle 119"/>
            <p:cNvSpPr/>
            <p:nvPr/>
          </p:nvSpPr>
          <p:spPr bwMode="auto">
            <a:xfrm>
              <a:off x="6075587" y="2483435"/>
              <a:ext cx="237221"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grpSp>
      <p:grpSp>
        <p:nvGrpSpPr>
          <p:cNvPr id="121" name="Group 120"/>
          <p:cNvGrpSpPr/>
          <p:nvPr/>
        </p:nvGrpSpPr>
        <p:grpSpPr>
          <a:xfrm>
            <a:off x="2168023" y="2014533"/>
            <a:ext cx="734214" cy="368992"/>
            <a:chOff x="5581147" y="2229766"/>
            <a:chExt cx="734214" cy="368992"/>
          </a:xfrm>
        </p:grpSpPr>
        <p:sp>
          <p:nvSpPr>
            <p:cNvPr id="122" name="Rectangle 59"/>
            <p:cNvSpPr>
              <a:spLocks noChangeArrowheads="1"/>
            </p:cNvSpPr>
            <p:nvPr/>
          </p:nvSpPr>
          <p:spPr bwMode="auto">
            <a:xfrm>
              <a:off x="5583841" y="2233633"/>
              <a:ext cx="731520" cy="365125"/>
            </a:xfrm>
            <a:prstGeom prst="rect">
              <a:avLst/>
            </a:prstGeom>
            <a:solidFill>
              <a:schemeClr val="bg1"/>
            </a:solidFill>
            <a:ln w="12700" cmpd="sng">
              <a:solidFill>
                <a:schemeClr val="tx1"/>
              </a:solidFill>
              <a:miter lim="800000"/>
              <a:headEnd/>
              <a:tailEnd/>
            </a:ln>
          </p:spPr>
          <p:txBody>
            <a:bodyPr wrap="none" lIns="0" tIns="0" rIns="0" bIns="0" anchor="ctr"/>
            <a:lstStyle/>
            <a:p>
              <a:pPr algn="ctr"/>
              <a:endParaRPr lang="en-US" sz="900" baseline="-25000" dirty="0">
                <a:latin typeface="Times"/>
                <a:cs typeface="Times"/>
              </a:endParaRPr>
            </a:p>
          </p:txBody>
        </p:sp>
        <p:sp>
          <p:nvSpPr>
            <p:cNvPr id="123" name="Rectangle 122"/>
            <p:cNvSpPr/>
            <p:nvPr/>
          </p:nvSpPr>
          <p:spPr bwMode="auto">
            <a:xfrm>
              <a:off x="5585086" y="2229766"/>
              <a:ext cx="297898" cy="25318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900" i="1" dirty="0">
                  <a:latin typeface="Times"/>
                  <a:cs typeface="Times"/>
                </a:rPr>
                <a:t>10</a:t>
              </a:r>
            </a:p>
          </p:txBody>
        </p:sp>
        <p:sp>
          <p:nvSpPr>
            <p:cNvPr id="124" name="Rectangle 123"/>
            <p:cNvSpPr/>
            <p:nvPr/>
          </p:nvSpPr>
          <p:spPr bwMode="auto">
            <a:xfrm>
              <a:off x="5877290" y="2231844"/>
              <a:ext cx="306166" cy="251102"/>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900" i="1" dirty="0">
                  <a:latin typeface="Times"/>
                  <a:cs typeface="Times"/>
                </a:rPr>
                <a:t>20</a:t>
              </a:r>
            </a:p>
          </p:txBody>
        </p:sp>
        <p:sp>
          <p:nvSpPr>
            <p:cNvPr id="125" name="Rectangle 124"/>
            <p:cNvSpPr/>
            <p:nvPr/>
          </p:nvSpPr>
          <p:spPr bwMode="auto">
            <a:xfrm>
              <a:off x="5581147" y="2484674"/>
              <a:ext cx="249216"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sp>
          <p:nvSpPr>
            <p:cNvPr id="126" name="Rectangle 125"/>
            <p:cNvSpPr/>
            <p:nvPr/>
          </p:nvSpPr>
          <p:spPr bwMode="auto">
            <a:xfrm>
              <a:off x="5830362" y="2483309"/>
              <a:ext cx="249216"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sp>
          <p:nvSpPr>
            <p:cNvPr id="127" name="Rectangle 126"/>
            <p:cNvSpPr/>
            <p:nvPr/>
          </p:nvSpPr>
          <p:spPr bwMode="auto">
            <a:xfrm>
              <a:off x="6075587" y="2483435"/>
              <a:ext cx="237221"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grpSp>
      <p:cxnSp>
        <p:nvCxnSpPr>
          <p:cNvPr id="128" name="Straight Arrow Connector 27"/>
          <p:cNvCxnSpPr>
            <a:cxnSpLocks noChangeShapeType="1"/>
            <a:stCxn id="106" idx="2"/>
          </p:cNvCxnSpPr>
          <p:nvPr/>
        </p:nvCxnSpPr>
        <p:spPr bwMode="auto">
          <a:xfrm flipH="1">
            <a:off x="1743922" y="3738058"/>
            <a:ext cx="107260" cy="973035"/>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9" name="Straight Arrow Connector 27"/>
          <p:cNvCxnSpPr>
            <a:cxnSpLocks noChangeShapeType="1"/>
          </p:cNvCxnSpPr>
          <p:nvPr/>
        </p:nvCxnSpPr>
        <p:spPr bwMode="auto">
          <a:xfrm>
            <a:off x="2095029" y="3739974"/>
            <a:ext cx="164557" cy="978977"/>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0" name="Straight Arrow Connector 27"/>
          <p:cNvCxnSpPr>
            <a:cxnSpLocks noChangeShapeType="1"/>
          </p:cNvCxnSpPr>
          <p:nvPr/>
        </p:nvCxnSpPr>
        <p:spPr bwMode="auto">
          <a:xfrm>
            <a:off x="3206117" y="3677002"/>
            <a:ext cx="600465" cy="1030991"/>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1" name="Straight Arrow Connector 27"/>
          <p:cNvCxnSpPr>
            <a:cxnSpLocks noChangeShapeType="1"/>
          </p:cNvCxnSpPr>
          <p:nvPr/>
        </p:nvCxnSpPr>
        <p:spPr bwMode="auto">
          <a:xfrm flipH="1">
            <a:off x="1759663" y="2327461"/>
            <a:ext cx="533648" cy="317309"/>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2" name="Straight Arrow Connector 27"/>
          <p:cNvCxnSpPr>
            <a:cxnSpLocks noChangeShapeType="1"/>
            <a:endCxn id="112" idx="0"/>
          </p:cNvCxnSpPr>
          <p:nvPr/>
        </p:nvCxnSpPr>
        <p:spPr bwMode="auto">
          <a:xfrm>
            <a:off x="2536477" y="2313528"/>
            <a:ext cx="227730" cy="331529"/>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3" name="Straight Arrow Connector 27"/>
          <p:cNvCxnSpPr>
            <a:cxnSpLocks noChangeShapeType="1"/>
          </p:cNvCxnSpPr>
          <p:nvPr/>
        </p:nvCxnSpPr>
        <p:spPr bwMode="auto">
          <a:xfrm>
            <a:off x="1150664" y="2952992"/>
            <a:ext cx="3798" cy="413100"/>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4" name="Straight Arrow Connector 27"/>
          <p:cNvCxnSpPr>
            <a:cxnSpLocks noChangeShapeType="1"/>
          </p:cNvCxnSpPr>
          <p:nvPr/>
        </p:nvCxnSpPr>
        <p:spPr bwMode="auto">
          <a:xfrm>
            <a:off x="1389181" y="3008112"/>
            <a:ext cx="694097" cy="357980"/>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5" name="Straight Arrow Connector 27"/>
          <p:cNvCxnSpPr>
            <a:cxnSpLocks noChangeShapeType="1"/>
            <a:stCxn id="114" idx="2"/>
          </p:cNvCxnSpPr>
          <p:nvPr/>
        </p:nvCxnSpPr>
        <p:spPr bwMode="auto">
          <a:xfrm>
            <a:off x="2688805" y="3008692"/>
            <a:ext cx="1252103" cy="357401"/>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6" name="Straight Arrow Connector 27"/>
          <p:cNvCxnSpPr>
            <a:cxnSpLocks noChangeShapeType="1"/>
          </p:cNvCxnSpPr>
          <p:nvPr/>
        </p:nvCxnSpPr>
        <p:spPr bwMode="auto">
          <a:xfrm>
            <a:off x="3012092" y="3731220"/>
            <a:ext cx="278825" cy="976773"/>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7" name="Straight Arrow Connector 27"/>
          <p:cNvCxnSpPr>
            <a:cxnSpLocks noChangeShapeType="1"/>
          </p:cNvCxnSpPr>
          <p:nvPr/>
        </p:nvCxnSpPr>
        <p:spPr bwMode="auto">
          <a:xfrm>
            <a:off x="2738755" y="3677002"/>
            <a:ext cx="36494" cy="1030991"/>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8" name="Straight Arrow Connector 27"/>
          <p:cNvCxnSpPr>
            <a:cxnSpLocks noChangeShapeType="1"/>
          </p:cNvCxnSpPr>
          <p:nvPr/>
        </p:nvCxnSpPr>
        <p:spPr bwMode="auto">
          <a:xfrm>
            <a:off x="3734436" y="3682082"/>
            <a:ext cx="587812" cy="1025911"/>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9" name="Straight Arrow Connector 27"/>
          <p:cNvCxnSpPr>
            <a:cxnSpLocks noChangeShapeType="1"/>
          </p:cNvCxnSpPr>
          <p:nvPr/>
        </p:nvCxnSpPr>
        <p:spPr bwMode="auto">
          <a:xfrm>
            <a:off x="1162811" y="3665052"/>
            <a:ext cx="65444" cy="1042941"/>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0" name="Straight Arrow Connector 27"/>
          <p:cNvCxnSpPr>
            <a:cxnSpLocks noChangeShapeType="1"/>
          </p:cNvCxnSpPr>
          <p:nvPr/>
        </p:nvCxnSpPr>
        <p:spPr bwMode="auto">
          <a:xfrm flipH="1">
            <a:off x="712589" y="3673424"/>
            <a:ext cx="211556" cy="1034569"/>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141" name="Picture 140" descr="document_generic.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6114" y="4707993"/>
            <a:ext cx="504283" cy="504283"/>
          </a:xfrm>
          <a:prstGeom prst="rect">
            <a:avLst/>
          </a:prstGeom>
        </p:spPr>
      </p:pic>
      <p:pic>
        <p:nvPicPr>
          <p:cNvPr id="142" name="Picture 141" descr="document_generic.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91779" y="4711093"/>
            <a:ext cx="504283" cy="504283"/>
          </a:xfrm>
          <a:prstGeom prst="rect">
            <a:avLst/>
          </a:prstGeom>
        </p:spPr>
      </p:pic>
      <p:pic>
        <p:nvPicPr>
          <p:cNvPr id="143" name="Picture 142" descr="document_generic.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23109" y="4707993"/>
            <a:ext cx="504283" cy="504283"/>
          </a:xfrm>
          <a:prstGeom prst="rect">
            <a:avLst/>
          </a:prstGeom>
        </p:spPr>
      </p:pic>
      <p:pic>
        <p:nvPicPr>
          <p:cNvPr id="144" name="Picture 143" descr="document_generic.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38774" y="4707993"/>
            <a:ext cx="504283" cy="504283"/>
          </a:xfrm>
          <a:prstGeom prst="rect">
            <a:avLst/>
          </a:prstGeom>
        </p:spPr>
      </p:pic>
      <p:pic>
        <p:nvPicPr>
          <p:cNvPr id="145" name="Picture 144" descr="document_generic.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54439" y="4707993"/>
            <a:ext cx="504283" cy="504283"/>
          </a:xfrm>
          <a:prstGeom prst="rect">
            <a:avLst/>
          </a:prstGeom>
        </p:spPr>
      </p:pic>
      <p:pic>
        <p:nvPicPr>
          <p:cNvPr id="146" name="Picture 145" descr="document_generic.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0449" y="4707993"/>
            <a:ext cx="504283" cy="504283"/>
          </a:xfrm>
          <a:prstGeom prst="rect">
            <a:avLst/>
          </a:prstGeom>
        </p:spPr>
      </p:pic>
      <p:pic>
        <p:nvPicPr>
          <p:cNvPr id="147" name="Picture 146" descr="document_generic.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70106" y="4707993"/>
            <a:ext cx="504283" cy="504283"/>
          </a:xfrm>
          <a:prstGeom prst="rect">
            <a:avLst/>
          </a:prstGeom>
        </p:spPr>
      </p:pic>
      <p:pic>
        <p:nvPicPr>
          <p:cNvPr id="148" name="Picture 147" descr="document_generic.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07444" y="4718951"/>
            <a:ext cx="504283" cy="504283"/>
          </a:xfrm>
          <a:prstGeom prst="rect">
            <a:avLst/>
          </a:prstGeom>
        </p:spPr>
      </p:pic>
      <p:cxnSp>
        <p:nvCxnSpPr>
          <p:cNvPr id="149" name="Straight Arrow Connector 27"/>
          <p:cNvCxnSpPr>
            <a:cxnSpLocks noChangeShapeType="1"/>
          </p:cNvCxnSpPr>
          <p:nvPr/>
        </p:nvCxnSpPr>
        <p:spPr bwMode="auto">
          <a:xfrm>
            <a:off x="712592" y="5212273"/>
            <a:ext cx="515664" cy="0"/>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0" name="Straight Arrow Connector 27"/>
          <p:cNvCxnSpPr>
            <a:cxnSpLocks noChangeShapeType="1"/>
          </p:cNvCxnSpPr>
          <p:nvPr/>
        </p:nvCxnSpPr>
        <p:spPr bwMode="auto">
          <a:xfrm>
            <a:off x="1228256" y="5212273"/>
            <a:ext cx="515664" cy="3100"/>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1" name="Straight Arrow Connector 27"/>
          <p:cNvCxnSpPr>
            <a:cxnSpLocks noChangeShapeType="1"/>
          </p:cNvCxnSpPr>
          <p:nvPr/>
        </p:nvCxnSpPr>
        <p:spPr bwMode="auto">
          <a:xfrm>
            <a:off x="1743922" y="5215373"/>
            <a:ext cx="515664" cy="7858"/>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2" name="Straight Arrow Connector 27"/>
          <p:cNvCxnSpPr>
            <a:cxnSpLocks noChangeShapeType="1"/>
          </p:cNvCxnSpPr>
          <p:nvPr/>
        </p:nvCxnSpPr>
        <p:spPr bwMode="auto">
          <a:xfrm flipV="1">
            <a:off x="2259586" y="5211453"/>
            <a:ext cx="532699" cy="11778"/>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4" name="Straight Arrow Connector 27"/>
          <p:cNvCxnSpPr>
            <a:cxnSpLocks noChangeShapeType="1"/>
          </p:cNvCxnSpPr>
          <p:nvPr/>
        </p:nvCxnSpPr>
        <p:spPr bwMode="auto">
          <a:xfrm>
            <a:off x="2775252" y="5212273"/>
            <a:ext cx="515664" cy="0"/>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5" name="Straight Arrow Connector 27"/>
          <p:cNvCxnSpPr>
            <a:cxnSpLocks noChangeShapeType="1"/>
          </p:cNvCxnSpPr>
          <p:nvPr/>
        </p:nvCxnSpPr>
        <p:spPr bwMode="auto">
          <a:xfrm>
            <a:off x="3290916" y="5212273"/>
            <a:ext cx="515664" cy="0"/>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6" name="Straight Arrow Connector 27"/>
          <p:cNvCxnSpPr>
            <a:cxnSpLocks noChangeShapeType="1"/>
          </p:cNvCxnSpPr>
          <p:nvPr/>
        </p:nvCxnSpPr>
        <p:spPr bwMode="auto">
          <a:xfrm>
            <a:off x="3806580" y="5212273"/>
            <a:ext cx="515668" cy="0"/>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57" name="TextBox 3"/>
          <p:cNvSpPr txBox="1">
            <a:spLocks noChangeArrowheads="1"/>
          </p:cNvSpPr>
          <p:nvPr/>
        </p:nvSpPr>
        <p:spPr bwMode="auto">
          <a:xfrm>
            <a:off x="1633779" y="4755521"/>
            <a:ext cx="1967917" cy="228793"/>
          </a:xfrm>
          <a:prstGeom prst="rect">
            <a:avLst/>
          </a:prstGeom>
          <a:solidFill>
            <a:schemeClr val="accent5">
              <a:alpha val="67000"/>
            </a:schemeClr>
          </a:solidFill>
          <a:ln w="12700" cap="flat" cmpd="sng" algn="ctr">
            <a:solidFill>
              <a:srgbClr val="919191"/>
            </a:solidFill>
            <a:prstDash val="dot"/>
            <a:round/>
            <a:headEnd type="none" w="sm" len="sm"/>
            <a:tailEnd type="none" w="sm" len="sm"/>
          </a:ln>
          <a:effectLst/>
          <a:ex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defPPr>
              <a:defRPr lang="en-US"/>
            </a:defPPr>
            <a:lvl1pPr marL="0" marR="0" indent="0" algn="ctr" defTabSz="914400" latinLnBrk="0">
              <a:lnSpc>
                <a:spcPct val="100000"/>
              </a:lnSpc>
              <a:buClrTx/>
              <a:buSzTx/>
              <a:buFontTx/>
              <a:buNone/>
              <a:tabLst/>
              <a:defRPr kumimoji="0" sz="1400" b="1" i="0" u="none" strike="noStrike" cap="none" normalizeH="0" baseline="0">
                <a:ln>
                  <a:noFill/>
                </a:ln>
                <a:effectLst/>
              </a:defRPr>
            </a:lvl1pPr>
          </a:lstStyle>
          <a:p>
            <a:r>
              <a:rPr lang="en-US" sz="1000" dirty="0"/>
              <a:t>DB Record Pointers</a:t>
            </a:r>
          </a:p>
        </p:txBody>
      </p:sp>
      <p:grpSp>
        <p:nvGrpSpPr>
          <p:cNvPr id="158" name="Group 157"/>
          <p:cNvGrpSpPr/>
          <p:nvPr/>
        </p:nvGrpSpPr>
        <p:grpSpPr>
          <a:xfrm>
            <a:off x="1020725" y="2639120"/>
            <a:ext cx="734214" cy="368992"/>
            <a:chOff x="5581147" y="2229766"/>
            <a:chExt cx="734214" cy="368992"/>
          </a:xfrm>
        </p:grpSpPr>
        <p:sp>
          <p:nvSpPr>
            <p:cNvPr id="159" name="Rectangle 59"/>
            <p:cNvSpPr>
              <a:spLocks noChangeArrowheads="1"/>
            </p:cNvSpPr>
            <p:nvPr/>
          </p:nvSpPr>
          <p:spPr bwMode="auto">
            <a:xfrm>
              <a:off x="5583841" y="2233633"/>
              <a:ext cx="731520" cy="365125"/>
            </a:xfrm>
            <a:prstGeom prst="rect">
              <a:avLst/>
            </a:prstGeom>
            <a:solidFill>
              <a:schemeClr val="bg1"/>
            </a:solidFill>
            <a:ln w="12700" cmpd="sng">
              <a:solidFill>
                <a:schemeClr val="tx1"/>
              </a:solidFill>
              <a:miter lim="800000"/>
              <a:headEnd/>
              <a:tailEnd/>
            </a:ln>
          </p:spPr>
          <p:txBody>
            <a:bodyPr wrap="none" lIns="0" tIns="0" rIns="0" bIns="0" anchor="ctr"/>
            <a:lstStyle/>
            <a:p>
              <a:pPr algn="ctr"/>
              <a:endParaRPr lang="en-US" sz="900" baseline="-25000" dirty="0">
                <a:latin typeface="Times"/>
                <a:cs typeface="Times"/>
              </a:endParaRPr>
            </a:p>
          </p:txBody>
        </p:sp>
        <p:sp>
          <p:nvSpPr>
            <p:cNvPr id="160" name="Rectangle 159"/>
            <p:cNvSpPr/>
            <p:nvPr/>
          </p:nvSpPr>
          <p:spPr bwMode="auto">
            <a:xfrm>
              <a:off x="5585086" y="2229766"/>
              <a:ext cx="297898" cy="25318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900" i="1" dirty="0">
                  <a:latin typeface="Times"/>
                  <a:cs typeface="Times"/>
                </a:rPr>
                <a:t>2</a:t>
              </a:r>
            </a:p>
          </p:txBody>
        </p:sp>
        <p:sp>
          <p:nvSpPr>
            <p:cNvPr id="161" name="Rectangle 160"/>
            <p:cNvSpPr/>
            <p:nvPr/>
          </p:nvSpPr>
          <p:spPr bwMode="auto">
            <a:xfrm>
              <a:off x="5877290" y="2231844"/>
              <a:ext cx="306166" cy="251102"/>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900" i="1" dirty="0">
                  <a:latin typeface="Times"/>
                  <a:cs typeface="Times"/>
                </a:rPr>
                <a:t>5</a:t>
              </a:r>
            </a:p>
          </p:txBody>
        </p:sp>
        <p:sp>
          <p:nvSpPr>
            <p:cNvPr id="162" name="Rectangle 161"/>
            <p:cNvSpPr/>
            <p:nvPr/>
          </p:nvSpPr>
          <p:spPr bwMode="auto">
            <a:xfrm>
              <a:off x="5581147" y="2484674"/>
              <a:ext cx="249216"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sp>
          <p:nvSpPr>
            <p:cNvPr id="163" name="Rectangle 162"/>
            <p:cNvSpPr/>
            <p:nvPr/>
          </p:nvSpPr>
          <p:spPr bwMode="auto">
            <a:xfrm>
              <a:off x="5830362" y="2483309"/>
              <a:ext cx="249216"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sp>
          <p:nvSpPr>
            <p:cNvPr id="164" name="Rectangle 163"/>
            <p:cNvSpPr/>
            <p:nvPr/>
          </p:nvSpPr>
          <p:spPr bwMode="auto">
            <a:xfrm>
              <a:off x="6075587" y="2483435"/>
              <a:ext cx="237221"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grpSp>
      <p:grpSp>
        <p:nvGrpSpPr>
          <p:cNvPr id="165" name="Group 164"/>
          <p:cNvGrpSpPr/>
          <p:nvPr/>
        </p:nvGrpSpPr>
        <p:grpSpPr>
          <a:xfrm>
            <a:off x="3306612" y="2631982"/>
            <a:ext cx="734214" cy="368992"/>
            <a:chOff x="5581147" y="2229766"/>
            <a:chExt cx="734214" cy="368992"/>
          </a:xfrm>
        </p:grpSpPr>
        <p:sp>
          <p:nvSpPr>
            <p:cNvPr id="166" name="Rectangle 59"/>
            <p:cNvSpPr>
              <a:spLocks noChangeArrowheads="1"/>
            </p:cNvSpPr>
            <p:nvPr/>
          </p:nvSpPr>
          <p:spPr bwMode="auto">
            <a:xfrm>
              <a:off x="5583841" y="2233633"/>
              <a:ext cx="731520" cy="365125"/>
            </a:xfrm>
            <a:prstGeom prst="rect">
              <a:avLst/>
            </a:prstGeom>
            <a:solidFill>
              <a:schemeClr val="bg1"/>
            </a:solidFill>
            <a:ln w="12700" cmpd="sng">
              <a:solidFill>
                <a:schemeClr val="tx1"/>
              </a:solidFill>
              <a:miter lim="800000"/>
              <a:headEnd/>
              <a:tailEnd/>
            </a:ln>
          </p:spPr>
          <p:txBody>
            <a:bodyPr wrap="none" lIns="0" tIns="0" rIns="0" bIns="0" anchor="ctr"/>
            <a:lstStyle/>
            <a:p>
              <a:pPr algn="ctr"/>
              <a:endParaRPr lang="en-US" sz="900" baseline="-25000" dirty="0">
                <a:latin typeface="Times"/>
                <a:cs typeface="Times"/>
              </a:endParaRPr>
            </a:p>
          </p:txBody>
        </p:sp>
        <p:sp>
          <p:nvSpPr>
            <p:cNvPr id="167" name="Rectangle 166"/>
            <p:cNvSpPr/>
            <p:nvPr/>
          </p:nvSpPr>
          <p:spPr bwMode="auto">
            <a:xfrm>
              <a:off x="5585086" y="2229766"/>
              <a:ext cx="297898" cy="25318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900" i="1" dirty="0">
                  <a:latin typeface="Times"/>
                  <a:cs typeface="Times"/>
                </a:rPr>
                <a:t>22</a:t>
              </a:r>
            </a:p>
          </p:txBody>
        </p:sp>
        <p:sp>
          <p:nvSpPr>
            <p:cNvPr id="168" name="Rectangle 167"/>
            <p:cNvSpPr/>
            <p:nvPr/>
          </p:nvSpPr>
          <p:spPr bwMode="auto">
            <a:xfrm>
              <a:off x="5877290" y="2231844"/>
              <a:ext cx="306166" cy="251102"/>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900" i="1" dirty="0">
                  <a:latin typeface="Times"/>
                  <a:cs typeface="Times"/>
                </a:rPr>
                <a:t>24</a:t>
              </a:r>
            </a:p>
          </p:txBody>
        </p:sp>
        <p:sp>
          <p:nvSpPr>
            <p:cNvPr id="169" name="Rectangle 168"/>
            <p:cNvSpPr/>
            <p:nvPr/>
          </p:nvSpPr>
          <p:spPr bwMode="auto">
            <a:xfrm>
              <a:off x="5581147" y="2484674"/>
              <a:ext cx="249216"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sp>
          <p:nvSpPr>
            <p:cNvPr id="171" name="Rectangle 170"/>
            <p:cNvSpPr/>
            <p:nvPr/>
          </p:nvSpPr>
          <p:spPr bwMode="auto">
            <a:xfrm>
              <a:off x="5830362" y="2483309"/>
              <a:ext cx="249216"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sp>
          <p:nvSpPr>
            <p:cNvPr id="172" name="Rectangle 171"/>
            <p:cNvSpPr/>
            <p:nvPr/>
          </p:nvSpPr>
          <p:spPr bwMode="auto">
            <a:xfrm>
              <a:off x="6075587" y="2483435"/>
              <a:ext cx="237221"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grpSp>
      <p:sp>
        <p:nvSpPr>
          <p:cNvPr id="173" name="Rectangle 172"/>
          <p:cNvSpPr/>
          <p:nvPr/>
        </p:nvSpPr>
        <p:spPr bwMode="auto">
          <a:xfrm>
            <a:off x="3214933" y="3359488"/>
            <a:ext cx="134132" cy="251102"/>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r>
              <a:rPr lang="en-US" sz="900" i="1" dirty="0">
                <a:latin typeface="Times"/>
                <a:cs typeface="Times"/>
              </a:rPr>
              <a:t>9</a:t>
            </a:r>
          </a:p>
        </p:txBody>
      </p:sp>
      <p:grpSp>
        <p:nvGrpSpPr>
          <p:cNvPr id="174" name="Group 173"/>
          <p:cNvGrpSpPr/>
          <p:nvPr/>
        </p:nvGrpSpPr>
        <p:grpSpPr>
          <a:xfrm>
            <a:off x="3597755" y="3373662"/>
            <a:ext cx="734214" cy="368992"/>
            <a:chOff x="5581147" y="2229766"/>
            <a:chExt cx="734214" cy="368992"/>
          </a:xfrm>
        </p:grpSpPr>
        <p:sp>
          <p:nvSpPr>
            <p:cNvPr id="175" name="Rectangle 59"/>
            <p:cNvSpPr>
              <a:spLocks noChangeArrowheads="1"/>
            </p:cNvSpPr>
            <p:nvPr/>
          </p:nvSpPr>
          <p:spPr bwMode="auto">
            <a:xfrm>
              <a:off x="5583841" y="2233633"/>
              <a:ext cx="731520" cy="365125"/>
            </a:xfrm>
            <a:prstGeom prst="rect">
              <a:avLst/>
            </a:prstGeom>
            <a:solidFill>
              <a:schemeClr val="bg1"/>
            </a:solidFill>
            <a:ln w="12700" cmpd="sng">
              <a:solidFill>
                <a:schemeClr val="tx1"/>
              </a:solidFill>
              <a:miter lim="800000"/>
              <a:headEnd/>
              <a:tailEnd/>
            </a:ln>
          </p:spPr>
          <p:txBody>
            <a:bodyPr wrap="none" lIns="0" tIns="0" rIns="0" bIns="0" anchor="ctr"/>
            <a:lstStyle/>
            <a:p>
              <a:pPr algn="ctr"/>
              <a:endParaRPr lang="en-US" sz="900" baseline="-25000" dirty="0">
                <a:latin typeface="Times"/>
                <a:cs typeface="Times"/>
              </a:endParaRPr>
            </a:p>
          </p:txBody>
        </p:sp>
        <p:sp>
          <p:nvSpPr>
            <p:cNvPr id="176" name="Rectangle 175"/>
            <p:cNvSpPr/>
            <p:nvPr/>
          </p:nvSpPr>
          <p:spPr bwMode="auto">
            <a:xfrm>
              <a:off x="5585086" y="2229766"/>
              <a:ext cx="297898" cy="25318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900" i="1" dirty="0">
                  <a:latin typeface="Times"/>
                  <a:cs typeface="Times"/>
                </a:rPr>
                <a:t>13</a:t>
              </a:r>
            </a:p>
          </p:txBody>
        </p:sp>
        <p:sp>
          <p:nvSpPr>
            <p:cNvPr id="177" name="Rectangle 176"/>
            <p:cNvSpPr/>
            <p:nvPr/>
          </p:nvSpPr>
          <p:spPr bwMode="auto">
            <a:xfrm>
              <a:off x="5877290" y="2231844"/>
              <a:ext cx="306166" cy="251102"/>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900" i="1" dirty="0">
                  <a:latin typeface="Times"/>
                  <a:cs typeface="Times"/>
                </a:rPr>
                <a:t>15</a:t>
              </a:r>
            </a:p>
          </p:txBody>
        </p:sp>
        <p:sp>
          <p:nvSpPr>
            <p:cNvPr id="178" name="Rectangle 177"/>
            <p:cNvSpPr/>
            <p:nvPr/>
          </p:nvSpPr>
          <p:spPr bwMode="auto">
            <a:xfrm>
              <a:off x="5581147" y="2484674"/>
              <a:ext cx="249216"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sp>
          <p:nvSpPr>
            <p:cNvPr id="179" name="Rectangle 178"/>
            <p:cNvSpPr/>
            <p:nvPr/>
          </p:nvSpPr>
          <p:spPr bwMode="auto">
            <a:xfrm>
              <a:off x="5830362" y="2483309"/>
              <a:ext cx="249216"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sp>
          <p:nvSpPr>
            <p:cNvPr id="180" name="Rectangle 179"/>
            <p:cNvSpPr/>
            <p:nvPr/>
          </p:nvSpPr>
          <p:spPr bwMode="auto">
            <a:xfrm>
              <a:off x="6075587" y="2483435"/>
              <a:ext cx="237221"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grpSp>
      <p:cxnSp>
        <p:nvCxnSpPr>
          <p:cNvPr id="181" name="Straight Arrow Connector 27"/>
          <p:cNvCxnSpPr>
            <a:cxnSpLocks noChangeShapeType="1"/>
            <a:stCxn id="167" idx="2"/>
            <a:endCxn id="97" idx="0"/>
          </p:cNvCxnSpPr>
          <p:nvPr/>
        </p:nvCxnSpPr>
        <p:spPr bwMode="auto">
          <a:xfrm>
            <a:off x="1633777" y="3004959"/>
            <a:ext cx="1133193" cy="354878"/>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2" name="Straight Arrow Connector 27"/>
          <p:cNvCxnSpPr>
            <a:cxnSpLocks noChangeShapeType="1"/>
            <a:stCxn id="129" idx="2"/>
            <a:endCxn id="172" idx="0"/>
          </p:cNvCxnSpPr>
          <p:nvPr/>
        </p:nvCxnSpPr>
        <p:spPr bwMode="auto">
          <a:xfrm>
            <a:off x="2781074" y="2380372"/>
            <a:ext cx="974764" cy="253688"/>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53" name="Title 2"/>
          <p:cNvSpPr>
            <a:spLocks noGrp="1"/>
          </p:cNvSpPr>
          <p:nvPr>
            <p:ph type="title"/>
          </p:nvPr>
        </p:nvSpPr>
        <p:spPr>
          <a:xfrm>
            <a:off x="838200" y="-37831"/>
            <a:ext cx="10515600" cy="1325563"/>
          </a:xfrm>
        </p:spPr>
        <p:txBody>
          <a:bodyPr/>
          <a:lstStyle/>
          <a:p>
            <a:r>
              <a:rPr lang="en-US" dirty="0" smtClean="0"/>
              <a:t>SisoSPIR</a:t>
            </a:r>
            <a:r>
              <a:rPr lang="en-US" baseline="30000" dirty="0" smtClean="0"/>
              <a:t>13</a:t>
            </a:r>
            <a:r>
              <a:rPr lang="en-US" dirty="0" smtClean="0"/>
              <a:t> </a:t>
            </a:r>
            <a:r>
              <a:rPr lang="mr-IN" dirty="0" smtClean="0"/>
              <a:t>–</a:t>
            </a:r>
            <a:r>
              <a:rPr lang="en-US" dirty="0" smtClean="0"/>
              <a:t> </a:t>
            </a:r>
            <a:r>
              <a:rPr lang="en-US" i="1" dirty="0" smtClean="0"/>
              <a:t>Oblivious </a:t>
            </a:r>
            <a:r>
              <a:rPr lang="en-US" dirty="0" smtClean="0"/>
              <a:t>Approach to Range</a:t>
            </a:r>
            <a:endParaRPr lang="en-US" dirty="0"/>
          </a:p>
        </p:txBody>
      </p:sp>
      <p:sp>
        <p:nvSpPr>
          <p:cNvPr id="2" name="Slide Number Placeholder 1"/>
          <p:cNvSpPr>
            <a:spLocks noGrp="1"/>
          </p:cNvSpPr>
          <p:nvPr>
            <p:ph type="sldNum" sz="quarter" idx="12"/>
          </p:nvPr>
        </p:nvSpPr>
        <p:spPr/>
        <p:txBody>
          <a:bodyPr/>
          <a:lstStyle/>
          <a:p>
            <a:fld id="{1331F335-29E7-644E-BF01-9CFDAABF951A}" type="slidenum">
              <a:rPr lang="en-US" smtClean="0"/>
              <a:t>36</a:t>
            </a:fld>
            <a:endParaRPr lang="en-US"/>
          </a:p>
        </p:txBody>
      </p:sp>
    </p:spTree>
    <p:extLst>
      <p:ext uri="{BB962C8B-B14F-4D97-AF65-F5344CB8AC3E}">
        <p14:creationId xmlns:p14="http://schemas.microsoft.com/office/powerpoint/2010/main" val="2134573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5263820" y="821410"/>
            <a:ext cx="6582106" cy="4399965"/>
          </a:xfrm>
        </p:spPr>
        <p:txBody>
          <a:bodyPr/>
          <a:lstStyle/>
          <a:p>
            <a:pPr marL="342900" indent="-342900">
              <a:buFont typeface="Arial" charset="0"/>
              <a:buChar char="•"/>
            </a:pPr>
            <a:r>
              <a:rPr lang="en-US" sz="2400" dirty="0" smtClean="0">
                <a:solidFill>
                  <a:schemeClr val="tx1"/>
                </a:solidFill>
              </a:rPr>
              <a:t>Which branch </a:t>
            </a:r>
            <a:r>
              <a:rPr lang="en-US" sz="2400" dirty="0">
                <a:solidFill>
                  <a:schemeClr val="tx1"/>
                </a:solidFill>
              </a:rPr>
              <a:t>is taken in tree </a:t>
            </a:r>
            <a:r>
              <a:rPr lang="en-US" sz="2400" dirty="0" smtClean="0">
                <a:solidFill>
                  <a:schemeClr val="tx1"/>
                </a:solidFill>
              </a:rPr>
              <a:t>traversal</a:t>
            </a:r>
            <a:endParaRPr lang="en-US" sz="2400" dirty="0">
              <a:solidFill>
                <a:schemeClr val="tx1"/>
              </a:solidFill>
            </a:endParaRPr>
          </a:p>
          <a:p>
            <a:pPr marL="914400" lvl="1" indent="-457200">
              <a:buFont typeface="+mj-lt"/>
              <a:buAutoNum type="arabicPeriod"/>
            </a:pPr>
            <a:r>
              <a:rPr lang="en-US" sz="2000" dirty="0" smtClean="0">
                <a:solidFill>
                  <a:srgbClr val="0A2EDE"/>
                </a:solidFill>
              </a:rPr>
              <a:t>Use multi </a:t>
            </a:r>
            <a:r>
              <a:rPr lang="en-US" sz="2000" dirty="0">
                <a:solidFill>
                  <a:srgbClr val="0A2EDE"/>
                </a:solidFill>
              </a:rPr>
              <a:t>party computation to </a:t>
            </a:r>
            <a:r>
              <a:rPr lang="en-US" sz="2000" dirty="0" smtClean="0">
                <a:solidFill>
                  <a:srgbClr val="0A2EDE"/>
                </a:solidFill>
              </a:rPr>
              <a:t>evaluate comparison</a:t>
            </a:r>
          </a:p>
          <a:p>
            <a:pPr marL="914400" lvl="1" indent="-457200">
              <a:buFont typeface="+mj-lt"/>
              <a:buAutoNum type="arabicPeriod"/>
            </a:pPr>
            <a:r>
              <a:rPr lang="en-US" sz="2000" dirty="0" smtClean="0">
                <a:solidFill>
                  <a:srgbClr val="0A2EDE"/>
                </a:solidFill>
              </a:rPr>
              <a:t>Keep next node secret shared between Client/Server</a:t>
            </a:r>
          </a:p>
          <a:p>
            <a:pPr marL="914400" lvl="1" indent="-457200">
              <a:buFont typeface="+mj-lt"/>
              <a:buAutoNum type="arabicPeriod"/>
            </a:pPr>
            <a:r>
              <a:rPr lang="en-US" sz="2000" dirty="0" smtClean="0">
                <a:solidFill>
                  <a:srgbClr val="0A2EDE"/>
                </a:solidFill>
              </a:rPr>
              <a:t>Lookup using SPIR (with shared input/output)</a:t>
            </a:r>
            <a:endParaRPr lang="en-US" sz="2000" dirty="0">
              <a:solidFill>
                <a:srgbClr val="0A2EDE"/>
              </a:solidFill>
            </a:endParaRPr>
          </a:p>
          <a:p>
            <a:pPr marL="342900" indent="-342900">
              <a:buFont typeface="Arial" charset="0"/>
              <a:buChar char="•"/>
            </a:pPr>
            <a:r>
              <a:rPr lang="en-US" sz="2400" dirty="0">
                <a:solidFill>
                  <a:schemeClr val="tx1"/>
                </a:solidFill>
              </a:rPr>
              <a:t>Records retrieved in linked list</a:t>
            </a:r>
          </a:p>
          <a:p>
            <a:pPr marL="914400" lvl="1" indent="-457200">
              <a:buFont typeface="+mj-lt"/>
              <a:buAutoNum type="arabicPeriod"/>
            </a:pPr>
            <a:r>
              <a:rPr lang="en-US" sz="2000" dirty="0" smtClean="0">
                <a:solidFill>
                  <a:srgbClr val="0A2EDE"/>
                </a:solidFill>
              </a:rPr>
              <a:t>Permute </a:t>
            </a:r>
            <a:r>
              <a:rPr lang="en-US" sz="2000" dirty="0">
                <a:solidFill>
                  <a:srgbClr val="0A2EDE"/>
                </a:solidFill>
              </a:rPr>
              <a:t>list and retrieve records </a:t>
            </a:r>
            <a:r>
              <a:rPr lang="en-US" sz="2000" dirty="0" smtClean="0">
                <a:solidFill>
                  <a:srgbClr val="0A2EDE"/>
                </a:solidFill>
              </a:rPr>
              <a:t>using SPIR</a:t>
            </a:r>
            <a:endParaRPr lang="en-US" sz="2000" dirty="0">
              <a:solidFill>
                <a:srgbClr val="0A2EDE"/>
              </a:solidFill>
            </a:endParaRPr>
          </a:p>
        </p:txBody>
      </p:sp>
      <p:sp>
        <p:nvSpPr>
          <p:cNvPr id="3" name="Title 2"/>
          <p:cNvSpPr>
            <a:spLocks noGrp="1"/>
          </p:cNvSpPr>
          <p:nvPr>
            <p:ph type="title"/>
          </p:nvPr>
        </p:nvSpPr>
        <p:spPr>
          <a:xfrm>
            <a:off x="838200" y="-37831"/>
            <a:ext cx="10515600" cy="1325563"/>
          </a:xfrm>
        </p:spPr>
        <p:txBody>
          <a:bodyPr/>
          <a:lstStyle/>
          <a:p>
            <a:r>
              <a:rPr lang="en-US" dirty="0" smtClean="0"/>
              <a:t>SisoSPIR</a:t>
            </a:r>
            <a:r>
              <a:rPr lang="en-US" baseline="30000" dirty="0" smtClean="0"/>
              <a:t>13</a:t>
            </a:r>
            <a:r>
              <a:rPr lang="en-US" dirty="0" smtClean="0"/>
              <a:t> </a:t>
            </a:r>
            <a:r>
              <a:rPr lang="mr-IN" dirty="0" smtClean="0"/>
              <a:t>–</a:t>
            </a:r>
            <a:r>
              <a:rPr lang="en-US" dirty="0" smtClean="0"/>
              <a:t> </a:t>
            </a:r>
            <a:r>
              <a:rPr lang="en-US" i="1" dirty="0" smtClean="0"/>
              <a:t>Oblivious </a:t>
            </a:r>
            <a:r>
              <a:rPr lang="en-US" dirty="0" smtClean="0"/>
              <a:t>Approach to Range</a:t>
            </a:r>
            <a:endParaRPr lang="en-US" dirty="0"/>
          </a:p>
        </p:txBody>
      </p:sp>
      <p:grpSp>
        <p:nvGrpSpPr>
          <p:cNvPr id="4" name="Group 3"/>
          <p:cNvGrpSpPr/>
          <p:nvPr/>
        </p:nvGrpSpPr>
        <p:grpSpPr>
          <a:xfrm>
            <a:off x="2614081" y="3359837"/>
            <a:ext cx="734214" cy="368992"/>
            <a:chOff x="5581147" y="2229766"/>
            <a:chExt cx="734214" cy="368992"/>
          </a:xfrm>
        </p:grpSpPr>
        <p:sp>
          <p:nvSpPr>
            <p:cNvPr id="5" name="Rectangle 59"/>
            <p:cNvSpPr>
              <a:spLocks noChangeArrowheads="1"/>
            </p:cNvSpPr>
            <p:nvPr/>
          </p:nvSpPr>
          <p:spPr bwMode="auto">
            <a:xfrm>
              <a:off x="5583841" y="2233633"/>
              <a:ext cx="731520" cy="365125"/>
            </a:xfrm>
            <a:prstGeom prst="rect">
              <a:avLst/>
            </a:prstGeom>
            <a:solidFill>
              <a:schemeClr val="bg1"/>
            </a:solidFill>
            <a:ln w="12700" cmpd="sng">
              <a:solidFill>
                <a:schemeClr val="tx1"/>
              </a:solidFill>
              <a:miter lim="800000"/>
              <a:headEnd/>
              <a:tailEnd/>
            </a:ln>
          </p:spPr>
          <p:txBody>
            <a:bodyPr wrap="none" lIns="0" tIns="0" rIns="0" bIns="0" anchor="ctr"/>
            <a:lstStyle/>
            <a:p>
              <a:pPr algn="ctr"/>
              <a:endParaRPr lang="en-US" sz="900" baseline="-25000" dirty="0">
                <a:latin typeface="Times"/>
                <a:cs typeface="Times"/>
              </a:endParaRPr>
            </a:p>
          </p:txBody>
        </p:sp>
        <p:sp>
          <p:nvSpPr>
            <p:cNvPr id="6" name="Rectangle 5"/>
            <p:cNvSpPr/>
            <p:nvPr/>
          </p:nvSpPr>
          <p:spPr bwMode="auto">
            <a:xfrm>
              <a:off x="5585086" y="2229766"/>
              <a:ext cx="297898" cy="25318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900" i="1" dirty="0">
                  <a:latin typeface="Times"/>
                  <a:cs typeface="Times"/>
                </a:rPr>
                <a:t>7</a:t>
              </a:r>
            </a:p>
          </p:txBody>
        </p:sp>
        <p:sp>
          <p:nvSpPr>
            <p:cNvPr id="7" name="Rectangle 6"/>
            <p:cNvSpPr/>
            <p:nvPr/>
          </p:nvSpPr>
          <p:spPr bwMode="auto">
            <a:xfrm>
              <a:off x="5877290" y="2231844"/>
              <a:ext cx="306166" cy="251102"/>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900" i="1" dirty="0">
                  <a:latin typeface="Times"/>
                  <a:cs typeface="Times"/>
                </a:rPr>
                <a:t>8</a:t>
              </a:r>
            </a:p>
          </p:txBody>
        </p:sp>
        <p:sp>
          <p:nvSpPr>
            <p:cNvPr id="8" name="Rectangle 7"/>
            <p:cNvSpPr/>
            <p:nvPr/>
          </p:nvSpPr>
          <p:spPr bwMode="auto">
            <a:xfrm>
              <a:off x="5581147" y="2484674"/>
              <a:ext cx="249216"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sp>
          <p:nvSpPr>
            <p:cNvPr id="9" name="Rectangle 8"/>
            <p:cNvSpPr/>
            <p:nvPr/>
          </p:nvSpPr>
          <p:spPr bwMode="auto">
            <a:xfrm>
              <a:off x="5830362" y="2483309"/>
              <a:ext cx="249216"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sp>
          <p:nvSpPr>
            <p:cNvPr id="10" name="Rectangle 9"/>
            <p:cNvSpPr/>
            <p:nvPr/>
          </p:nvSpPr>
          <p:spPr bwMode="auto">
            <a:xfrm>
              <a:off x="6075587" y="2483435"/>
              <a:ext cx="237221"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grpSp>
      <p:grpSp>
        <p:nvGrpSpPr>
          <p:cNvPr id="11" name="Group 10"/>
          <p:cNvGrpSpPr/>
          <p:nvPr/>
        </p:nvGrpSpPr>
        <p:grpSpPr>
          <a:xfrm>
            <a:off x="1726574" y="3370979"/>
            <a:ext cx="734214" cy="368992"/>
            <a:chOff x="5581147" y="2229766"/>
            <a:chExt cx="734214" cy="368992"/>
          </a:xfrm>
        </p:grpSpPr>
        <p:sp>
          <p:nvSpPr>
            <p:cNvPr id="12" name="Rectangle 59"/>
            <p:cNvSpPr>
              <a:spLocks noChangeArrowheads="1"/>
            </p:cNvSpPr>
            <p:nvPr/>
          </p:nvSpPr>
          <p:spPr bwMode="auto">
            <a:xfrm>
              <a:off x="5583841" y="2233633"/>
              <a:ext cx="731520" cy="365125"/>
            </a:xfrm>
            <a:prstGeom prst="rect">
              <a:avLst/>
            </a:prstGeom>
            <a:solidFill>
              <a:schemeClr val="bg1"/>
            </a:solidFill>
            <a:ln w="12700" cmpd="sng">
              <a:solidFill>
                <a:schemeClr val="tx1"/>
              </a:solidFill>
              <a:miter lim="800000"/>
              <a:headEnd/>
              <a:tailEnd/>
            </a:ln>
          </p:spPr>
          <p:txBody>
            <a:bodyPr wrap="none" lIns="0" tIns="0" rIns="0" bIns="0" anchor="ctr"/>
            <a:lstStyle/>
            <a:p>
              <a:pPr algn="ctr"/>
              <a:endParaRPr lang="en-US" sz="900" baseline="-25000" dirty="0">
                <a:latin typeface="Times"/>
                <a:cs typeface="Times"/>
              </a:endParaRPr>
            </a:p>
          </p:txBody>
        </p:sp>
        <p:sp>
          <p:nvSpPr>
            <p:cNvPr id="13" name="Rectangle 12"/>
            <p:cNvSpPr/>
            <p:nvPr/>
          </p:nvSpPr>
          <p:spPr bwMode="auto">
            <a:xfrm>
              <a:off x="5585086" y="2229766"/>
              <a:ext cx="297898" cy="25318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900" i="1" dirty="0">
                  <a:latin typeface="Times"/>
                  <a:cs typeface="Times"/>
                </a:rPr>
                <a:t>3</a:t>
              </a:r>
            </a:p>
          </p:txBody>
        </p:sp>
        <p:sp>
          <p:nvSpPr>
            <p:cNvPr id="14" name="Rectangle 13"/>
            <p:cNvSpPr/>
            <p:nvPr/>
          </p:nvSpPr>
          <p:spPr bwMode="auto">
            <a:xfrm>
              <a:off x="5877290" y="2231844"/>
              <a:ext cx="306166" cy="251102"/>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900" i="1" dirty="0">
                  <a:latin typeface="Times"/>
                  <a:cs typeface="Times"/>
                </a:rPr>
                <a:t>4</a:t>
              </a:r>
            </a:p>
          </p:txBody>
        </p:sp>
        <p:sp>
          <p:nvSpPr>
            <p:cNvPr id="15" name="Rectangle 14"/>
            <p:cNvSpPr/>
            <p:nvPr/>
          </p:nvSpPr>
          <p:spPr bwMode="auto">
            <a:xfrm>
              <a:off x="5581147" y="2484674"/>
              <a:ext cx="249216"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sp>
          <p:nvSpPr>
            <p:cNvPr id="16" name="Rectangle 15"/>
            <p:cNvSpPr/>
            <p:nvPr/>
          </p:nvSpPr>
          <p:spPr bwMode="auto">
            <a:xfrm>
              <a:off x="5830362" y="2483309"/>
              <a:ext cx="249216"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sp>
          <p:nvSpPr>
            <p:cNvPr id="17" name="Rectangle 16"/>
            <p:cNvSpPr/>
            <p:nvPr/>
          </p:nvSpPr>
          <p:spPr bwMode="auto">
            <a:xfrm>
              <a:off x="6075587" y="2483435"/>
              <a:ext cx="237221"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grpSp>
      <p:grpSp>
        <p:nvGrpSpPr>
          <p:cNvPr id="18" name="Group 17"/>
          <p:cNvGrpSpPr/>
          <p:nvPr/>
        </p:nvGrpSpPr>
        <p:grpSpPr>
          <a:xfrm>
            <a:off x="2314981" y="2642978"/>
            <a:ext cx="734214" cy="368992"/>
            <a:chOff x="5581147" y="2229766"/>
            <a:chExt cx="734214" cy="368992"/>
          </a:xfrm>
        </p:grpSpPr>
        <p:sp>
          <p:nvSpPr>
            <p:cNvPr id="19" name="Rectangle 59"/>
            <p:cNvSpPr>
              <a:spLocks noChangeArrowheads="1"/>
            </p:cNvSpPr>
            <p:nvPr/>
          </p:nvSpPr>
          <p:spPr bwMode="auto">
            <a:xfrm>
              <a:off x="5583841" y="2233633"/>
              <a:ext cx="731520" cy="365125"/>
            </a:xfrm>
            <a:prstGeom prst="rect">
              <a:avLst/>
            </a:prstGeom>
            <a:solidFill>
              <a:schemeClr val="bg1"/>
            </a:solidFill>
            <a:ln w="12700" cmpd="sng">
              <a:solidFill>
                <a:schemeClr val="tx1"/>
              </a:solidFill>
              <a:miter lim="800000"/>
              <a:headEnd/>
              <a:tailEnd/>
            </a:ln>
          </p:spPr>
          <p:txBody>
            <a:bodyPr wrap="none" lIns="0" tIns="0" rIns="0" bIns="0" anchor="ctr"/>
            <a:lstStyle/>
            <a:p>
              <a:pPr algn="ctr"/>
              <a:endParaRPr lang="en-US" sz="900" baseline="-25000" dirty="0">
                <a:latin typeface="Times"/>
                <a:cs typeface="Times"/>
              </a:endParaRPr>
            </a:p>
          </p:txBody>
        </p:sp>
        <p:sp>
          <p:nvSpPr>
            <p:cNvPr id="20" name="Rectangle 19"/>
            <p:cNvSpPr/>
            <p:nvPr/>
          </p:nvSpPr>
          <p:spPr bwMode="auto">
            <a:xfrm>
              <a:off x="5585086" y="2229766"/>
              <a:ext cx="297898" cy="25318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900" i="1" dirty="0">
                  <a:latin typeface="Times"/>
                  <a:cs typeface="Times"/>
                </a:rPr>
                <a:t>12</a:t>
              </a:r>
            </a:p>
          </p:txBody>
        </p:sp>
        <p:sp>
          <p:nvSpPr>
            <p:cNvPr id="21" name="Rectangle 20"/>
            <p:cNvSpPr/>
            <p:nvPr/>
          </p:nvSpPr>
          <p:spPr bwMode="auto">
            <a:xfrm>
              <a:off x="5877290" y="2231844"/>
              <a:ext cx="306166" cy="251102"/>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900" i="1" dirty="0">
                  <a:latin typeface="Times"/>
                  <a:cs typeface="Times"/>
                </a:rPr>
                <a:t>16</a:t>
              </a:r>
            </a:p>
          </p:txBody>
        </p:sp>
        <p:sp>
          <p:nvSpPr>
            <p:cNvPr id="22" name="Rectangle 21"/>
            <p:cNvSpPr/>
            <p:nvPr/>
          </p:nvSpPr>
          <p:spPr bwMode="auto">
            <a:xfrm>
              <a:off x="5581147" y="2484674"/>
              <a:ext cx="249216"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sp>
          <p:nvSpPr>
            <p:cNvPr id="23" name="Rectangle 22"/>
            <p:cNvSpPr/>
            <p:nvPr/>
          </p:nvSpPr>
          <p:spPr bwMode="auto">
            <a:xfrm>
              <a:off x="5830362" y="2483309"/>
              <a:ext cx="249216"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sp>
          <p:nvSpPr>
            <p:cNvPr id="24" name="Rectangle 23"/>
            <p:cNvSpPr/>
            <p:nvPr/>
          </p:nvSpPr>
          <p:spPr bwMode="auto">
            <a:xfrm>
              <a:off x="6075587" y="2483435"/>
              <a:ext cx="237221"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grpSp>
      <p:grpSp>
        <p:nvGrpSpPr>
          <p:cNvPr id="25" name="Group 24"/>
          <p:cNvGrpSpPr/>
          <p:nvPr/>
        </p:nvGrpSpPr>
        <p:grpSpPr>
          <a:xfrm>
            <a:off x="794356" y="3363406"/>
            <a:ext cx="734214" cy="368992"/>
            <a:chOff x="5581147" y="2229766"/>
            <a:chExt cx="734214" cy="368992"/>
          </a:xfrm>
        </p:grpSpPr>
        <p:sp>
          <p:nvSpPr>
            <p:cNvPr id="26" name="Rectangle 59"/>
            <p:cNvSpPr>
              <a:spLocks noChangeArrowheads="1"/>
            </p:cNvSpPr>
            <p:nvPr/>
          </p:nvSpPr>
          <p:spPr bwMode="auto">
            <a:xfrm>
              <a:off x="5583841" y="2233633"/>
              <a:ext cx="731520" cy="365125"/>
            </a:xfrm>
            <a:prstGeom prst="rect">
              <a:avLst/>
            </a:prstGeom>
            <a:solidFill>
              <a:schemeClr val="bg1"/>
            </a:solidFill>
            <a:ln w="12700" cmpd="sng">
              <a:solidFill>
                <a:schemeClr val="tx1"/>
              </a:solidFill>
              <a:miter lim="800000"/>
              <a:headEnd/>
              <a:tailEnd/>
            </a:ln>
          </p:spPr>
          <p:txBody>
            <a:bodyPr wrap="none" lIns="0" tIns="0" rIns="0" bIns="0" anchor="ctr"/>
            <a:lstStyle/>
            <a:p>
              <a:pPr algn="ctr"/>
              <a:endParaRPr lang="en-US" sz="900" baseline="-25000" dirty="0">
                <a:latin typeface="Times"/>
                <a:cs typeface="Times"/>
              </a:endParaRPr>
            </a:p>
          </p:txBody>
        </p:sp>
        <p:sp>
          <p:nvSpPr>
            <p:cNvPr id="27" name="Rectangle 26"/>
            <p:cNvSpPr/>
            <p:nvPr/>
          </p:nvSpPr>
          <p:spPr bwMode="auto">
            <a:xfrm>
              <a:off x="5585086" y="2229766"/>
              <a:ext cx="297898" cy="25318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900" i="1" dirty="0">
                  <a:latin typeface="Times"/>
                  <a:cs typeface="Times"/>
                </a:rPr>
                <a:t>1</a:t>
              </a:r>
            </a:p>
          </p:txBody>
        </p:sp>
        <p:sp>
          <p:nvSpPr>
            <p:cNvPr id="28" name="Rectangle 27"/>
            <p:cNvSpPr/>
            <p:nvPr/>
          </p:nvSpPr>
          <p:spPr bwMode="auto">
            <a:xfrm>
              <a:off x="5877290" y="2231844"/>
              <a:ext cx="306166" cy="251102"/>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900" i="1" dirty="0">
                  <a:latin typeface="Times"/>
                  <a:cs typeface="Times"/>
                </a:rPr>
                <a:t>2</a:t>
              </a:r>
            </a:p>
          </p:txBody>
        </p:sp>
        <p:sp>
          <p:nvSpPr>
            <p:cNvPr id="29" name="Rectangle 28"/>
            <p:cNvSpPr/>
            <p:nvPr/>
          </p:nvSpPr>
          <p:spPr bwMode="auto">
            <a:xfrm>
              <a:off x="5581147" y="2484674"/>
              <a:ext cx="249216"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sp>
          <p:nvSpPr>
            <p:cNvPr id="30" name="Rectangle 29"/>
            <p:cNvSpPr/>
            <p:nvPr/>
          </p:nvSpPr>
          <p:spPr bwMode="auto">
            <a:xfrm>
              <a:off x="5830362" y="2483309"/>
              <a:ext cx="249216"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sp>
          <p:nvSpPr>
            <p:cNvPr id="31" name="Rectangle 30"/>
            <p:cNvSpPr/>
            <p:nvPr/>
          </p:nvSpPr>
          <p:spPr bwMode="auto">
            <a:xfrm>
              <a:off x="6075587" y="2483435"/>
              <a:ext cx="237221"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grpSp>
      <p:grpSp>
        <p:nvGrpSpPr>
          <p:cNvPr id="32" name="Group 31"/>
          <p:cNvGrpSpPr/>
          <p:nvPr/>
        </p:nvGrpSpPr>
        <p:grpSpPr>
          <a:xfrm>
            <a:off x="2168023" y="2014533"/>
            <a:ext cx="734214" cy="368992"/>
            <a:chOff x="5581147" y="2229766"/>
            <a:chExt cx="734214" cy="368992"/>
          </a:xfrm>
        </p:grpSpPr>
        <p:sp>
          <p:nvSpPr>
            <p:cNvPr id="33" name="Rectangle 59"/>
            <p:cNvSpPr>
              <a:spLocks noChangeArrowheads="1"/>
            </p:cNvSpPr>
            <p:nvPr/>
          </p:nvSpPr>
          <p:spPr bwMode="auto">
            <a:xfrm>
              <a:off x="5583841" y="2233633"/>
              <a:ext cx="731520" cy="365125"/>
            </a:xfrm>
            <a:prstGeom prst="rect">
              <a:avLst/>
            </a:prstGeom>
            <a:solidFill>
              <a:schemeClr val="bg1"/>
            </a:solidFill>
            <a:ln w="12700" cmpd="sng">
              <a:solidFill>
                <a:schemeClr val="tx1"/>
              </a:solidFill>
              <a:miter lim="800000"/>
              <a:headEnd/>
              <a:tailEnd/>
            </a:ln>
          </p:spPr>
          <p:txBody>
            <a:bodyPr wrap="none" lIns="0" tIns="0" rIns="0" bIns="0" anchor="ctr"/>
            <a:lstStyle/>
            <a:p>
              <a:pPr algn="ctr"/>
              <a:endParaRPr lang="en-US" sz="900" baseline="-25000" dirty="0">
                <a:latin typeface="Times"/>
                <a:cs typeface="Times"/>
              </a:endParaRPr>
            </a:p>
          </p:txBody>
        </p:sp>
        <p:sp>
          <p:nvSpPr>
            <p:cNvPr id="34" name="Rectangle 33"/>
            <p:cNvSpPr/>
            <p:nvPr/>
          </p:nvSpPr>
          <p:spPr bwMode="auto">
            <a:xfrm>
              <a:off x="5585086" y="2229766"/>
              <a:ext cx="297898" cy="25318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900" i="1" dirty="0">
                  <a:latin typeface="Times"/>
                  <a:cs typeface="Times"/>
                </a:rPr>
                <a:t>10</a:t>
              </a:r>
            </a:p>
          </p:txBody>
        </p:sp>
        <p:sp>
          <p:nvSpPr>
            <p:cNvPr id="35" name="Rectangle 34"/>
            <p:cNvSpPr/>
            <p:nvPr/>
          </p:nvSpPr>
          <p:spPr bwMode="auto">
            <a:xfrm>
              <a:off x="5877290" y="2231844"/>
              <a:ext cx="306166" cy="251102"/>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900" i="1" dirty="0">
                  <a:latin typeface="Times"/>
                  <a:cs typeface="Times"/>
                </a:rPr>
                <a:t>20</a:t>
              </a:r>
            </a:p>
          </p:txBody>
        </p:sp>
        <p:sp>
          <p:nvSpPr>
            <p:cNvPr id="36" name="Rectangle 35"/>
            <p:cNvSpPr/>
            <p:nvPr/>
          </p:nvSpPr>
          <p:spPr bwMode="auto">
            <a:xfrm>
              <a:off x="5581147" y="2484674"/>
              <a:ext cx="249216"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sp>
          <p:nvSpPr>
            <p:cNvPr id="37" name="Rectangle 36"/>
            <p:cNvSpPr/>
            <p:nvPr/>
          </p:nvSpPr>
          <p:spPr bwMode="auto">
            <a:xfrm>
              <a:off x="5830362" y="2483309"/>
              <a:ext cx="249216"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sp>
          <p:nvSpPr>
            <p:cNvPr id="38" name="Rectangle 37"/>
            <p:cNvSpPr/>
            <p:nvPr/>
          </p:nvSpPr>
          <p:spPr bwMode="auto">
            <a:xfrm>
              <a:off x="6075587" y="2483435"/>
              <a:ext cx="237221"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grpSp>
      <p:cxnSp>
        <p:nvCxnSpPr>
          <p:cNvPr id="39" name="Straight Arrow Connector 27"/>
          <p:cNvCxnSpPr>
            <a:cxnSpLocks noChangeShapeType="1"/>
            <a:stCxn id="15" idx="2"/>
          </p:cNvCxnSpPr>
          <p:nvPr/>
        </p:nvCxnSpPr>
        <p:spPr bwMode="auto">
          <a:xfrm flipH="1">
            <a:off x="1743922" y="3738058"/>
            <a:ext cx="107260" cy="973035"/>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0" name="Straight Arrow Connector 27"/>
          <p:cNvCxnSpPr>
            <a:cxnSpLocks noChangeShapeType="1"/>
          </p:cNvCxnSpPr>
          <p:nvPr/>
        </p:nvCxnSpPr>
        <p:spPr bwMode="auto">
          <a:xfrm>
            <a:off x="2095029" y="3739974"/>
            <a:ext cx="164557" cy="978977"/>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1" name="Straight Arrow Connector 27"/>
          <p:cNvCxnSpPr>
            <a:cxnSpLocks noChangeShapeType="1"/>
          </p:cNvCxnSpPr>
          <p:nvPr/>
        </p:nvCxnSpPr>
        <p:spPr bwMode="auto">
          <a:xfrm>
            <a:off x="3206117" y="3677002"/>
            <a:ext cx="600465" cy="1030991"/>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2" name="Straight Arrow Connector 27"/>
          <p:cNvCxnSpPr>
            <a:cxnSpLocks noChangeShapeType="1"/>
          </p:cNvCxnSpPr>
          <p:nvPr/>
        </p:nvCxnSpPr>
        <p:spPr bwMode="auto">
          <a:xfrm flipH="1">
            <a:off x="1759663" y="2327461"/>
            <a:ext cx="533648" cy="317309"/>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3" name="Straight Arrow Connector 27"/>
          <p:cNvCxnSpPr>
            <a:cxnSpLocks noChangeShapeType="1"/>
            <a:endCxn id="21" idx="0"/>
          </p:cNvCxnSpPr>
          <p:nvPr/>
        </p:nvCxnSpPr>
        <p:spPr bwMode="auto">
          <a:xfrm>
            <a:off x="2536477" y="2313528"/>
            <a:ext cx="227730" cy="331529"/>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4" name="Straight Arrow Connector 27"/>
          <p:cNvCxnSpPr>
            <a:cxnSpLocks noChangeShapeType="1"/>
          </p:cNvCxnSpPr>
          <p:nvPr/>
        </p:nvCxnSpPr>
        <p:spPr bwMode="auto">
          <a:xfrm>
            <a:off x="1150664" y="2952992"/>
            <a:ext cx="3798" cy="413100"/>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5" name="Straight Arrow Connector 27"/>
          <p:cNvCxnSpPr>
            <a:cxnSpLocks noChangeShapeType="1"/>
          </p:cNvCxnSpPr>
          <p:nvPr/>
        </p:nvCxnSpPr>
        <p:spPr bwMode="auto">
          <a:xfrm>
            <a:off x="1389181" y="3008112"/>
            <a:ext cx="694097" cy="357980"/>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7" name="Straight Arrow Connector 27"/>
          <p:cNvCxnSpPr>
            <a:cxnSpLocks noChangeShapeType="1"/>
            <a:stCxn id="23" idx="2"/>
          </p:cNvCxnSpPr>
          <p:nvPr/>
        </p:nvCxnSpPr>
        <p:spPr bwMode="auto">
          <a:xfrm>
            <a:off x="2688805" y="3008692"/>
            <a:ext cx="1252103" cy="357401"/>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8" name="Straight Arrow Connector 27"/>
          <p:cNvCxnSpPr>
            <a:cxnSpLocks noChangeShapeType="1"/>
          </p:cNvCxnSpPr>
          <p:nvPr/>
        </p:nvCxnSpPr>
        <p:spPr bwMode="auto">
          <a:xfrm>
            <a:off x="3012092" y="3731220"/>
            <a:ext cx="278825" cy="976773"/>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9" name="Straight Arrow Connector 27"/>
          <p:cNvCxnSpPr>
            <a:cxnSpLocks noChangeShapeType="1"/>
          </p:cNvCxnSpPr>
          <p:nvPr/>
        </p:nvCxnSpPr>
        <p:spPr bwMode="auto">
          <a:xfrm>
            <a:off x="2738755" y="3677002"/>
            <a:ext cx="36494" cy="1030991"/>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0" name="Straight Arrow Connector 27"/>
          <p:cNvCxnSpPr>
            <a:cxnSpLocks noChangeShapeType="1"/>
          </p:cNvCxnSpPr>
          <p:nvPr/>
        </p:nvCxnSpPr>
        <p:spPr bwMode="auto">
          <a:xfrm>
            <a:off x="3734436" y="3682082"/>
            <a:ext cx="587812" cy="1025911"/>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 name="Straight Arrow Connector 27"/>
          <p:cNvCxnSpPr>
            <a:cxnSpLocks noChangeShapeType="1"/>
          </p:cNvCxnSpPr>
          <p:nvPr/>
        </p:nvCxnSpPr>
        <p:spPr bwMode="auto">
          <a:xfrm>
            <a:off x="1162811" y="3665052"/>
            <a:ext cx="65444" cy="1042941"/>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2" name="Straight Arrow Connector 27"/>
          <p:cNvCxnSpPr>
            <a:cxnSpLocks noChangeShapeType="1"/>
          </p:cNvCxnSpPr>
          <p:nvPr/>
        </p:nvCxnSpPr>
        <p:spPr bwMode="auto">
          <a:xfrm flipH="1">
            <a:off x="712589" y="3673424"/>
            <a:ext cx="211556" cy="1034569"/>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53" name="Picture 52" descr="document_generic.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6114" y="4707993"/>
            <a:ext cx="504283" cy="504283"/>
          </a:xfrm>
          <a:prstGeom prst="rect">
            <a:avLst/>
          </a:prstGeom>
        </p:spPr>
      </p:pic>
      <p:pic>
        <p:nvPicPr>
          <p:cNvPr id="54" name="Picture 53" descr="document_generic.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91779" y="4711093"/>
            <a:ext cx="504283" cy="504283"/>
          </a:xfrm>
          <a:prstGeom prst="rect">
            <a:avLst/>
          </a:prstGeom>
        </p:spPr>
      </p:pic>
      <p:pic>
        <p:nvPicPr>
          <p:cNvPr id="55" name="Picture 54" descr="document_generic.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523109" y="4707993"/>
            <a:ext cx="504283" cy="504283"/>
          </a:xfrm>
          <a:prstGeom prst="rect">
            <a:avLst/>
          </a:prstGeom>
        </p:spPr>
      </p:pic>
      <p:pic>
        <p:nvPicPr>
          <p:cNvPr id="56" name="Picture 55" descr="document_generic.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38774" y="4707993"/>
            <a:ext cx="504283" cy="504283"/>
          </a:xfrm>
          <a:prstGeom prst="rect">
            <a:avLst/>
          </a:prstGeom>
        </p:spPr>
      </p:pic>
      <p:pic>
        <p:nvPicPr>
          <p:cNvPr id="57" name="Picture 56" descr="document_generic.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54439" y="4707993"/>
            <a:ext cx="504283" cy="504283"/>
          </a:xfrm>
          <a:prstGeom prst="rect">
            <a:avLst/>
          </a:prstGeom>
        </p:spPr>
      </p:pic>
      <p:pic>
        <p:nvPicPr>
          <p:cNvPr id="58" name="Picture 57" descr="document_generic.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0449" y="4707993"/>
            <a:ext cx="504283" cy="504283"/>
          </a:xfrm>
          <a:prstGeom prst="rect">
            <a:avLst/>
          </a:prstGeom>
        </p:spPr>
      </p:pic>
      <p:pic>
        <p:nvPicPr>
          <p:cNvPr id="59" name="Picture 58" descr="document_generic.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70106" y="4707993"/>
            <a:ext cx="504283" cy="504283"/>
          </a:xfrm>
          <a:prstGeom prst="rect">
            <a:avLst/>
          </a:prstGeom>
        </p:spPr>
      </p:pic>
      <p:pic>
        <p:nvPicPr>
          <p:cNvPr id="60" name="Picture 59" descr="document_generic.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07444" y="4718951"/>
            <a:ext cx="504283" cy="504283"/>
          </a:xfrm>
          <a:prstGeom prst="rect">
            <a:avLst/>
          </a:prstGeom>
        </p:spPr>
      </p:pic>
      <p:cxnSp>
        <p:nvCxnSpPr>
          <p:cNvPr id="61" name="Straight Arrow Connector 27"/>
          <p:cNvCxnSpPr>
            <a:cxnSpLocks noChangeShapeType="1"/>
          </p:cNvCxnSpPr>
          <p:nvPr/>
        </p:nvCxnSpPr>
        <p:spPr bwMode="auto">
          <a:xfrm>
            <a:off x="712592" y="5212273"/>
            <a:ext cx="515664" cy="0"/>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2" name="Straight Arrow Connector 27"/>
          <p:cNvCxnSpPr>
            <a:cxnSpLocks noChangeShapeType="1"/>
          </p:cNvCxnSpPr>
          <p:nvPr/>
        </p:nvCxnSpPr>
        <p:spPr bwMode="auto">
          <a:xfrm>
            <a:off x="1228256" y="5212273"/>
            <a:ext cx="515664" cy="3100"/>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3" name="Straight Arrow Connector 27"/>
          <p:cNvCxnSpPr>
            <a:cxnSpLocks noChangeShapeType="1"/>
          </p:cNvCxnSpPr>
          <p:nvPr/>
        </p:nvCxnSpPr>
        <p:spPr bwMode="auto">
          <a:xfrm>
            <a:off x="1743922" y="5215373"/>
            <a:ext cx="515664" cy="7858"/>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4" name="Straight Arrow Connector 27"/>
          <p:cNvCxnSpPr>
            <a:cxnSpLocks noChangeShapeType="1"/>
          </p:cNvCxnSpPr>
          <p:nvPr/>
        </p:nvCxnSpPr>
        <p:spPr bwMode="auto">
          <a:xfrm flipV="1">
            <a:off x="2259586" y="5211453"/>
            <a:ext cx="532699" cy="11778"/>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5" name="Straight Arrow Connector 27"/>
          <p:cNvCxnSpPr>
            <a:cxnSpLocks noChangeShapeType="1"/>
          </p:cNvCxnSpPr>
          <p:nvPr/>
        </p:nvCxnSpPr>
        <p:spPr bwMode="auto">
          <a:xfrm>
            <a:off x="2775252" y="5212273"/>
            <a:ext cx="515664" cy="0"/>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6" name="Straight Arrow Connector 27"/>
          <p:cNvCxnSpPr>
            <a:cxnSpLocks noChangeShapeType="1"/>
          </p:cNvCxnSpPr>
          <p:nvPr/>
        </p:nvCxnSpPr>
        <p:spPr bwMode="auto">
          <a:xfrm>
            <a:off x="3290916" y="5212273"/>
            <a:ext cx="515664" cy="0"/>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7" name="Straight Arrow Connector 27"/>
          <p:cNvCxnSpPr>
            <a:cxnSpLocks noChangeShapeType="1"/>
          </p:cNvCxnSpPr>
          <p:nvPr/>
        </p:nvCxnSpPr>
        <p:spPr bwMode="auto">
          <a:xfrm>
            <a:off x="3806580" y="5212273"/>
            <a:ext cx="515668" cy="0"/>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8" name="TextBox 3"/>
          <p:cNvSpPr txBox="1">
            <a:spLocks noChangeArrowheads="1"/>
          </p:cNvSpPr>
          <p:nvPr/>
        </p:nvSpPr>
        <p:spPr bwMode="auto">
          <a:xfrm>
            <a:off x="1633779" y="4755521"/>
            <a:ext cx="1967917" cy="228793"/>
          </a:xfrm>
          <a:prstGeom prst="rect">
            <a:avLst/>
          </a:prstGeom>
          <a:solidFill>
            <a:schemeClr val="accent5">
              <a:alpha val="67000"/>
            </a:schemeClr>
          </a:solidFill>
          <a:ln w="12700" cap="flat" cmpd="sng" algn="ctr">
            <a:solidFill>
              <a:srgbClr val="919191"/>
            </a:solidFill>
            <a:prstDash val="dot"/>
            <a:round/>
            <a:headEnd type="none" w="sm" len="sm"/>
            <a:tailEnd type="none" w="sm" len="sm"/>
          </a:ln>
          <a:effectLst/>
          <a:ex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defPPr>
              <a:defRPr lang="en-US"/>
            </a:defPPr>
            <a:lvl1pPr marL="0" marR="0" indent="0" algn="ctr" defTabSz="914400" latinLnBrk="0">
              <a:lnSpc>
                <a:spcPct val="100000"/>
              </a:lnSpc>
              <a:buClrTx/>
              <a:buSzTx/>
              <a:buFontTx/>
              <a:buNone/>
              <a:tabLst/>
              <a:defRPr kumimoji="0" sz="1400" b="1" i="0" u="none" strike="noStrike" cap="none" normalizeH="0" baseline="0">
                <a:ln>
                  <a:noFill/>
                </a:ln>
                <a:effectLst/>
              </a:defRPr>
            </a:lvl1pPr>
          </a:lstStyle>
          <a:p>
            <a:r>
              <a:rPr lang="en-US" sz="1000" dirty="0"/>
              <a:t>DB Record Pointers</a:t>
            </a:r>
          </a:p>
        </p:txBody>
      </p:sp>
      <p:grpSp>
        <p:nvGrpSpPr>
          <p:cNvPr id="69" name="Group 68"/>
          <p:cNvGrpSpPr/>
          <p:nvPr/>
        </p:nvGrpSpPr>
        <p:grpSpPr>
          <a:xfrm>
            <a:off x="1020725" y="2639120"/>
            <a:ext cx="734214" cy="368992"/>
            <a:chOff x="5581147" y="2229766"/>
            <a:chExt cx="734214" cy="368992"/>
          </a:xfrm>
        </p:grpSpPr>
        <p:sp>
          <p:nvSpPr>
            <p:cNvPr id="70" name="Rectangle 59"/>
            <p:cNvSpPr>
              <a:spLocks noChangeArrowheads="1"/>
            </p:cNvSpPr>
            <p:nvPr/>
          </p:nvSpPr>
          <p:spPr bwMode="auto">
            <a:xfrm>
              <a:off x="5583841" y="2233633"/>
              <a:ext cx="731520" cy="365125"/>
            </a:xfrm>
            <a:prstGeom prst="rect">
              <a:avLst/>
            </a:prstGeom>
            <a:solidFill>
              <a:schemeClr val="bg1"/>
            </a:solidFill>
            <a:ln w="12700" cmpd="sng">
              <a:solidFill>
                <a:schemeClr val="tx1"/>
              </a:solidFill>
              <a:miter lim="800000"/>
              <a:headEnd/>
              <a:tailEnd/>
            </a:ln>
          </p:spPr>
          <p:txBody>
            <a:bodyPr wrap="none" lIns="0" tIns="0" rIns="0" bIns="0" anchor="ctr"/>
            <a:lstStyle/>
            <a:p>
              <a:pPr algn="ctr"/>
              <a:endParaRPr lang="en-US" sz="900" baseline="-25000" dirty="0">
                <a:latin typeface="Times"/>
                <a:cs typeface="Times"/>
              </a:endParaRPr>
            </a:p>
          </p:txBody>
        </p:sp>
        <p:sp>
          <p:nvSpPr>
            <p:cNvPr id="71" name="Rectangle 70"/>
            <p:cNvSpPr/>
            <p:nvPr/>
          </p:nvSpPr>
          <p:spPr bwMode="auto">
            <a:xfrm>
              <a:off x="5585086" y="2229766"/>
              <a:ext cx="297898" cy="25318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900" i="1" dirty="0">
                  <a:latin typeface="Times"/>
                  <a:cs typeface="Times"/>
                </a:rPr>
                <a:t>2</a:t>
              </a:r>
            </a:p>
          </p:txBody>
        </p:sp>
        <p:sp>
          <p:nvSpPr>
            <p:cNvPr id="72" name="Rectangle 71"/>
            <p:cNvSpPr/>
            <p:nvPr/>
          </p:nvSpPr>
          <p:spPr bwMode="auto">
            <a:xfrm>
              <a:off x="5877290" y="2231844"/>
              <a:ext cx="306166" cy="251102"/>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900" i="1" dirty="0">
                  <a:latin typeface="Times"/>
                  <a:cs typeface="Times"/>
                </a:rPr>
                <a:t>5</a:t>
              </a:r>
            </a:p>
          </p:txBody>
        </p:sp>
        <p:sp>
          <p:nvSpPr>
            <p:cNvPr id="73" name="Rectangle 72"/>
            <p:cNvSpPr/>
            <p:nvPr/>
          </p:nvSpPr>
          <p:spPr bwMode="auto">
            <a:xfrm>
              <a:off x="5581147" y="2484674"/>
              <a:ext cx="249216"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sp>
          <p:nvSpPr>
            <p:cNvPr id="74" name="Rectangle 73"/>
            <p:cNvSpPr/>
            <p:nvPr/>
          </p:nvSpPr>
          <p:spPr bwMode="auto">
            <a:xfrm>
              <a:off x="5830362" y="2483309"/>
              <a:ext cx="249216"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sp>
          <p:nvSpPr>
            <p:cNvPr id="75" name="Rectangle 74"/>
            <p:cNvSpPr/>
            <p:nvPr/>
          </p:nvSpPr>
          <p:spPr bwMode="auto">
            <a:xfrm>
              <a:off x="6075587" y="2483435"/>
              <a:ext cx="237221"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grpSp>
      <p:grpSp>
        <p:nvGrpSpPr>
          <p:cNvPr id="76" name="Group 75"/>
          <p:cNvGrpSpPr/>
          <p:nvPr/>
        </p:nvGrpSpPr>
        <p:grpSpPr>
          <a:xfrm>
            <a:off x="3306612" y="2631982"/>
            <a:ext cx="734214" cy="368992"/>
            <a:chOff x="5581147" y="2229766"/>
            <a:chExt cx="734214" cy="368992"/>
          </a:xfrm>
        </p:grpSpPr>
        <p:sp>
          <p:nvSpPr>
            <p:cNvPr id="77" name="Rectangle 59"/>
            <p:cNvSpPr>
              <a:spLocks noChangeArrowheads="1"/>
            </p:cNvSpPr>
            <p:nvPr/>
          </p:nvSpPr>
          <p:spPr bwMode="auto">
            <a:xfrm>
              <a:off x="5583841" y="2233633"/>
              <a:ext cx="731520" cy="365125"/>
            </a:xfrm>
            <a:prstGeom prst="rect">
              <a:avLst/>
            </a:prstGeom>
            <a:solidFill>
              <a:schemeClr val="bg1"/>
            </a:solidFill>
            <a:ln w="12700" cmpd="sng">
              <a:solidFill>
                <a:schemeClr val="tx1"/>
              </a:solidFill>
              <a:miter lim="800000"/>
              <a:headEnd/>
              <a:tailEnd/>
            </a:ln>
          </p:spPr>
          <p:txBody>
            <a:bodyPr wrap="none" lIns="0" tIns="0" rIns="0" bIns="0" anchor="ctr"/>
            <a:lstStyle/>
            <a:p>
              <a:pPr algn="ctr"/>
              <a:endParaRPr lang="en-US" sz="900" baseline="-25000" dirty="0">
                <a:latin typeface="Times"/>
                <a:cs typeface="Times"/>
              </a:endParaRPr>
            </a:p>
          </p:txBody>
        </p:sp>
        <p:sp>
          <p:nvSpPr>
            <p:cNvPr id="78" name="Rectangle 77"/>
            <p:cNvSpPr/>
            <p:nvPr/>
          </p:nvSpPr>
          <p:spPr bwMode="auto">
            <a:xfrm>
              <a:off x="5585086" y="2229766"/>
              <a:ext cx="297898" cy="25318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900" i="1" dirty="0">
                  <a:latin typeface="Times"/>
                  <a:cs typeface="Times"/>
                </a:rPr>
                <a:t>22</a:t>
              </a:r>
            </a:p>
          </p:txBody>
        </p:sp>
        <p:sp>
          <p:nvSpPr>
            <p:cNvPr id="79" name="Rectangle 78"/>
            <p:cNvSpPr/>
            <p:nvPr/>
          </p:nvSpPr>
          <p:spPr bwMode="auto">
            <a:xfrm>
              <a:off x="5877290" y="2231844"/>
              <a:ext cx="306166" cy="251102"/>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900" i="1" dirty="0">
                  <a:latin typeface="Times"/>
                  <a:cs typeface="Times"/>
                </a:rPr>
                <a:t>24</a:t>
              </a:r>
            </a:p>
          </p:txBody>
        </p:sp>
        <p:sp>
          <p:nvSpPr>
            <p:cNvPr id="80" name="Rectangle 79"/>
            <p:cNvSpPr/>
            <p:nvPr/>
          </p:nvSpPr>
          <p:spPr bwMode="auto">
            <a:xfrm>
              <a:off x="5581147" y="2484674"/>
              <a:ext cx="249216"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sp>
          <p:nvSpPr>
            <p:cNvPr id="81" name="Rectangle 80"/>
            <p:cNvSpPr/>
            <p:nvPr/>
          </p:nvSpPr>
          <p:spPr bwMode="auto">
            <a:xfrm>
              <a:off x="5830362" y="2483309"/>
              <a:ext cx="249216"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sp>
          <p:nvSpPr>
            <p:cNvPr id="82" name="Rectangle 81"/>
            <p:cNvSpPr/>
            <p:nvPr/>
          </p:nvSpPr>
          <p:spPr bwMode="auto">
            <a:xfrm>
              <a:off x="6075587" y="2483435"/>
              <a:ext cx="237221"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grpSp>
      <p:sp>
        <p:nvSpPr>
          <p:cNvPr id="83" name="Rectangle 82"/>
          <p:cNvSpPr/>
          <p:nvPr/>
        </p:nvSpPr>
        <p:spPr bwMode="auto">
          <a:xfrm>
            <a:off x="3214933" y="3359488"/>
            <a:ext cx="134132" cy="251102"/>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eaLnBrk="0" fontAlgn="base" hangingPunct="0">
              <a:spcBef>
                <a:spcPct val="0"/>
              </a:spcBef>
              <a:spcAft>
                <a:spcPct val="0"/>
              </a:spcAft>
            </a:pPr>
            <a:r>
              <a:rPr lang="en-US" sz="900" i="1" dirty="0">
                <a:latin typeface="Times"/>
                <a:cs typeface="Times"/>
              </a:rPr>
              <a:t>9</a:t>
            </a:r>
          </a:p>
        </p:txBody>
      </p:sp>
      <p:grpSp>
        <p:nvGrpSpPr>
          <p:cNvPr id="84" name="Group 83"/>
          <p:cNvGrpSpPr/>
          <p:nvPr/>
        </p:nvGrpSpPr>
        <p:grpSpPr>
          <a:xfrm>
            <a:off x="3597755" y="3373662"/>
            <a:ext cx="734214" cy="368992"/>
            <a:chOff x="5581147" y="2229766"/>
            <a:chExt cx="734214" cy="368992"/>
          </a:xfrm>
        </p:grpSpPr>
        <p:sp>
          <p:nvSpPr>
            <p:cNvPr id="85" name="Rectangle 59"/>
            <p:cNvSpPr>
              <a:spLocks noChangeArrowheads="1"/>
            </p:cNvSpPr>
            <p:nvPr/>
          </p:nvSpPr>
          <p:spPr bwMode="auto">
            <a:xfrm>
              <a:off x="5583841" y="2233633"/>
              <a:ext cx="731520" cy="365125"/>
            </a:xfrm>
            <a:prstGeom prst="rect">
              <a:avLst/>
            </a:prstGeom>
            <a:solidFill>
              <a:schemeClr val="bg1"/>
            </a:solidFill>
            <a:ln w="12700" cmpd="sng">
              <a:solidFill>
                <a:schemeClr val="tx1"/>
              </a:solidFill>
              <a:miter lim="800000"/>
              <a:headEnd/>
              <a:tailEnd/>
            </a:ln>
          </p:spPr>
          <p:txBody>
            <a:bodyPr wrap="none" lIns="0" tIns="0" rIns="0" bIns="0" anchor="ctr"/>
            <a:lstStyle/>
            <a:p>
              <a:pPr algn="ctr"/>
              <a:endParaRPr lang="en-US" sz="900" baseline="-25000" dirty="0">
                <a:latin typeface="Times"/>
                <a:cs typeface="Times"/>
              </a:endParaRPr>
            </a:p>
          </p:txBody>
        </p:sp>
        <p:sp>
          <p:nvSpPr>
            <p:cNvPr id="86" name="Rectangle 85"/>
            <p:cNvSpPr/>
            <p:nvPr/>
          </p:nvSpPr>
          <p:spPr bwMode="auto">
            <a:xfrm>
              <a:off x="5585086" y="2229766"/>
              <a:ext cx="297898" cy="25318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900" i="1" dirty="0">
                  <a:latin typeface="Times"/>
                  <a:cs typeface="Times"/>
                </a:rPr>
                <a:t>13</a:t>
              </a:r>
            </a:p>
          </p:txBody>
        </p:sp>
        <p:sp>
          <p:nvSpPr>
            <p:cNvPr id="87" name="Rectangle 86"/>
            <p:cNvSpPr/>
            <p:nvPr/>
          </p:nvSpPr>
          <p:spPr bwMode="auto">
            <a:xfrm>
              <a:off x="5877290" y="2231844"/>
              <a:ext cx="306166" cy="251102"/>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900" i="1" dirty="0">
                  <a:latin typeface="Times"/>
                  <a:cs typeface="Times"/>
                </a:rPr>
                <a:t>15</a:t>
              </a:r>
            </a:p>
          </p:txBody>
        </p:sp>
        <p:sp>
          <p:nvSpPr>
            <p:cNvPr id="88" name="Rectangle 87"/>
            <p:cNvSpPr/>
            <p:nvPr/>
          </p:nvSpPr>
          <p:spPr bwMode="auto">
            <a:xfrm>
              <a:off x="5581147" y="2484674"/>
              <a:ext cx="249216"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sp>
          <p:nvSpPr>
            <p:cNvPr id="89" name="Rectangle 88"/>
            <p:cNvSpPr/>
            <p:nvPr/>
          </p:nvSpPr>
          <p:spPr bwMode="auto">
            <a:xfrm>
              <a:off x="5830362" y="2483309"/>
              <a:ext cx="249216"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sp>
          <p:nvSpPr>
            <p:cNvPr id="90" name="Rectangle 89"/>
            <p:cNvSpPr/>
            <p:nvPr/>
          </p:nvSpPr>
          <p:spPr bwMode="auto">
            <a:xfrm>
              <a:off x="6075587" y="2483435"/>
              <a:ext cx="237221" cy="112170"/>
            </a:xfrm>
            <a:prstGeom prst="rect">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eaLnBrk="0" fontAlgn="base" hangingPunct="0">
                <a:spcBef>
                  <a:spcPct val="0"/>
                </a:spcBef>
                <a:spcAft>
                  <a:spcPct val="0"/>
                </a:spcAft>
              </a:pPr>
              <a:endParaRPr lang="en-US" sz="900" b="1" dirty="0">
                <a:latin typeface="Arial" pitchFamily="-110" charset="0"/>
              </a:endParaRPr>
            </a:p>
          </p:txBody>
        </p:sp>
      </p:grpSp>
      <p:cxnSp>
        <p:nvCxnSpPr>
          <p:cNvPr id="91" name="Straight Arrow Connector 27"/>
          <p:cNvCxnSpPr>
            <a:cxnSpLocks noChangeShapeType="1"/>
            <a:stCxn id="75" idx="2"/>
            <a:endCxn id="6" idx="0"/>
          </p:cNvCxnSpPr>
          <p:nvPr/>
        </p:nvCxnSpPr>
        <p:spPr bwMode="auto">
          <a:xfrm>
            <a:off x="1633777" y="3004959"/>
            <a:ext cx="1133193" cy="354878"/>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5" name="Straight Arrow Connector 27"/>
          <p:cNvCxnSpPr>
            <a:cxnSpLocks noChangeShapeType="1"/>
            <a:stCxn id="38" idx="2"/>
            <a:endCxn id="79" idx="0"/>
          </p:cNvCxnSpPr>
          <p:nvPr/>
        </p:nvCxnSpPr>
        <p:spPr bwMode="auto">
          <a:xfrm>
            <a:off x="2781074" y="2380372"/>
            <a:ext cx="974764" cy="253688"/>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1" name="Straight Arrow Connector 27"/>
          <p:cNvCxnSpPr>
            <a:cxnSpLocks noChangeShapeType="1"/>
          </p:cNvCxnSpPr>
          <p:nvPr/>
        </p:nvCxnSpPr>
        <p:spPr bwMode="auto">
          <a:xfrm>
            <a:off x="712593" y="5225732"/>
            <a:ext cx="711409" cy="360692"/>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2" name="Straight Arrow Connector 27"/>
          <p:cNvCxnSpPr>
            <a:cxnSpLocks noChangeShapeType="1"/>
          </p:cNvCxnSpPr>
          <p:nvPr/>
        </p:nvCxnSpPr>
        <p:spPr bwMode="auto">
          <a:xfrm flipH="1">
            <a:off x="686736" y="5225732"/>
            <a:ext cx="541520" cy="360692"/>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3" name="Straight Arrow Connector 27"/>
          <p:cNvCxnSpPr>
            <a:cxnSpLocks noChangeShapeType="1"/>
          </p:cNvCxnSpPr>
          <p:nvPr/>
        </p:nvCxnSpPr>
        <p:spPr bwMode="auto">
          <a:xfrm>
            <a:off x="1743923" y="5228832"/>
            <a:ext cx="2629141" cy="357592"/>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4" name="Straight Arrow Connector 27"/>
          <p:cNvCxnSpPr>
            <a:cxnSpLocks noChangeShapeType="1"/>
          </p:cNvCxnSpPr>
          <p:nvPr/>
        </p:nvCxnSpPr>
        <p:spPr bwMode="auto">
          <a:xfrm flipH="1">
            <a:off x="2161267" y="5236690"/>
            <a:ext cx="98319" cy="349734"/>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5" name="Straight Arrow Connector 27"/>
          <p:cNvCxnSpPr>
            <a:cxnSpLocks noChangeShapeType="1"/>
          </p:cNvCxnSpPr>
          <p:nvPr/>
        </p:nvCxnSpPr>
        <p:spPr bwMode="auto">
          <a:xfrm flipH="1">
            <a:off x="2898531" y="5212275"/>
            <a:ext cx="392384" cy="360690"/>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6" name="Straight Arrow Connector 27"/>
          <p:cNvCxnSpPr>
            <a:cxnSpLocks noChangeShapeType="1"/>
          </p:cNvCxnSpPr>
          <p:nvPr/>
        </p:nvCxnSpPr>
        <p:spPr bwMode="auto">
          <a:xfrm>
            <a:off x="2775250" y="5212275"/>
            <a:ext cx="860546" cy="360690"/>
          </a:xfrm>
          <a:prstGeom prst="straightConnector1">
            <a:avLst/>
          </a:prstGeom>
          <a:noFill/>
          <a:ln w="15875">
            <a:solidFill>
              <a:schemeClr val="tx1"/>
            </a:solidFill>
            <a:round/>
            <a:headEnd type="none"/>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7" name="Rectangle 116"/>
          <p:cNvSpPr/>
          <p:nvPr/>
        </p:nvSpPr>
        <p:spPr>
          <a:xfrm>
            <a:off x="5930638" y="5354653"/>
            <a:ext cx="5713293" cy="681352"/>
          </a:xfrm>
          <a:prstGeom prst="rect">
            <a:avLst/>
          </a:prstGeom>
          <a:solidFill>
            <a:srgbClr val="D2D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dirty="0" smtClean="0">
                <a:solidFill>
                  <a:schemeClr val="tx1"/>
                </a:solidFill>
              </a:rPr>
              <a:t>Uses multiple servers to improve PIR efficiency</a:t>
            </a:r>
            <a:endParaRPr lang="en-US" sz="2000" b="1" dirty="0">
              <a:solidFill>
                <a:schemeClr val="tx1"/>
              </a:solidFill>
            </a:endParaRPr>
          </a:p>
        </p:txBody>
      </p:sp>
      <p:grpSp>
        <p:nvGrpSpPr>
          <p:cNvPr id="118" name="Group 117"/>
          <p:cNvGrpSpPr/>
          <p:nvPr/>
        </p:nvGrpSpPr>
        <p:grpSpPr>
          <a:xfrm>
            <a:off x="434595" y="5572966"/>
            <a:ext cx="4294291" cy="583593"/>
            <a:chOff x="433006" y="5572965"/>
            <a:chExt cx="4294291" cy="583593"/>
          </a:xfrm>
        </p:grpSpPr>
        <p:pic>
          <p:nvPicPr>
            <p:cNvPr id="119" name="Picture 118" descr="document_generic.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19333" y="5572965"/>
              <a:ext cx="504283" cy="504283"/>
            </a:xfrm>
            <a:prstGeom prst="rect">
              <a:avLst/>
            </a:prstGeom>
          </p:spPr>
        </p:pic>
        <p:pic>
          <p:nvPicPr>
            <p:cNvPr id="120" name="Picture 119" descr="document_generic.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3006" y="5572965"/>
              <a:ext cx="504283" cy="504283"/>
            </a:xfrm>
            <a:prstGeom prst="rect">
              <a:avLst/>
            </a:prstGeom>
          </p:spPr>
        </p:pic>
        <p:pic>
          <p:nvPicPr>
            <p:cNvPr id="121" name="Picture 120" descr="lock-icon.png"/>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tretch>
              <a:fillRect/>
            </a:stretch>
          </p:blipFill>
          <p:spPr>
            <a:xfrm>
              <a:off x="687489" y="5825106"/>
              <a:ext cx="298988" cy="302126"/>
            </a:xfrm>
            <a:prstGeom prst="rect">
              <a:avLst/>
            </a:prstGeom>
          </p:spPr>
        </p:pic>
        <p:pic>
          <p:nvPicPr>
            <p:cNvPr id="122" name="Picture 121" descr="document_generic.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70271" y="5572965"/>
              <a:ext cx="504283" cy="504283"/>
            </a:xfrm>
            <a:prstGeom prst="rect">
              <a:avLst/>
            </a:prstGeom>
          </p:spPr>
        </p:pic>
        <p:pic>
          <p:nvPicPr>
            <p:cNvPr id="123" name="Picture 122" descr="document_generic.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07536" y="5572965"/>
              <a:ext cx="504283" cy="504283"/>
            </a:xfrm>
            <a:prstGeom prst="rect">
              <a:avLst/>
            </a:prstGeom>
          </p:spPr>
        </p:pic>
        <p:pic>
          <p:nvPicPr>
            <p:cNvPr id="124" name="Picture 123" descr="document_generic.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44801" y="5572965"/>
              <a:ext cx="504283" cy="504283"/>
            </a:xfrm>
            <a:prstGeom prst="rect">
              <a:avLst/>
            </a:prstGeom>
          </p:spPr>
        </p:pic>
        <p:pic>
          <p:nvPicPr>
            <p:cNvPr id="125" name="Picture 124" descr="document_generic.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82066" y="5572965"/>
              <a:ext cx="504283" cy="504283"/>
            </a:xfrm>
            <a:prstGeom prst="rect">
              <a:avLst/>
            </a:prstGeom>
          </p:spPr>
        </p:pic>
        <p:pic>
          <p:nvPicPr>
            <p:cNvPr id="126" name="Picture 125" descr="lock-icon.png"/>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tretch>
              <a:fillRect/>
            </a:stretch>
          </p:blipFill>
          <p:spPr>
            <a:xfrm>
              <a:off x="1413326" y="5825106"/>
              <a:ext cx="298988" cy="302126"/>
            </a:xfrm>
            <a:prstGeom prst="rect">
              <a:avLst/>
            </a:prstGeom>
          </p:spPr>
        </p:pic>
        <p:pic>
          <p:nvPicPr>
            <p:cNvPr id="127" name="Picture 126" descr="lock-icon.png"/>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tretch>
              <a:fillRect/>
            </a:stretch>
          </p:blipFill>
          <p:spPr>
            <a:xfrm>
              <a:off x="2141549" y="5845503"/>
              <a:ext cx="298988" cy="302126"/>
            </a:xfrm>
            <a:prstGeom prst="rect">
              <a:avLst/>
            </a:prstGeom>
          </p:spPr>
        </p:pic>
        <p:pic>
          <p:nvPicPr>
            <p:cNvPr id="128" name="Picture 127" descr="lock-icon.png"/>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tretch>
              <a:fillRect/>
            </a:stretch>
          </p:blipFill>
          <p:spPr>
            <a:xfrm>
              <a:off x="2926443" y="5806148"/>
              <a:ext cx="298988" cy="302126"/>
            </a:xfrm>
            <a:prstGeom prst="rect">
              <a:avLst/>
            </a:prstGeom>
          </p:spPr>
        </p:pic>
        <p:pic>
          <p:nvPicPr>
            <p:cNvPr id="129" name="Picture 128" descr="lock-icon.png"/>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tretch>
              <a:fillRect/>
            </a:stretch>
          </p:blipFill>
          <p:spPr>
            <a:xfrm>
              <a:off x="3685218" y="5854432"/>
              <a:ext cx="298988" cy="302126"/>
            </a:xfrm>
            <a:prstGeom prst="rect">
              <a:avLst/>
            </a:prstGeom>
          </p:spPr>
        </p:pic>
        <p:pic>
          <p:nvPicPr>
            <p:cNvPr id="130" name="Picture 129" descr="lock-icon.png"/>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tretch>
              <a:fillRect/>
            </a:stretch>
          </p:blipFill>
          <p:spPr>
            <a:xfrm>
              <a:off x="4428309" y="5825106"/>
              <a:ext cx="298988" cy="302126"/>
            </a:xfrm>
            <a:prstGeom prst="rect">
              <a:avLst/>
            </a:prstGeom>
          </p:spPr>
        </p:pic>
      </p:grpSp>
      <p:grpSp>
        <p:nvGrpSpPr>
          <p:cNvPr id="131" name="Group 130"/>
          <p:cNvGrpSpPr/>
          <p:nvPr/>
        </p:nvGrpSpPr>
        <p:grpSpPr>
          <a:xfrm>
            <a:off x="434595" y="5825106"/>
            <a:ext cx="4144796" cy="252143"/>
            <a:chOff x="433007" y="5825105"/>
            <a:chExt cx="4144796" cy="252143"/>
          </a:xfrm>
        </p:grpSpPr>
        <p:cxnSp>
          <p:nvCxnSpPr>
            <p:cNvPr id="132" name="Curved Connector 131"/>
            <p:cNvCxnSpPr/>
            <p:nvPr/>
          </p:nvCxnSpPr>
          <p:spPr>
            <a:xfrm rot="10800000">
              <a:off x="433007" y="5825107"/>
              <a:ext cx="737265" cy="12700"/>
            </a:xfrm>
            <a:prstGeom prst="curvedConnector5">
              <a:avLst>
                <a:gd name="adj1" fmla="val 15800"/>
                <a:gd name="adj2" fmla="val 3785362"/>
                <a:gd name="adj3" fmla="val 131006"/>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Curved Connector 132"/>
            <p:cNvCxnSpPr/>
            <p:nvPr/>
          </p:nvCxnSpPr>
          <p:spPr>
            <a:xfrm>
              <a:off x="937289" y="5825107"/>
              <a:ext cx="3434186" cy="252141"/>
            </a:xfrm>
            <a:prstGeom prst="curvedConnector4">
              <a:avLst>
                <a:gd name="adj1" fmla="val 6389"/>
                <a:gd name="adj2" fmla="val 190664"/>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Curved Connector 133"/>
            <p:cNvCxnSpPr/>
            <p:nvPr/>
          </p:nvCxnSpPr>
          <p:spPr>
            <a:xfrm rot="16200000" flipH="1" flipV="1">
              <a:off x="3242669" y="4489972"/>
              <a:ext cx="1" cy="2670267"/>
            </a:xfrm>
            <a:prstGeom prst="curvedConnector4">
              <a:avLst>
                <a:gd name="adj1" fmla="val -48074100000"/>
                <a:gd name="adj2" fmla="val 10856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Curved Connector 134"/>
            <p:cNvCxnSpPr/>
            <p:nvPr/>
          </p:nvCxnSpPr>
          <p:spPr>
            <a:xfrm>
              <a:off x="2411819" y="5825107"/>
              <a:ext cx="1222389" cy="252141"/>
            </a:xfrm>
            <a:prstGeom prst="curvedConnector4">
              <a:avLst>
                <a:gd name="adj1" fmla="val 8884"/>
                <a:gd name="adj2" fmla="val 16933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Curved Connector 135"/>
            <p:cNvCxnSpPr/>
            <p:nvPr/>
          </p:nvCxnSpPr>
          <p:spPr>
            <a:xfrm rot="10800000">
              <a:off x="2644802" y="5825107"/>
              <a:ext cx="737265" cy="12700"/>
            </a:xfrm>
            <a:prstGeom prst="curvedConnector5">
              <a:avLst>
                <a:gd name="adj1" fmla="val 12152"/>
                <a:gd name="adj2" fmla="val -2567583"/>
                <a:gd name="adj3" fmla="val 107295"/>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37" name="TextBox 3"/>
          <p:cNvSpPr txBox="1">
            <a:spLocks noChangeArrowheads="1"/>
          </p:cNvSpPr>
          <p:nvPr/>
        </p:nvSpPr>
        <p:spPr bwMode="auto">
          <a:xfrm>
            <a:off x="1539150" y="5987845"/>
            <a:ext cx="1967917" cy="228793"/>
          </a:xfrm>
          <a:prstGeom prst="rect">
            <a:avLst/>
          </a:prstGeom>
          <a:solidFill>
            <a:schemeClr val="accent5">
              <a:alpha val="67000"/>
            </a:schemeClr>
          </a:solidFill>
          <a:ln w="12700" cap="flat" cmpd="sng" algn="ctr">
            <a:solidFill>
              <a:srgbClr val="919191"/>
            </a:solidFill>
            <a:prstDash val="dot"/>
            <a:round/>
            <a:headEnd type="none" w="sm" len="sm"/>
            <a:tailEnd type="none" w="sm" len="sm"/>
          </a:ln>
          <a:effectLst/>
          <a:ex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defPPr>
              <a:defRPr lang="en-US"/>
            </a:defPPr>
            <a:lvl1pPr marL="0" marR="0" indent="0" algn="ctr" defTabSz="914400" latinLnBrk="0">
              <a:lnSpc>
                <a:spcPct val="100000"/>
              </a:lnSpc>
              <a:buClrTx/>
              <a:buSzTx/>
              <a:buFontTx/>
              <a:buNone/>
              <a:tabLst/>
              <a:defRPr kumimoji="0" sz="1400" b="1" i="0" u="none" strike="noStrike" cap="none" normalizeH="0" baseline="0">
                <a:ln>
                  <a:noFill/>
                </a:ln>
                <a:effectLst/>
              </a:defRPr>
            </a:lvl1pPr>
          </a:lstStyle>
          <a:p>
            <a:r>
              <a:rPr lang="en-US" sz="1000" dirty="0"/>
              <a:t>DB Records +  Pointers</a:t>
            </a:r>
          </a:p>
        </p:txBody>
      </p:sp>
      <p:grpSp>
        <p:nvGrpSpPr>
          <p:cNvPr id="97" name="Group 96"/>
          <p:cNvGrpSpPr/>
          <p:nvPr/>
        </p:nvGrpSpPr>
        <p:grpSpPr>
          <a:xfrm>
            <a:off x="831877" y="1215796"/>
            <a:ext cx="2436884" cy="1290343"/>
            <a:chOff x="831877" y="1215796"/>
            <a:chExt cx="2436884" cy="1290343"/>
          </a:xfrm>
        </p:grpSpPr>
        <p:grpSp>
          <p:nvGrpSpPr>
            <p:cNvPr id="110" name="Group 109"/>
            <p:cNvGrpSpPr/>
            <p:nvPr/>
          </p:nvGrpSpPr>
          <p:grpSpPr>
            <a:xfrm>
              <a:off x="831877" y="1215796"/>
              <a:ext cx="2320427" cy="1290343"/>
              <a:chOff x="830288" y="1215795"/>
              <a:chExt cx="2320427" cy="1290343"/>
            </a:xfrm>
          </p:grpSpPr>
          <p:grpSp>
            <p:nvGrpSpPr>
              <p:cNvPr id="94" name="Group 93"/>
              <p:cNvGrpSpPr/>
              <p:nvPr/>
            </p:nvGrpSpPr>
            <p:grpSpPr>
              <a:xfrm>
                <a:off x="830288" y="1215795"/>
                <a:ext cx="2205797" cy="1290343"/>
                <a:chOff x="830288" y="1452857"/>
                <a:chExt cx="2205797" cy="1290343"/>
              </a:xfrm>
            </p:grpSpPr>
            <p:sp>
              <p:nvSpPr>
                <p:cNvPr id="92" name="Rounded Rectangle 91"/>
                <p:cNvSpPr/>
                <p:nvPr/>
              </p:nvSpPr>
              <p:spPr>
                <a:xfrm>
                  <a:off x="2021129" y="2099733"/>
                  <a:ext cx="1004674" cy="643467"/>
                </a:xfrm>
                <a:prstGeom prst="roundRect">
                  <a:avLst/>
                </a:prstGeom>
                <a:solidFill>
                  <a:srgbClr val="D2DCF2">
                    <a:alpha val="85000"/>
                  </a:srgb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b="1" dirty="0">
                    <a:solidFill>
                      <a:schemeClr val="tx1"/>
                    </a:solidFill>
                  </a:endParaRPr>
                </a:p>
              </p:txBody>
            </p:sp>
            <p:sp>
              <p:nvSpPr>
                <p:cNvPr id="93" name="TextBox 92"/>
                <p:cNvSpPr txBox="1"/>
                <p:nvPr/>
              </p:nvSpPr>
              <p:spPr>
                <a:xfrm>
                  <a:off x="830288" y="1452857"/>
                  <a:ext cx="2205797" cy="523220"/>
                </a:xfrm>
                <a:prstGeom prst="rect">
                  <a:avLst/>
                </a:prstGeom>
                <a:noFill/>
              </p:spPr>
              <p:txBody>
                <a:bodyPr wrap="none" rtlCol="0">
                  <a:spAutoFit/>
                </a:bodyPr>
                <a:lstStyle/>
                <a:p>
                  <a:pPr algn="ctr"/>
                  <a:r>
                    <a:rPr lang="en-US" sz="1400" b="1" dirty="0"/>
                    <a:t>Evaluate comparison using </a:t>
                  </a:r>
                </a:p>
                <a:p>
                  <a:pPr algn="ctr"/>
                  <a:r>
                    <a:rPr lang="en-US" sz="1400" b="1" dirty="0" smtClean="0"/>
                    <a:t>multi </a:t>
                  </a:r>
                  <a:r>
                    <a:rPr lang="en-US" sz="1400" b="1" dirty="0"/>
                    <a:t>party computation</a:t>
                  </a:r>
                </a:p>
              </p:txBody>
            </p:sp>
          </p:grpSp>
          <p:pic>
            <p:nvPicPr>
              <p:cNvPr id="109" name="Picture 108" descr="lock-icon.png"/>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tretch>
                <a:fillRect/>
              </a:stretch>
            </p:blipFill>
            <p:spPr>
              <a:xfrm>
                <a:off x="2851727" y="1775407"/>
                <a:ext cx="298988" cy="302126"/>
              </a:xfrm>
              <a:prstGeom prst="rect">
                <a:avLst/>
              </a:prstGeom>
            </p:spPr>
          </p:pic>
        </p:grpSp>
        <p:pic>
          <p:nvPicPr>
            <p:cNvPr id="140" name="Picture 13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775736" y="1877932"/>
              <a:ext cx="1493025" cy="582603"/>
            </a:xfrm>
            <a:prstGeom prst="rect">
              <a:avLst/>
            </a:prstGeom>
          </p:spPr>
        </p:pic>
      </p:grpSp>
      <p:sp>
        <p:nvSpPr>
          <p:cNvPr id="96" name="TextBox 95"/>
          <p:cNvSpPr txBox="1"/>
          <p:nvPr/>
        </p:nvSpPr>
        <p:spPr>
          <a:xfrm>
            <a:off x="4707974" y="6169284"/>
            <a:ext cx="7581884" cy="646331"/>
          </a:xfrm>
          <a:prstGeom prst="rect">
            <a:avLst/>
          </a:prstGeom>
          <a:noFill/>
        </p:spPr>
        <p:txBody>
          <a:bodyPr wrap="none" rtlCol="0">
            <a:spAutoFit/>
          </a:bodyPr>
          <a:lstStyle/>
          <a:p>
            <a:r>
              <a:rPr lang="en-US" baseline="30000" dirty="0" smtClean="0"/>
              <a:t>13</a:t>
            </a:r>
            <a:r>
              <a:rPr lang="en-US" dirty="0" smtClean="0"/>
              <a:t>Y</a:t>
            </a:r>
            <a:r>
              <a:rPr lang="en-US" dirty="0" smtClean="0"/>
              <a:t>. </a:t>
            </a:r>
            <a:r>
              <a:rPr lang="en-US" dirty="0" err="1" smtClean="0"/>
              <a:t>Ishai</a:t>
            </a:r>
            <a:r>
              <a:rPr lang="en-US" dirty="0" smtClean="0"/>
              <a:t>, E. </a:t>
            </a:r>
            <a:r>
              <a:rPr lang="en-US" dirty="0" err="1" smtClean="0"/>
              <a:t>Kushilevitz</a:t>
            </a:r>
            <a:r>
              <a:rPr lang="en-US" dirty="0" smtClean="0"/>
              <a:t>, S. Lu and R. </a:t>
            </a:r>
            <a:r>
              <a:rPr lang="en-US" dirty="0" err="1" smtClean="0"/>
              <a:t>Ostrovsky</a:t>
            </a:r>
            <a:r>
              <a:rPr lang="en-US" dirty="0" smtClean="0"/>
              <a:t>, “Private </a:t>
            </a:r>
            <a:r>
              <a:rPr lang="en-US" dirty="0"/>
              <a:t>Large-Scale </a:t>
            </a:r>
            <a:r>
              <a:rPr lang="en-US" dirty="0" smtClean="0"/>
              <a:t>Databases</a:t>
            </a:r>
            <a:br>
              <a:rPr lang="en-US" dirty="0" smtClean="0"/>
            </a:br>
            <a:r>
              <a:rPr lang="en-US" dirty="0" smtClean="0"/>
              <a:t> </a:t>
            </a:r>
            <a:r>
              <a:rPr lang="en-US" dirty="0"/>
              <a:t>with </a:t>
            </a:r>
            <a:r>
              <a:rPr lang="en-US" dirty="0" smtClean="0"/>
              <a:t>Distributed </a:t>
            </a:r>
            <a:r>
              <a:rPr lang="en-US" dirty="0"/>
              <a:t>Searchable Symmetric </a:t>
            </a:r>
            <a:r>
              <a:rPr lang="en-US" dirty="0" smtClean="0"/>
              <a:t>Encryption,” CT-RSA 2015 </a:t>
            </a:r>
            <a:endParaRPr lang="en-US" dirty="0"/>
          </a:p>
        </p:txBody>
      </p:sp>
      <p:sp>
        <p:nvSpPr>
          <p:cNvPr id="98" name="TextBox 97"/>
          <p:cNvSpPr txBox="1"/>
          <p:nvPr/>
        </p:nvSpPr>
        <p:spPr>
          <a:xfrm>
            <a:off x="6664271" y="1472339"/>
            <a:ext cx="184731" cy="369332"/>
          </a:xfrm>
          <a:prstGeom prst="rect">
            <a:avLst/>
          </a:prstGeom>
          <a:noFill/>
        </p:spPr>
        <p:txBody>
          <a:bodyPr wrap="none" rtlCol="0">
            <a:spAutoFit/>
          </a:bodyPr>
          <a:lstStyle/>
          <a:p>
            <a:endParaRPr lang="en-US" dirty="0"/>
          </a:p>
        </p:txBody>
      </p:sp>
      <p:sp>
        <p:nvSpPr>
          <p:cNvPr id="46" name="Slide Number Placeholder 45"/>
          <p:cNvSpPr>
            <a:spLocks noGrp="1"/>
          </p:cNvSpPr>
          <p:nvPr>
            <p:ph type="sldNum" sz="quarter" idx="12"/>
          </p:nvPr>
        </p:nvSpPr>
        <p:spPr/>
        <p:txBody>
          <a:bodyPr/>
          <a:lstStyle/>
          <a:p>
            <a:fld id="{1331F335-29E7-644E-BF01-9CFDAABF951A}" type="slidenum">
              <a:rPr lang="en-US" smtClean="0"/>
              <a:t>37</a:t>
            </a:fld>
            <a:endParaRPr lang="en-US"/>
          </a:p>
        </p:txBody>
      </p:sp>
    </p:spTree>
    <p:extLst>
      <p:ext uri="{BB962C8B-B14F-4D97-AF65-F5344CB8AC3E}">
        <p14:creationId xmlns:p14="http://schemas.microsoft.com/office/powerpoint/2010/main" val="206879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mph" presetSubtype="2" fill="hold" nodeType="withEffect">
                                  <p:stCondLst>
                                    <p:cond delay="0"/>
                                  </p:stCondLst>
                                  <p:childTnLst>
                                    <p:animClr clrSpc="rgb" dir="cw">
                                      <p:cBhvr>
                                        <p:cTn id="6" dur="2000" fill="hold"/>
                                        <p:tgtEl>
                                          <p:spTgt spid="42"/>
                                        </p:tgtEl>
                                        <p:attrNameLst>
                                          <p:attrName>stroke.color</p:attrName>
                                        </p:attrNameLst>
                                      </p:cBhvr>
                                      <p:to>
                                        <a:schemeClr val="accent1"/>
                                      </p:to>
                                    </p:animClr>
                                    <p:set>
                                      <p:cBhvr>
                                        <p:cTn id="7" dur="2000" fill="hold"/>
                                        <p:tgtEl>
                                          <p:spTgt spid="42"/>
                                        </p:tgtEl>
                                        <p:attrNameLst>
                                          <p:attrName>stroke.on</p:attrName>
                                        </p:attrNameLst>
                                      </p:cBhvr>
                                      <p:to>
                                        <p:strVal val="true"/>
                                      </p:to>
                                    </p:set>
                                  </p:childTnLst>
                                </p:cTn>
                              </p:par>
                              <p:par>
                                <p:cTn id="8" presetID="6" presetClass="emph" presetSubtype="0" fill="hold" nodeType="withEffect">
                                  <p:stCondLst>
                                    <p:cond delay="0"/>
                                  </p:stCondLst>
                                  <p:childTnLst>
                                    <p:animScale>
                                      <p:cBhvr>
                                        <p:cTn id="9" dur="2000" fill="hold"/>
                                        <p:tgtEl>
                                          <p:spTgt spid="42"/>
                                        </p:tgtEl>
                                      </p:cBhvr>
                                      <p:by x="120000" y="120000"/>
                                    </p:animScale>
                                  </p:childTnLst>
                                  <p:subTnLst>
                                    <p:animClr clrSpc="rgb" dir="cw">
                                      <p:cBhvr override="childStyle">
                                        <p:cTn dur="1" fill="hold" display="0" masterRel="nextClick" afterEffect="1"/>
                                        <p:tgtEl>
                                          <p:spTgt spid="42"/>
                                        </p:tgtEl>
                                        <p:attrNameLst>
                                          <p:attrName>ppt_c</p:attrName>
                                        </p:attrNameLst>
                                      </p:cBhvr>
                                      <p:to>
                                        <a:schemeClr val="accent1"/>
                                      </p:to>
                                    </p:animClr>
                                  </p:subTnLst>
                                </p:cTn>
                              </p:par>
                              <p:par>
                                <p:cTn id="10" presetID="1" presetClass="emph" presetSubtype="2" fill="hold" nodeType="withEffect">
                                  <p:stCondLst>
                                    <p:cond delay="0"/>
                                  </p:stCondLst>
                                  <p:childTnLst>
                                    <p:animClr clrSpc="rgb" dir="cw">
                                      <p:cBhvr>
                                        <p:cTn id="11" dur="2000" fill="hold"/>
                                        <p:tgtEl>
                                          <p:spTgt spid="45"/>
                                        </p:tgtEl>
                                        <p:attrNameLst>
                                          <p:attrName>fillcolor</p:attrName>
                                        </p:attrNameLst>
                                      </p:cBhvr>
                                      <p:to>
                                        <a:schemeClr val="accent1"/>
                                      </p:to>
                                    </p:animClr>
                                    <p:set>
                                      <p:cBhvr>
                                        <p:cTn id="12" dur="2000" fill="hold"/>
                                        <p:tgtEl>
                                          <p:spTgt spid="45"/>
                                        </p:tgtEl>
                                        <p:attrNameLst>
                                          <p:attrName>fill.type</p:attrName>
                                        </p:attrNameLst>
                                      </p:cBhvr>
                                      <p:to>
                                        <p:strVal val="solid"/>
                                      </p:to>
                                    </p:set>
                                    <p:set>
                                      <p:cBhvr>
                                        <p:cTn id="13" dur="2000" fill="hold"/>
                                        <p:tgtEl>
                                          <p:spTgt spid="45"/>
                                        </p:tgtEl>
                                        <p:attrNameLst>
                                          <p:attrName>fill.on</p:attrName>
                                        </p:attrNameLst>
                                      </p:cBhvr>
                                      <p:to>
                                        <p:strVal val="true"/>
                                      </p:to>
                                    </p:set>
                                  </p:childTnLst>
                                  <p:subTnLst>
                                    <p:animClr clrSpc="rgb" dir="cw">
                                      <p:cBhvr override="childStyle">
                                        <p:cTn dur="1" fill="hold" display="0" masterRel="nextClick" afterEffect="1"/>
                                        <p:tgtEl>
                                          <p:spTgt spid="45"/>
                                        </p:tgtEl>
                                        <p:attrNameLst>
                                          <p:attrName>ppt_c</p:attrName>
                                        </p:attrNameLst>
                                      </p:cBhvr>
                                      <p:to>
                                        <a:schemeClr val="accent1"/>
                                      </p:to>
                                    </p:animClr>
                                  </p:subTnLst>
                                </p:cTn>
                              </p:par>
                              <p:par>
                                <p:cTn id="14" presetID="6" presetClass="emph" presetSubtype="0" fill="hold" nodeType="withEffect">
                                  <p:stCondLst>
                                    <p:cond delay="0"/>
                                  </p:stCondLst>
                                  <p:childTnLst>
                                    <p:animScale>
                                      <p:cBhvr>
                                        <p:cTn id="15" dur="2000" fill="hold"/>
                                        <p:tgtEl>
                                          <p:spTgt spid="45"/>
                                        </p:tgtEl>
                                      </p:cBhvr>
                                      <p:by x="120000" y="120000"/>
                                    </p:animScale>
                                  </p:childTnLst>
                                  <p:subTnLst>
                                    <p:animClr clrSpc="rgb" dir="cw">
                                      <p:cBhvr override="childStyle">
                                        <p:cTn dur="1" fill="hold" display="0" masterRel="nextClick" afterEffect="1"/>
                                        <p:tgtEl>
                                          <p:spTgt spid="45"/>
                                        </p:tgtEl>
                                        <p:attrNameLst>
                                          <p:attrName>ppt_c</p:attrName>
                                        </p:attrNameLst>
                                      </p:cBhvr>
                                      <p:to>
                                        <a:schemeClr val="accent1"/>
                                      </p:to>
                                    </p:animClr>
                                  </p:subTnLst>
                                </p:cTn>
                              </p:par>
                              <p:par>
                                <p:cTn id="16" presetID="1" presetClass="emph" presetSubtype="2" fill="hold" nodeType="withEffect">
                                  <p:stCondLst>
                                    <p:cond delay="0"/>
                                  </p:stCondLst>
                                  <p:childTnLst>
                                    <p:animClr clrSpc="rgb" dir="cw">
                                      <p:cBhvr>
                                        <p:cTn id="17" dur="2000" fill="hold"/>
                                        <p:tgtEl>
                                          <p:spTgt spid="39"/>
                                        </p:tgtEl>
                                        <p:attrNameLst>
                                          <p:attrName>fillcolor</p:attrName>
                                        </p:attrNameLst>
                                      </p:cBhvr>
                                      <p:to>
                                        <a:schemeClr val="accent1"/>
                                      </p:to>
                                    </p:animClr>
                                    <p:set>
                                      <p:cBhvr>
                                        <p:cTn id="18" dur="2000" fill="hold"/>
                                        <p:tgtEl>
                                          <p:spTgt spid="39"/>
                                        </p:tgtEl>
                                        <p:attrNameLst>
                                          <p:attrName>fill.type</p:attrName>
                                        </p:attrNameLst>
                                      </p:cBhvr>
                                      <p:to>
                                        <p:strVal val="solid"/>
                                      </p:to>
                                    </p:set>
                                    <p:set>
                                      <p:cBhvr>
                                        <p:cTn id="19" dur="2000" fill="hold"/>
                                        <p:tgtEl>
                                          <p:spTgt spid="39"/>
                                        </p:tgtEl>
                                        <p:attrNameLst>
                                          <p:attrName>fill.on</p:attrName>
                                        </p:attrNameLst>
                                      </p:cBhvr>
                                      <p:to>
                                        <p:strVal val="true"/>
                                      </p:to>
                                    </p:set>
                                  </p:childTnLst>
                                  <p:subTnLst>
                                    <p:animClr clrSpc="rgb" dir="cw">
                                      <p:cBhvr override="childStyle">
                                        <p:cTn dur="1" fill="hold" display="0" masterRel="nextClick" afterEffect="1"/>
                                        <p:tgtEl>
                                          <p:spTgt spid="39"/>
                                        </p:tgtEl>
                                        <p:attrNameLst>
                                          <p:attrName>ppt_c</p:attrName>
                                        </p:attrNameLst>
                                      </p:cBhvr>
                                      <p:to>
                                        <a:schemeClr val="accent1"/>
                                      </p:to>
                                    </p:animClr>
                                  </p:subTnLst>
                                </p:cTn>
                              </p:par>
                              <p:par>
                                <p:cTn id="20" presetID="6" presetClass="emph" presetSubtype="0" fill="hold" nodeType="withEffect">
                                  <p:stCondLst>
                                    <p:cond delay="0"/>
                                  </p:stCondLst>
                                  <p:childTnLst>
                                    <p:animScale>
                                      <p:cBhvr>
                                        <p:cTn id="21" dur="2000" fill="hold"/>
                                        <p:tgtEl>
                                          <p:spTgt spid="39"/>
                                        </p:tgtEl>
                                      </p:cBhvr>
                                      <p:by x="120000" y="120000"/>
                                    </p:animScale>
                                  </p:childTnLst>
                                  <p:subTnLst>
                                    <p:animClr clrSpc="rgb" dir="cw">
                                      <p:cBhvr override="childStyle">
                                        <p:cTn dur="1" fill="hold" display="0" masterRel="nextClick" afterEffect="1"/>
                                        <p:tgtEl>
                                          <p:spTgt spid="39"/>
                                        </p:tgtEl>
                                        <p:attrNameLst>
                                          <p:attrName>ppt_c</p:attrName>
                                        </p:attrNameLst>
                                      </p:cBhvr>
                                      <p:to>
                                        <a:schemeClr val="accent1"/>
                                      </p:to>
                                    </p:animClr>
                                  </p:subTnLst>
                                </p:cTn>
                              </p:par>
                              <p:par>
                                <p:cTn id="22" presetID="1" presetClass="emph" presetSubtype="2" fill="hold" nodeType="withEffect">
                                  <p:stCondLst>
                                    <p:cond delay="0"/>
                                  </p:stCondLst>
                                  <p:childTnLst>
                                    <p:animClr clrSpc="rgb" dir="cw">
                                      <p:cBhvr>
                                        <p:cTn id="23" dur="2000" fill="hold"/>
                                        <p:tgtEl>
                                          <p:spTgt spid="91"/>
                                        </p:tgtEl>
                                        <p:attrNameLst>
                                          <p:attrName>fillcolor</p:attrName>
                                        </p:attrNameLst>
                                      </p:cBhvr>
                                      <p:to>
                                        <a:schemeClr val="accent1"/>
                                      </p:to>
                                    </p:animClr>
                                    <p:set>
                                      <p:cBhvr>
                                        <p:cTn id="24" dur="2000" fill="hold"/>
                                        <p:tgtEl>
                                          <p:spTgt spid="91"/>
                                        </p:tgtEl>
                                        <p:attrNameLst>
                                          <p:attrName>fill.type</p:attrName>
                                        </p:attrNameLst>
                                      </p:cBhvr>
                                      <p:to>
                                        <p:strVal val="solid"/>
                                      </p:to>
                                    </p:set>
                                    <p:set>
                                      <p:cBhvr>
                                        <p:cTn id="25" dur="2000" fill="hold"/>
                                        <p:tgtEl>
                                          <p:spTgt spid="91"/>
                                        </p:tgtEl>
                                        <p:attrNameLst>
                                          <p:attrName>fill.on</p:attrName>
                                        </p:attrNameLst>
                                      </p:cBhvr>
                                      <p:to>
                                        <p:strVal val="true"/>
                                      </p:to>
                                    </p:set>
                                  </p:childTnLst>
                                  <p:subTnLst>
                                    <p:animClr clrSpc="rgb" dir="cw">
                                      <p:cBhvr override="childStyle">
                                        <p:cTn dur="1" fill="hold" display="0" masterRel="nextClick" afterEffect="1"/>
                                        <p:tgtEl>
                                          <p:spTgt spid="91"/>
                                        </p:tgtEl>
                                        <p:attrNameLst>
                                          <p:attrName>ppt_c</p:attrName>
                                        </p:attrNameLst>
                                      </p:cBhvr>
                                      <p:to>
                                        <a:schemeClr val="accent1"/>
                                      </p:to>
                                    </p:animClr>
                                  </p:subTnLst>
                                </p:cTn>
                              </p:par>
                              <p:par>
                                <p:cTn id="26" presetID="6" presetClass="emph" presetSubtype="0" fill="hold" nodeType="withEffect">
                                  <p:stCondLst>
                                    <p:cond delay="0"/>
                                  </p:stCondLst>
                                  <p:childTnLst>
                                    <p:animScale>
                                      <p:cBhvr>
                                        <p:cTn id="27" dur="2000" fill="hold"/>
                                        <p:tgtEl>
                                          <p:spTgt spid="91"/>
                                        </p:tgtEl>
                                      </p:cBhvr>
                                      <p:by x="120000" y="120000"/>
                                    </p:animScale>
                                  </p:childTnLst>
                                  <p:subTnLst>
                                    <p:animClr clrSpc="rgb" dir="cw">
                                      <p:cBhvr override="childStyle">
                                        <p:cTn dur="1" fill="hold" display="0" masterRel="nextClick" afterEffect="1"/>
                                        <p:tgtEl>
                                          <p:spTgt spid="91"/>
                                        </p:tgtEl>
                                        <p:attrNameLst>
                                          <p:attrName>ppt_c</p:attrName>
                                        </p:attrNameLst>
                                      </p:cBhvr>
                                      <p:to>
                                        <a:schemeClr val="accent1"/>
                                      </p:to>
                                    </p:animClr>
                                  </p:subTnLst>
                                </p:cTn>
                              </p:par>
                              <p:par>
                                <p:cTn id="28" presetID="1" presetClass="emph" presetSubtype="2" fill="hold" nodeType="withEffect">
                                  <p:stCondLst>
                                    <p:cond delay="0"/>
                                  </p:stCondLst>
                                  <p:childTnLst>
                                    <p:animClr clrSpc="rgb" dir="cw">
                                      <p:cBhvr>
                                        <p:cTn id="29" dur="2000" fill="hold"/>
                                        <p:tgtEl>
                                          <p:spTgt spid="48"/>
                                        </p:tgtEl>
                                        <p:attrNameLst>
                                          <p:attrName>fillcolor</p:attrName>
                                        </p:attrNameLst>
                                      </p:cBhvr>
                                      <p:to>
                                        <a:schemeClr val="accent1"/>
                                      </p:to>
                                    </p:animClr>
                                    <p:set>
                                      <p:cBhvr>
                                        <p:cTn id="30" dur="2000" fill="hold"/>
                                        <p:tgtEl>
                                          <p:spTgt spid="48"/>
                                        </p:tgtEl>
                                        <p:attrNameLst>
                                          <p:attrName>fill.type</p:attrName>
                                        </p:attrNameLst>
                                      </p:cBhvr>
                                      <p:to>
                                        <p:strVal val="solid"/>
                                      </p:to>
                                    </p:set>
                                    <p:set>
                                      <p:cBhvr>
                                        <p:cTn id="31" dur="2000" fill="hold"/>
                                        <p:tgtEl>
                                          <p:spTgt spid="48"/>
                                        </p:tgtEl>
                                        <p:attrNameLst>
                                          <p:attrName>fill.on</p:attrName>
                                        </p:attrNameLst>
                                      </p:cBhvr>
                                      <p:to>
                                        <p:strVal val="true"/>
                                      </p:to>
                                    </p:set>
                                  </p:childTnLst>
                                  <p:subTnLst>
                                    <p:animClr clrSpc="rgb" dir="cw">
                                      <p:cBhvr override="childStyle">
                                        <p:cTn dur="1" fill="hold" display="0" masterRel="nextClick" afterEffect="1"/>
                                        <p:tgtEl>
                                          <p:spTgt spid="48"/>
                                        </p:tgtEl>
                                        <p:attrNameLst>
                                          <p:attrName>ppt_c</p:attrName>
                                        </p:attrNameLst>
                                      </p:cBhvr>
                                      <p:to>
                                        <a:schemeClr val="accent1"/>
                                      </p:to>
                                    </p:animClr>
                                  </p:subTnLst>
                                </p:cTn>
                              </p:par>
                              <p:par>
                                <p:cTn id="32" presetID="6" presetClass="emph" presetSubtype="0" fill="hold" nodeType="withEffect">
                                  <p:stCondLst>
                                    <p:cond delay="0"/>
                                  </p:stCondLst>
                                  <p:childTnLst>
                                    <p:animScale>
                                      <p:cBhvr>
                                        <p:cTn id="33" dur="2000" fill="hold"/>
                                        <p:tgtEl>
                                          <p:spTgt spid="48"/>
                                        </p:tgtEl>
                                      </p:cBhvr>
                                      <p:by x="120000" y="120000"/>
                                    </p:animScale>
                                  </p:childTnLst>
                                  <p:subTnLst>
                                    <p:animClr clrSpc="rgb" dir="cw">
                                      <p:cBhvr override="childStyle">
                                        <p:cTn dur="1" fill="hold" display="0" masterRel="nextClick" afterEffect="1"/>
                                        <p:tgtEl>
                                          <p:spTgt spid="48"/>
                                        </p:tgtEl>
                                        <p:attrNameLst>
                                          <p:attrName>ppt_c</p:attrName>
                                        </p:attrNameLst>
                                      </p:cBhvr>
                                      <p:to>
                                        <a:schemeClr val="accent1"/>
                                      </p:to>
                                    </p:animClr>
                                  </p:subTnLst>
                                </p:cTn>
                              </p:par>
                              <p:par>
                                <p:cTn id="34" presetID="6" presetClass="emph" presetSubtype="0" fill="hold" nodeType="withEffect">
                                  <p:stCondLst>
                                    <p:cond delay="0"/>
                                  </p:stCondLst>
                                  <p:childTnLst>
                                    <p:animScale>
                                      <p:cBhvr>
                                        <p:cTn id="35" dur="2000" fill="hold"/>
                                        <p:tgtEl>
                                          <p:spTgt spid="63"/>
                                        </p:tgtEl>
                                      </p:cBhvr>
                                      <p:by x="120000" y="120000"/>
                                    </p:animScale>
                                  </p:childTnLst>
                                  <p:subTnLst>
                                    <p:animClr clrSpc="rgb" dir="cw">
                                      <p:cBhvr override="childStyle">
                                        <p:cTn dur="1" fill="hold" display="0" masterRel="nextClick" afterEffect="1"/>
                                        <p:tgtEl>
                                          <p:spTgt spid="63"/>
                                        </p:tgtEl>
                                        <p:attrNameLst>
                                          <p:attrName>ppt_c</p:attrName>
                                        </p:attrNameLst>
                                      </p:cBhvr>
                                      <p:to>
                                        <a:schemeClr val="accent1"/>
                                      </p:to>
                                    </p:animClr>
                                  </p:subTnLst>
                                </p:cTn>
                              </p:par>
                              <p:par>
                                <p:cTn id="36" presetID="6" presetClass="emph" presetSubtype="0" fill="hold" nodeType="withEffect">
                                  <p:stCondLst>
                                    <p:cond delay="0"/>
                                  </p:stCondLst>
                                  <p:childTnLst>
                                    <p:animScale>
                                      <p:cBhvr>
                                        <p:cTn id="37" dur="500" fill="hold"/>
                                        <p:tgtEl>
                                          <p:spTgt spid="64"/>
                                        </p:tgtEl>
                                      </p:cBhvr>
                                      <p:by x="120000" y="120000"/>
                                    </p:animScale>
                                  </p:childTnLst>
                                  <p:subTnLst>
                                    <p:animClr clrSpc="rgb" dir="cw">
                                      <p:cBhvr override="childStyle">
                                        <p:cTn dur="1" fill="hold" display="0" masterRel="nextClick" afterEffect="1"/>
                                        <p:tgtEl>
                                          <p:spTgt spid="64"/>
                                        </p:tgtEl>
                                        <p:attrNameLst>
                                          <p:attrName>ppt_c</p:attrName>
                                        </p:attrNameLst>
                                      </p:cBhvr>
                                      <p:to>
                                        <a:schemeClr val="accent1"/>
                                      </p:to>
                                    </p:animClr>
                                  </p:subTnLst>
                                </p:cTn>
                              </p:par>
                              <p:par>
                                <p:cTn id="38" presetID="6" presetClass="emph" presetSubtype="0" fill="hold" nodeType="withEffect">
                                  <p:stCondLst>
                                    <p:cond delay="0"/>
                                  </p:stCondLst>
                                  <p:childTnLst>
                                    <p:animScale>
                                      <p:cBhvr>
                                        <p:cTn id="39" dur="500" fill="hold"/>
                                        <p:tgtEl>
                                          <p:spTgt spid="65"/>
                                        </p:tgtEl>
                                      </p:cBhvr>
                                      <p:by x="120000" y="120000"/>
                                    </p:animScale>
                                  </p:childTnLst>
                                  <p:subTnLst>
                                    <p:animClr clrSpc="rgb" dir="cw">
                                      <p:cBhvr override="childStyle">
                                        <p:cTn dur="1" fill="hold" display="0" masterRel="nextClick" afterEffect="1"/>
                                        <p:tgtEl>
                                          <p:spTgt spid="65"/>
                                        </p:tgtEl>
                                        <p:attrNameLst>
                                          <p:attrName>ppt_c</p:attrName>
                                        </p:attrNameLst>
                                      </p:cBhvr>
                                      <p:to>
                                        <a:schemeClr val="accent1"/>
                                      </p:to>
                                    </p:animClr>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nodePh="1">
                                  <p:stCondLst>
                                    <p:cond delay="0"/>
                                  </p:stCondLst>
                                  <p:endCondLst>
                                    <p:cond evt="begin" delay="0">
                                      <p:tn val="42"/>
                                    </p:cond>
                                  </p:endCondLst>
                                  <p:childTnLst>
                                    <p:set>
                                      <p:cBhvr>
                                        <p:cTn id="43" dur="1" fill="hold">
                                          <p:stCondLst>
                                            <p:cond delay="0"/>
                                          </p:stCondLst>
                                        </p:cTn>
                                        <p:tgtEl>
                                          <p:spTgt spid="9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
                                            <p:txEl>
                                              <p:pRg st="1" end="1"/>
                                            </p:txEl>
                                          </p:spTgt>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9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
                                            <p:txEl>
                                              <p:pRg st="4" end="4"/>
                                            </p:txEl>
                                          </p:spTgt>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61"/>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62"/>
                                        </p:tgtEl>
                                        <p:attrNameLst>
                                          <p:attrName>style.visibility</p:attrName>
                                        </p:attrNameLst>
                                      </p:cBhvr>
                                      <p:to>
                                        <p:strVal val="hidden"/>
                                      </p:to>
                                    </p:set>
                                  </p:childTnLst>
                                </p:cTn>
                              </p:par>
                              <p:par>
                                <p:cTn id="74" presetID="1" presetClass="exit" presetSubtype="0" fill="hold" nodeType="withEffect">
                                  <p:stCondLst>
                                    <p:cond delay="0"/>
                                  </p:stCondLst>
                                  <p:childTnLst>
                                    <p:set>
                                      <p:cBhvr>
                                        <p:cTn id="75" dur="1" fill="hold">
                                          <p:stCondLst>
                                            <p:cond delay="0"/>
                                          </p:stCondLst>
                                        </p:cTn>
                                        <p:tgtEl>
                                          <p:spTgt spid="63"/>
                                        </p:tgtEl>
                                        <p:attrNameLst>
                                          <p:attrName>style.visibility</p:attrName>
                                        </p:attrNameLst>
                                      </p:cBhvr>
                                      <p:to>
                                        <p:strVal val="hidden"/>
                                      </p:to>
                                    </p:set>
                                  </p:childTnLst>
                                </p:cTn>
                              </p:par>
                              <p:par>
                                <p:cTn id="76" presetID="1" presetClass="exit" presetSubtype="0" fill="hold" nodeType="withEffect">
                                  <p:stCondLst>
                                    <p:cond delay="0"/>
                                  </p:stCondLst>
                                  <p:childTnLst>
                                    <p:set>
                                      <p:cBhvr>
                                        <p:cTn id="77" dur="1" fill="hold">
                                          <p:stCondLst>
                                            <p:cond delay="0"/>
                                          </p:stCondLst>
                                        </p:cTn>
                                        <p:tgtEl>
                                          <p:spTgt spid="64"/>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65"/>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66"/>
                                        </p:tgtEl>
                                        <p:attrNameLst>
                                          <p:attrName>style.visibility</p:attrName>
                                        </p:attrNameLst>
                                      </p:cBhvr>
                                      <p:to>
                                        <p:strVal val="hidden"/>
                                      </p:to>
                                    </p:set>
                                  </p:childTnLst>
                                </p:cTn>
                              </p:par>
                              <p:par>
                                <p:cTn id="82" presetID="1" presetClass="exit" presetSubtype="0" fill="hold" nodeType="withEffect">
                                  <p:stCondLst>
                                    <p:cond delay="0"/>
                                  </p:stCondLst>
                                  <p:childTnLst>
                                    <p:set>
                                      <p:cBhvr>
                                        <p:cTn id="83" dur="1" fill="hold">
                                          <p:stCondLst>
                                            <p:cond delay="0"/>
                                          </p:stCondLst>
                                        </p:cTn>
                                        <p:tgtEl>
                                          <p:spTgt spid="67"/>
                                        </p:tgtEl>
                                        <p:attrNameLst>
                                          <p:attrName>style.visibility</p:attrName>
                                        </p:attrNameLst>
                                      </p:cBhvr>
                                      <p:to>
                                        <p:strVal val="hidden"/>
                                      </p:to>
                                    </p:set>
                                  </p:childTnLst>
                                </p:cTn>
                              </p:par>
                              <p:par>
                                <p:cTn id="84" presetID="1" presetClass="exit" presetSubtype="0" fill="hold" grpId="0" nodeType="withEffect">
                                  <p:stCondLst>
                                    <p:cond delay="0"/>
                                  </p:stCondLst>
                                  <p:childTnLst>
                                    <p:set>
                                      <p:cBhvr>
                                        <p:cTn id="85" dur="1" fill="hold">
                                          <p:stCondLst>
                                            <p:cond delay="0"/>
                                          </p:stCondLst>
                                        </p:cTn>
                                        <p:tgtEl>
                                          <p:spTgt spid="68"/>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118"/>
                                        </p:tgtEl>
                                        <p:attrNameLst>
                                          <p:attrName>style.visibility</p:attrName>
                                        </p:attrNameLst>
                                      </p:cBhvr>
                                      <p:to>
                                        <p:strVal val="visible"/>
                                      </p:to>
                                    </p:set>
                                  </p:childTnLst>
                                </p:cTn>
                              </p:par>
                              <p:par>
                                <p:cTn id="90" presetID="1" presetClass="entr" presetSubtype="0" fill="hold" grpId="0" nodeType="withEffect">
                                  <p:stCondLst>
                                    <p:cond delay="0"/>
                                  </p:stCondLst>
                                  <p:childTnLst>
                                    <p:set>
                                      <p:cBhvr>
                                        <p:cTn id="91" dur="1" fill="hold">
                                          <p:stCondLst>
                                            <p:cond delay="0"/>
                                          </p:stCondLst>
                                        </p:cTn>
                                        <p:tgtEl>
                                          <p:spTgt spid="137"/>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111"/>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112"/>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113"/>
                                        </p:tgtEl>
                                        <p:attrNameLst>
                                          <p:attrName>style.visibility</p:attrName>
                                        </p:attrNameLst>
                                      </p:cBhvr>
                                      <p:to>
                                        <p:strVal val="visible"/>
                                      </p:to>
                                    </p:set>
                                  </p:childTnLst>
                                </p:cTn>
                              </p:par>
                              <p:par>
                                <p:cTn id="100" presetID="1" presetClass="entr" presetSubtype="0" fill="hold" nodeType="withEffect">
                                  <p:stCondLst>
                                    <p:cond delay="0"/>
                                  </p:stCondLst>
                                  <p:childTnLst>
                                    <p:set>
                                      <p:cBhvr>
                                        <p:cTn id="101" dur="1" fill="hold">
                                          <p:stCondLst>
                                            <p:cond delay="0"/>
                                          </p:stCondLst>
                                        </p:cTn>
                                        <p:tgtEl>
                                          <p:spTgt spid="114"/>
                                        </p:tgtEl>
                                        <p:attrNameLst>
                                          <p:attrName>style.visibility</p:attrName>
                                        </p:attrNameLst>
                                      </p:cBhvr>
                                      <p:to>
                                        <p:strVal val="visible"/>
                                      </p:to>
                                    </p:set>
                                  </p:childTnLst>
                                </p:cTn>
                              </p:par>
                              <p:par>
                                <p:cTn id="102" presetID="1" presetClass="entr" presetSubtype="0" fill="hold" nodeType="withEffect">
                                  <p:stCondLst>
                                    <p:cond delay="0"/>
                                  </p:stCondLst>
                                  <p:childTnLst>
                                    <p:set>
                                      <p:cBhvr>
                                        <p:cTn id="103" dur="1" fill="hold">
                                          <p:stCondLst>
                                            <p:cond delay="0"/>
                                          </p:stCondLst>
                                        </p:cTn>
                                        <p:tgtEl>
                                          <p:spTgt spid="116"/>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115"/>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131"/>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117" grpId="0" animBg="1"/>
      <p:bldP spid="137" grpId="0" animBg="1"/>
      <p:bldP spid="9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97720" y="1315581"/>
            <a:ext cx="3348517" cy="3858699"/>
          </a:xfrm>
          <a:prstGeom prst="rect">
            <a:avLst/>
          </a:prstGeom>
        </p:spPr>
      </p:pic>
      <p:sp>
        <p:nvSpPr>
          <p:cNvPr id="6" name="TextBox 5"/>
          <p:cNvSpPr txBox="1"/>
          <p:nvPr/>
        </p:nvSpPr>
        <p:spPr>
          <a:xfrm>
            <a:off x="8505865" y="105882"/>
            <a:ext cx="2233304" cy="707886"/>
          </a:xfrm>
          <a:prstGeom prst="rect">
            <a:avLst/>
          </a:prstGeom>
          <a:noFill/>
        </p:spPr>
        <p:txBody>
          <a:bodyPr wrap="none" rtlCol="0">
            <a:spAutoFit/>
          </a:bodyPr>
          <a:lstStyle/>
          <a:p>
            <a:pPr algn="ctr"/>
            <a:r>
              <a:rPr lang="en-US" sz="4000" dirty="0" smtClean="0"/>
              <a:t>Oblivious </a:t>
            </a:r>
            <a:endParaRPr lang="en-US" sz="4000" dirty="0"/>
          </a:p>
        </p:txBody>
      </p:sp>
      <p:cxnSp>
        <p:nvCxnSpPr>
          <p:cNvPr id="8" name="Straight Connector 7"/>
          <p:cNvCxnSpPr/>
          <p:nvPr/>
        </p:nvCxnSpPr>
        <p:spPr>
          <a:xfrm>
            <a:off x="7795648" y="711288"/>
            <a:ext cx="0" cy="61467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407491" y="711288"/>
            <a:ext cx="0" cy="6146712"/>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66824" y="1364984"/>
            <a:ext cx="1706595" cy="1706595"/>
          </a:xfrm>
          <a:prstGeom prst="rect">
            <a:avLst/>
          </a:prstGeom>
        </p:spPr>
      </p:pic>
      <p:graphicFrame>
        <p:nvGraphicFramePr>
          <p:cNvPr id="16" name="Table 15"/>
          <p:cNvGraphicFramePr>
            <a:graphicFrameLocks noGrp="1"/>
          </p:cNvGraphicFramePr>
          <p:nvPr>
            <p:extLst>
              <p:ext uri="{D42A27DB-BD31-4B8C-83A1-F6EECF244321}">
                <p14:modId xmlns:p14="http://schemas.microsoft.com/office/powerpoint/2010/main" val="115015623"/>
              </p:ext>
            </p:extLst>
          </p:nvPr>
        </p:nvGraphicFramePr>
        <p:xfrm>
          <a:off x="3723876" y="4647168"/>
          <a:ext cx="885497" cy="504492"/>
        </p:xfrm>
        <a:graphic>
          <a:graphicData uri="http://schemas.openxmlformats.org/drawingml/2006/table">
            <a:tbl>
              <a:tblPr firstRow="1" bandRow="1">
                <a:tableStyleId>{5C22544A-7EE6-4342-B048-85BDC9FD1C3A}</a:tableStyleId>
              </a:tblPr>
              <a:tblGrid>
                <a:gridCol w="418454"/>
                <a:gridCol w="467043"/>
              </a:tblGrid>
              <a:tr h="504492">
                <a:tc>
                  <a:txBody>
                    <a:bodyPr/>
                    <a:lstStyle/>
                    <a:p>
                      <a:r>
                        <a:rPr lang="en-US" dirty="0" smtClean="0"/>
                        <a:t>28</a:t>
                      </a:r>
                      <a:endParaRPr lang="en-US" dirty="0"/>
                    </a:p>
                  </a:txBody>
                  <a:tcPr/>
                </a:tc>
                <a:tc>
                  <a:txBody>
                    <a:bodyPr/>
                    <a:lstStyle/>
                    <a:p>
                      <a:r>
                        <a:rPr lang="en-US" dirty="0" smtClean="0"/>
                        <a:t>10</a:t>
                      </a:r>
                      <a:endParaRPr lang="en-US" dirty="0"/>
                    </a:p>
                  </a:txBody>
                  <a:tcPr/>
                </a:tc>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332293461"/>
              </p:ext>
            </p:extLst>
          </p:nvPr>
        </p:nvGraphicFramePr>
        <p:xfrm>
          <a:off x="5477907" y="3183731"/>
          <a:ext cx="1074131" cy="504492"/>
        </p:xfrm>
        <a:graphic>
          <a:graphicData uri="http://schemas.openxmlformats.org/drawingml/2006/table">
            <a:tbl>
              <a:tblPr firstRow="1" bandRow="1">
                <a:tableStyleId>{5C22544A-7EE6-4342-B048-85BDC9FD1C3A}</a:tableStyleId>
              </a:tblPr>
              <a:tblGrid>
                <a:gridCol w="418454"/>
                <a:gridCol w="655677"/>
              </a:tblGrid>
              <a:tr h="504492">
                <a:tc>
                  <a:txBody>
                    <a:bodyPr/>
                    <a:lstStyle/>
                    <a:p>
                      <a:r>
                        <a:rPr lang="en-US" dirty="0" smtClean="0"/>
                        <a:t>41</a:t>
                      </a:r>
                      <a:endParaRPr lang="en-US" dirty="0"/>
                    </a:p>
                  </a:txBody>
                  <a:tcPr/>
                </a:tc>
                <a:tc>
                  <a:txBody>
                    <a:bodyPr/>
                    <a:lstStyle/>
                    <a:p>
                      <a:r>
                        <a:rPr lang="en-US" dirty="0" smtClean="0"/>
                        <a:t>150</a:t>
                      </a:r>
                      <a:endParaRPr lang="en-US" dirty="0"/>
                    </a:p>
                  </a:txBody>
                  <a:tcPr/>
                </a:tc>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1398716827"/>
              </p:ext>
            </p:extLst>
          </p:nvPr>
        </p:nvGraphicFramePr>
        <p:xfrm>
          <a:off x="5477907" y="4647168"/>
          <a:ext cx="1523583" cy="504492"/>
        </p:xfrm>
        <a:graphic>
          <a:graphicData uri="http://schemas.openxmlformats.org/drawingml/2006/table">
            <a:tbl>
              <a:tblPr firstRow="1" bandRow="1">
                <a:tableStyleId>{5C22544A-7EE6-4342-B048-85BDC9FD1C3A}</a:tableStyleId>
              </a:tblPr>
              <a:tblGrid>
                <a:gridCol w="655677"/>
                <a:gridCol w="418455"/>
                <a:gridCol w="449451"/>
              </a:tblGrid>
              <a:tr h="504492">
                <a:tc>
                  <a:txBody>
                    <a:bodyPr/>
                    <a:lstStyle/>
                    <a:p>
                      <a:r>
                        <a:rPr lang="en-US" dirty="0" smtClean="0"/>
                        <a:t>150</a:t>
                      </a:r>
                      <a:endParaRPr lang="en-US" dirty="0"/>
                    </a:p>
                  </a:txBody>
                  <a:tcPr/>
                </a:tc>
                <a:tc>
                  <a:txBody>
                    <a:bodyPr/>
                    <a:lstStyle/>
                    <a:p>
                      <a:r>
                        <a:rPr lang="en-US" dirty="0" smtClean="0"/>
                        <a:t>91</a:t>
                      </a:r>
                      <a:endParaRPr lang="en-US" dirty="0"/>
                    </a:p>
                  </a:txBody>
                  <a:tcPr/>
                </a:tc>
                <a:tc>
                  <a:txBody>
                    <a:bodyPr/>
                    <a:lstStyle/>
                    <a:p>
                      <a:r>
                        <a:rPr lang="en-US" dirty="0" smtClean="0"/>
                        <a:t>41</a:t>
                      </a:r>
                      <a:endParaRPr lang="en-US" dirty="0"/>
                    </a:p>
                  </a:txBody>
                  <a:tcPr/>
                </a:tc>
              </a:tr>
            </a:tbl>
          </a:graphicData>
        </a:graphic>
      </p:graphicFrame>
      <p:cxnSp>
        <p:nvCxnSpPr>
          <p:cNvPr id="19" name="Straight Arrow Connector 18"/>
          <p:cNvCxnSpPr/>
          <p:nvPr/>
        </p:nvCxnSpPr>
        <p:spPr>
          <a:xfrm flipH="1">
            <a:off x="4166624" y="3688223"/>
            <a:ext cx="1488887" cy="958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014972" y="3688223"/>
            <a:ext cx="224726" cy="9589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734546" y="105882"/>
            <a:ext cx="1770998" cy="707886"/>
          </a:xfrm>
          <a:prstGeom prst="rect">
            <a:avLst/>
          </a:prstGeom>
          <a:noFill/>
        </p:spPr>
        <p:txBody>
          <a:bodyPr wrap="none" rtlCol="0">
            <a:spAutoFit/>
          </a:bodyPr>
          <a:lstStyle/>
          <a:p>
            <a:pPr algn="ctr"/>
            <a:r>
              <a:rPr lang="en-US" sz="4000" dirty="0" smtClean="0"/>
              <a:t>Custom</a:t>
            </a:r>
            <a:endParaRPr lang="en-US" sz="4000" dirty="0"/>
          </a:p>
        </p:txBody>
      </p:sp>
      <p:grpSp>
        <p:nvGrpSpPr>
          <p:cNvPr id="28" name="Group 27"/>
          <p:cNvGrpSpPr/>
          <p:nvPr/>
        </p:nvGrpSpPr>
        <p:grpSpPr>
          <a:xfrm>
            <a:off x="78157" y="1163506"/>
            <a:ext cx="3035528" cy="4291897"/>
            <a:chOff x="6147595" y="3109679"/>
            <a:chExt cx="2161265" cy="3726634"/>
          </a:xfrm>
        </p:grpSpPr>
        <p:sp>
          <p:nvSpPr>
            <p:cNvPr id="29" name="TextBox 28"/>
            <p:cNvSpPr txBox="1"/>
            <p:nvPr/>
          </p:nvSpPr>
          <p:spPr>
            <a:xfrm rot="16200000">
              <a:off x="5714143" y="4575932"/>
              <a:ext cx="1236236" cy="369332"/>
            </a:xfrm>
            <a:prstGeom prst="rect">
              <a:avLst/>
            </a:prstGeom>
            <a:noFill/>
          </p:spPr>
          <p:txBody>
            <a:bodyPr wrap="none" rtlCol="0">
              <a:spAutoFit/>
            </a:bodyPr>
            <a:lstStyle/>
            <a:p>
              <a:r>
                <a:rPr lang="en-US" dirty="0" err="1" smtClean="0">
                  <a:solidFill>
                    <a:schemeClr val="bg1">
                      <a:lumMod val="50000"/>
                    </a:schemeClr>
                  </a:solidFill>
                </a:rPr>
                <a:t>ciphertexts</a:t>
              </a:r>
              <a:endParaRPr lang="en-US" dirty="0">
                <a:solidFill>
                  <a:schemeClr val="bg1">
                    <a:lumMod val="50000"/>
                  </a:schemeClr>
                </a:solidFill>
              </a:endParaRPr>
            </a:p>
          </p:txBody>
        </p:sp>
        <p:sp>
          <p:nvSpPr>
            <p:cNvPr id="30" name="TextBox 29"/>
            <p:cNvSpPr txBox="1"/>
            <p:nvPr/>
          </p:nvSpPr>
          <p:spPr>
            <a:xfrm>
              <a:off x="7108485" y="6466981"/>
              <a:ext cx="1107996" cy="369332"/>
            </a:xfrm>
            <a:prstGeom prst="rect">
              <a:avLst/>
            </a:prstGeom>
            <a:noFill/>
          </p:spPr>
          <p:txBody>
            <a:bodyPr wrap="none" rtlCol="0">
              <a:spAutoFit/>
            </a:bodyPr>
            <a:lstStyle/>
            <a:p>
              <a:r>
                <a:rPr lang="en-US" dirty="0" smtClean="0">
                  <a:solidFill>
                    <a:schemeClr val="bg1">
                      <a:lumMod val="50000"/>
                    </a:schemeClr>
                  </a:solidFill>
                </a:rPr>
                <a:t>plaintexts</a:t>
              </a:r>
              <a:endParaRPr lang="en-US" dirty="0">
                <a:solidFill>
                  <a:schemeClr val="bg1">
                    <a:lumMod val="50000"/>
                  </a:schemeClr>
                </a:solidFill>
              </a:endParaRPr>
            </a:p>
          </p:txBody>
        </p:sp>
        <p:grpSp>
          <p:nvGrpSpPr>
            <p:cNvPr id="31" name="Group 619"/>
            <p:cNvGrpSpPr/>
            <p:nvPr/>
          </p:nvGrpSpPr>
          <p:grpSpPr>
            <a:xfrm>
              <a:off x="6547407" y="3109679"/>
              <a:ext cx="1761453" cy="3428422"/>
              <a:chOff x="506199" y="3277495"/>
              <a:chExt cx="1761453" cy="3428422"/>
            </a:xfrm>
          </p:grpSpPr>
          <p:sp>
            <p:nvSpPr>
              <p:cNvPr id="40" name="TextBox 39"/>
              <p:cNvSpPr txBox="1"/>
              <p:nvPr/>
            </p:nvSpPr>
            <p:spPr>
              <a:xfrm>
                <a:off x="585406" y="6030903"/>
                <a:ext cx="262662" cy="276999"/>
              </a:xfrm>
              <a:prstGeom prst="rect">
                <a:avLst/>
              </a:prstGeom>
              <a:noFill/>
            </p:spPr>
            <p:txBody>
              <a:bodyPr wrap="none" rtlCol="0">
                <a:spAutoFit/>
              </a:bodyPr>
              <a:lstStyle/>
              <a:p>
                <a:pPr algn="r"/>
                <a:r>
                  <a:rPr lang="en-US" sz="1200" dirty="0" smtClean="0">
                    <a:solidFill>
                      <a:srgbClr val="1C1E2B"/>
                    </a:solidFill>
                  </a:rPr>
                  <a:t>2</a:t>
                </a:r>
                <a:endParaRPr lang="en-US" sz="1200" dirty="0">
                  <a:solidFill>
                    <a:srgbClr val="1C1E2B"/>
                  </a:solidFill>
                </a:endParaRPr>
              </a:p>
            </p:txBody>
          </p:sp>
          <p:sp>
            <p:nvSpPr>
              <p:cNvPr id="41" name="TextBox 40"/>
              <p:cNvSpPr txBox="1"/>
              <p:nvPr/>
            </p:nvSpPr>
            <p:spPr>
              <a:xfrm>
                <a:off x="585406" y="5834824"/>
                <a:ext cx="262662" cy="276999"/>
              </a:xfrm>
              <a:prstGeom prst="rect">
                <a:avLst/>
              </a:prstGeom>
              <a:noFill/>
            </p:spPr>
            <p:txBody>
              <a:bodyPr wrap="none" rtlCol="0">
                <a:spAutoFit/>
              </a:bodyPr>
              <a:lstStyle/>
              <a:p>
                <a:pPr algn="r"/>
                <a:r>
                  <a:rPr lang="en-US" sz="1200" dirty="0">
                    <a:solidFill>
                      <a:srgbClr val="1C1E2B"/>
                    </a:solidFill>
                  </a:rPr>
                  <a:t>3</a:t>
                </a:r>
              </a:p>
            </p:txBody>
          </p:sp>
          <p:sp>
            <p:nvSpPr>
              <p:cNvPr id="42" name="TextBox 41"/>
              <p:cNvSpPr txBox="1"/>
              <p:nvPr/>
            </p:nvSpPr>
            <p:spPr>
              <a:xfrm>
                <a:off x="585406" y="5636975"/>
                <a:ext cx="262662" cy="276999"/>
              </a:xfrm>
              <a:prstGeom prst="rect">
                <a:avLst/>
              </a:prstGeom>
              <a:noFill/>
            </p:spPr>
            <p:txBody>
              <a:bodyPr wrap="none" rtlCol="0">
                <a:spAutoFit/>
              </a:bodyPr>
              <a:lstStyle/>
              <a:p>
                <a:pPr algn="r"/>
                <a:r>
                  <a:rPr lang="en-US" sz="1200" dirty="0" smtClean="0">
                    <a:solidFill>
                      <a:srgbClr val="1C1E2B"/>
                    </a:solidFill>
                  </a:rPr>
                  <a:t>4</a:t>
                </a:r>
                <a:endParaRPr lang="en-US" sz="1200" dirty="0">
                  <a:solidFill>
                    <a:srgbClr val="1C1E2B"/>
                  </a:solidFill>
                </a:endParaRPr>
              </a:p>
            </p:txBody>
          </p:sp>
          <p:sp>
            <p:nvSpPr>
              <p:cNvPr id="43" name="TextBox 42"/>
              <p:cNvSpPr txBox="1"/>
              <p:nvPr/>
            </p:nvSpPr>
            <p:spPr>
              <a:xfrm>
                <a:off x="585406" y="6228953"/>
                <a:ext cx="262662" cy="276999"/>
              </a:xfrm>
              <a:prstGeom prst="rect">
                <a:avLst/>
              </a:prstGeom>
              <a:noFill/>
            </p:spPr>
            <p:txBody>
              <a:bodyPr wrap="none" rtlCol="0">
                <a:spAutoFit/>
              </a:bodyPr>
              <a:lstStyle/>
              <a:p>
                <a:pPr algn="r"/>
                <a:r>
                  <a:rPr lang="en-US" sz="1200" dirty="0">
                    <a:solidFill>
                      <a:srgbClr val="1C1E2B"/>
                    </a:solidFill>
                  </a:rPr>
                  <a:t>1</a:t>
                </a:r>
              </a:p>
            </p:txBody>
          </p:sp>
          <p:sp>
            <p:nvSpPr>
              <p:cNvPr id="44" name="TextBox 43"/>
              <p:cNvSpPr txBox="1"/>
              <p:nvPr/>
            </p:nvSpPr>
            <p:spPr>
              <a:xfrm>
                <a:off x="585406" y="5441586"/>
                <a:ext cx="262662" cy="276999"/>
              </a:xfrm>
              <a:prstGeom prst="rect">
                <a:avLst/>
              </a:prstGeom>
              <a:noFill/>
            </p:spPr>
            <p:txBody>
              <a:bodyPr wrap="none" rtlCol="0">
                <a:spAutoFit/>
              </a:bodyPr>
              <a:lstStyle/>
              <a:p>
                <a:pPr algn="r"/>
                <a:r>
                  <a:rPr lang="en-US" sz="1200" dirty="0">
                    <a:solidFill>
                      <a:srgbClr val="1C1E2B"/>
                    </a:solidFill>
                  </a:rPr>
                  <a:t>5</a:t>
                </a:r>
              </a:p>
            </p:txBody>
          </p:sp>
          <p:sp>
            <p:nvSpPr>
              <p:cNvPr id="45" name="TextBox 44"/>
              <p:cNvSpPr txBox="1"/>
              <p:nvPr/>
            </p:nvSpPr>
            <p:spPr>
              <a:xfrm>
                <a:off x="585406" y="5244209"/>
                <a:ext cx="262662" cy="276999"/>
              </a:xfrm>
              <a:prstGeom prst="rect">
                <a:avLst/>
              </a:prstGeom>
              <a:noFill/>
            </p:spPr>
            <p:txBody>
              <a:bodyPr wrap="none" rtlCol="0">
                <a:spAutoFit/>
              </a:bodyPr>
              <a:lstStyle/>
              <a:p>
                <a:pPr algn="r"/>
                <a:r>
                  <a:rPr lang="en-US" sz="1200" dirty="0">
                    <a:solidFill>
                      <a:srgbClr val="1C1E2B"/>
                    </a:solidFill>
                  </a:rPr>
                  <a:t>6</a:t>
                </a:r>
              </a:p>
            </p:txBody>
          </p:sp>
          <p:sp>
            <p:nvSpPr>
              <p:cNvPr id="46" name="TextBox 45"/>
              <p:cNvSpPr txBox="1"/>
              <p:nvPr/>
            </p:nvSpPr>
            <p:spPr>
              <a:xfrm>
                <a:off x="585406" y="5048821"/>
                <a:ext cx="262662" cy="276999"/>
              </a:xfrm>
              <a:prstGeom prst="rect">
                <a:avLst/>
              </a:prstGeom>
              <a:noFill/>
            </p:spPr>
            <p:txBody>
              <a:bodyPr wrap="none" rtlCol="0">
                <a:spAutoFit/>
              </a:bodyPr>
              <a:lstStyle/>
              <a:p>
                <a:pPr algn="r"/>
                <a:r>
                  <a:rPr lang="en-US" sz="1200" dirty="0">
                    <a:solidFill>
                      <a:srgbClr val="1C1E2B"/>
                    </a:solidFill>
                  </a:rPr>
                  <a:t>7</a:t>
                </a:r>
              </a:p>
            </p:txBody>
          </p:sp>
          <p:sp>
            <p:nvSpPr>
              <p:cNvPr id="47" name="TextBox 46"/>
              <p:cNvSpPr txBox="1"/>
              <p:nvPr/>
            </p:nvSpPr>
            <p:spPr>
              <a:xfrm>
                <a:off x="585406" y="4852823"/>
                <a:ext cx="262662" cy="276999"/>
              </a:xfrm>
              <a:prstGeom prst="rect">
                <a:avLst/>
              </a:prstGeom>
              <a:noFill/>
            </p:spPr>
            <p:txBody>
              <a:bodyPr wrap="none" rtlCol="0">
                <a:spAutoFit/>
              </a:bodyPr>
              <a:lstStyle/>
              <a:p>
                <a:pPr algn="r"/>
                <a:r>
                  <a:rPr lang="en-US" sz="1200" dirty="0">
                    <a:solidFill>
                      <a:srgbClr val="1C1E2B"/>
                    </a:solidFill>
                  </a:rPr>
                  <a:t>8</a:t>
                </a:r>
              </a:p>
            </p:txBody>
          </p:sp>
          <p:sp>
            <p:nvSpPr>
              <p:cNvPr id="48" name="TextBox 47"/>
              <p:cNvSpPr txBox="1"/>
              <p:nvPr/>
            </p:nvSpPr>
            <p:spPr>
              <a:xfrm>
                <a:off x="585406" y="4653481"/>
                <a:ext cx="262662" cy="276999"/>
              </a:xfrm>
              <a:prstGeom prst="rect">
                <a:avLst/>
              </a:prstGeom>
              <a:noFill/>
            </p:spPr>
            <p:txBody>
              <a:bodyPr wrap="none" rtlCol="0">
                <a:spAutoFit/>
              </a:bodyPr>
              <a:lstStyle/>
              <a:p>
                <a:pPr algn="r"/>
                <a:r>
                  <a:rPr lang="en-US" sz="1200" dirty="0">
                    <a:solidFill>
                      <a:srgbClr val="1C1E2B"/>
                    </a:solidFill>
                  </a:rPr>
                  <a:t>9</a:t>
                </a:r>
              </a:p>
            </p:txBody>
          </p:sp>
          <p:cxnSp>
            <p:nvCxnSpPr>
              <p:cNvPr id="49" name="Straight Connector 48"/>
              <p:cNvCxnSpPr/>
              <p:nvPr/>
            </p:nvCxnSpPr>
            <p:spPr>
              <a:xfrm flipV="1">
                <a:off x="875742" y="3359085"/>
                <a:ext cx="0" cy="3121635"/>
              </a:xfrm>
              <a:prstGeom prst="line">
                <a:avLst/>
              </a:prstGeom>
              <a:ln w="12700" cmpd="sng">
                <a:solidFill>
                  <a:schemeClr val="bg1">
                    <a:lumMod val="50000"/>
                  </a:schemeClr>
                </a:solidFill>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V="1">
                <a:off x="879678" y="6476751"/>
                <a:ext cx="1353312" cy="1"/>
              </a:xfrm>
              <a:prstGeom prst="line">
                <a:avLst/>
              </a:prstGeom>
              <a:ln w="12700" cmpd="sng">
                <a:solidFill>
                  <a:schemeClr val="bg1">
                    <a:lumMod val="50000"/>
                  </a:schemeClr>
                </a:solidFill>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882853" y="6174465"/>
                <a:ext cx="1353312" cy="0"/>
              </a:xfrm>
              <a:prstGeom prst="line">
                <a:avLst/>
              </a:prstGeom>
              <a:ln w="9525" cmpd="sng">
                <a:solidFill>
                  <a:schemeClr val="bg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882853" y="6346386"/>
                <a:ext cx="1353312" cy="0"/>
              </a:xfrm>
              <a:prstGeom prst="line">
                <a:avLst/>
              </a:prstGeom>
              <a:ln w="9525" cmpd="sng">
                <a:solidFill>
                  <a:schemeClr val="bg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881402" y="5977832"/>
                <a:ext cx="1353312" cy="0"/>
              </a:xfrm>
              <a:prstGeom prst="line">
                <a:avLst/>
              </a:prstGeom>
              <a:ln w="9525" cmpd="sng">
                <a:solidFill>
                  <a:schemeClr val="bg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881128" y="5781074"/>
                <a:ext cx="1353312" cy="0"/>
              </a:xfrm>
              <a:prstGeom prst="line">
                <a:avLst/>
              </a:prstGeom>
              <a:ln w="9525" cmpd="sng">
                <a:solidFill>
                  <a:schemeClr val="bg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882853" y="5584441"/>
                <a:ext cx="1353312" cy="0"/>
              </a:xfrm>
              <a:prstGeom prst="line">
                <a:avLst/>
              </a:prstGeom>
              <a:ln w="9525" cmpd="sng">
                <a:solidFill>
                  <a:schemeClr val="bg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883045" y="5388298"/>
                <a:ext cx="1353312" cy="0"/>
              </a:xfrm>
              <a:prstGeom prst="line">
                <a:avLst/>
              </a:prstGeom>
              <a:ln w="9525" cmpd="sng">
                <a:solidFill>
                  <a:schemeClr val="bg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881595" y="5191665"/>
                <a:ext cx="1353312" cy="0"/>
              </a:xfrm>
              <a:prstGeom prst="line">
                <a:avLst/>
              </a:prstGeom>
              <a:ln w="9525" cmpd="sng">
                <a:solidFill>
                  <a:schemeClr val="bg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881321" y="4994908"/>
                <a:ext cx="1353312" cy="0"/>
              </a:xfrm>
              <a:prstGeom prst="line">
                <a:avLst/>
              </a:prstGeom>
              <a:ln w="9525" cmpd="sng">
                <a:solidFill>
                  <a:schemeClr val="bg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879870" y="4798274"/>
                <a:ext cx="1353312" cy="0"/>
              </a:xfrm>
              <a:prstGeom prst="line">
                <a:avLst/>
              </a:prstGeom>
              <a:ln w="9525" cmpd="sng">
                <a:solidFill>
                  <a:schemeClr val="bg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flipV="1">
                <a:off x="968417" y="3359085"/>
                <a:ext cx="0" cy="3108960"/>
              </a:xfrm>
              <a:prstGeom prst="line">
                <a:avLst/>
              </a:prstGeom>
              <a:ln w="9525" cmpd="sng">
                <a:solidFill>
                  <a:schemeClr val="bg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1163449" y="3360492"/>
                <a:ext cx="0" cy="3108960"/>
              </a:xfrm>
              <a:prstGeom prst="line">
                <a:avLst/>
              </a:prstGeom>
              <a:ln w="9525" cmpd="sng">
                <a:solidFill>
                  <a:schemeClr val="bg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1358482" y="3360492"/>
                <a:ext cx="0" cy="3108960"/>
              </a:xfrm>
              <a:prstGeom prst="line">
                <a:avLst/>
              </a:prstGeom>
              <a:ln w="9525" cmpd="sng">
                <a:solidFill>
                  <a:schemeClr val="bg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V="1">
                <a:off x="1553515" y="3361793"/>
                <a:ext cx="0" cy="3108960"/>
              </a:xfrm>
              <a:prstGeom prst="line">
                <a:avLst/>
              </a:prstGeom>
              <a:ln w="9525" cmpd="sng">
                <a:solidFill>
                  <a:schemeClr val="bg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flipV="1">
                <a:off x="1748547" y="3361793"/>
                <a:ext cx="0" cy="3108960"/>
              </a:xfrm>
              <a:prstGeom prst="line">
                <a:avLst/>
              </a:prstGeom>
              <a:ln w="9525" cmpd="sng">
                <a:solidFill>
                  <a:schemeClr val="bg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835095" y="6428918"/>
                <a:ext cx="262662" cy="276999"/>
              </a:xfrm>
              <a:prstGeom prst="rect">
                <a:avLst/>
              </a:prstGeom>
              <a:noFill/>
            </p:spPr>
            <p:txBody>
              <a:bodyPr wrap="none" rtlCol="0">
                <a:spAutoFit/>
              </a:bodyPr>
              <a:lstStyle/>
              <a:p>
                <a:r>
                  <a:rPr lang="en-US" sz="1200" dirty="0">
                    <a:solidFill>
                      <a:srgbClr val="1C1E2B"/>
                    </a:solidFill>
                  </a:rPr>
                  <a:t>1</a:t>
                </a:r>
              </a:p>
            </p:txBody>
          </p:sp>
          <p:sp>
            <p:nvSpPr>
              <p:cNvPr id="66" name="TextBox 65"/>
              <p:cNvSpPr txBox="1"/>
              <p:nvPr/>
            </p:nvSpPr>
            <p:spPr>
              <a:xfrm>
                <a:off x="1028119" y="6428918"/>
                <a:ext cx="262662" cy="276999"/>
              </a:xfrm>
              <a:prstGeom prst="rect">
                <a:avLst/>
              </a:prstGeom>
              <a:noFill/>
            </p:spPr>
            <p:txBody>
              <a:bodyPr wrap="none" rtlCol="0">
                <a:spAutoFit/>
              </a:bodyPr>
              <a:lstStyle/>
              <a:p>
                <a:r>
                  <a:rPr lang="en-US" sz="1200" dirty="0" smtClean="0">
                    <a:solidFill>
                      <a:srgbClr val="1C1E2B"/>
                    </a:solidFill>
                  </a:rPr>
                  <a:t>2</a:t>
                </a:r>
                <a:endParaRPr lang="en-US" sz="1200" dirty="0">
                  <a:solidFill>
                    <a:srgbClr val="1C1E2B"/>
                  </a:solidFill>
                </a:endParaRPr>
              </a:p>
            </p:txBody>
          </p:sp>
          <p:sp>
            <p:nvSpPr>
              <p:cNvPr id="67" name="TextBox 66"/>
              <p:cNvSpPr txBox="1"/>
              <p:nvPr/>
            </p:nvSpPr>
            <p:spPr>
              <a:xfrm>
                <a:off x="1225880" y="6428918"/>
                <a:ext cx="262662" cy="276999"/>
              </a:xfrm>
              <a:prstGeom prst="rect">
                <a:avLst/>
              </a:prstGeom>
              <a:noFill/>
            </p:spPr>
            <p:txBody>
              <a:bodyPr wrap="none" rtlCol="0">
                <a:spAutoFit/>
              </a:bodyPr>
              <a:lstStyle/>
              <a:p>
                <a:r>
                  <a:rPr lang="en-US" sz="1200" dirty="0" smtClean="0">
                    <a:solidFill>
                      <a:srgbClr val="1C1E2B"/>
                    </a:solidFill>
                  </a:rPr>
                  <a:t>3</a:t>
                </a:r>
                <a:endParaRPr lang="en-US" sz="1200" dirty="0">
                  <a:solidFill>
                    <a:srgbClr val="1C1E2B"/>
                  </a:solidFill>
                </a:endParaRPr>
              </a:p>
            </p:txBody>
          </p:sp>
          <p:sp>
            <p:nvSpPr>
              <p:cNvPr id="68" name="TextBox 67"/>
              <p:cNvSpPr txBox="1"/>
              <p:nvPr/>
            </p:nvSpPr>
            <p:spPr>
              <a:xfrm>
                <a:off x="1418903" y="6428918"/>
                <a:ext cx="262662" cy="276999"/>
              </a:xfrm>
              <a:prstGeom prst="rect">
                <a:avLst/>
              </a:prstGeom>
              <a:noFill/>
            </p:spPr>
            <p:txBody>
              <a:bodyPr wrap="none" rtlCol="0">
                <a:spAutoFit/>
              </a:bodyPr>
              <a:lstStyle/>
              <a:p>
                <a:r>
                  <a:rPr lang="en-US" sz="1200" dirty="0" smtClean="0">
                    <a:solidFill>
                      <a:srgbClr val="1C1E2B"/>
                    </a:solidFill>
                  </a:rPr>
                  <a:t>4</a:t>
                </a:r>
                <a:endParaRPr lang="en-US" sz="1200" dirty="0">
                  <a:solidFill>
                    <a:srgbClr val="1C1E2B"/>
                  </a:solidFill>
                </a:endParaRPr>
              </a:p>
            </p:txBody>
          </p:sp>
          <p:sp>
            <p:nvSpPr>
              <p:cNvPr id="69" name="TextBox 68"/>
              <p:cNvSpPr txBox="1"/>
              <p:nvPr/>
            </p:nvSpPr>
            <p:spPr>
              <a:xfrm>
                <a:off x="1613936" y="6428918"/>
                <a:ext cx="262662" cy="276999"/>
              </a:xfrm>
              <a:prstGeom prst="rect">
                <a:avLst/>
              </a:prstGeom>
              <a:noFill/>
            </p:spPr>
            <p:txBody>
              <a:bodyPr wrap="none" rtlCol="0">
                <a:spAutoFit/>
              </a:bodyPr>
              <a:lstStyle/>
              <a:p>
                <a:r>
                  <a:rPr lang="en-US" sz="1200" dirty="0" smtClean="0">
                    <a:solidFill>
                      <a:srgbClr val="1C1E2B"/>
                    </a:solidFill>
                  </a:rPr>
                  <a:t>5</a:t>
                </a:r>
                <a:endParaRPr lang="en-US" sz="1200" dirty="0">
                  <a:solidFill>
                    <a:srgbClr val="1C1E2B"/>
                  </a:solidFill>
                </a:endParaRPr>
              </a:p>
            </p:txBody>
          </p:sp>
          <p:cxnSp>
            <p:nvCxnSpPr>
              <p:cNvPr id="70" name="Straight Connector 69"/>
              <p:cNvCxnSpPr/>
              <p:nvPr/>
            </p:nvCxnSpPr>
            <p:spPr>
              <a:xfrm flipV="1">
                <a:off x="1944499" y="3363667"/>
                <a:ext cx="0" cy="3108960"/>
              </a:xfrm>
              <a:prstGeom prst="line">
                <a:avLst/>
              </a:prstGeom>
              <a:ln w="9525" cmpd="sng">
                <a:solidFill>
                  <a:schemeClr val="bg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V="1">
                <a:off x="2139532" y="3363667"/>
                <a:ext cx="0" cy="3108960"/>
              </a:xfrm>
              <a:prstGeom prst="line">
                <a:avLst/>
              </a:prstGeom>
              <a:ln w="9525" cmpd="sng">
                <a:solidFill>
                  <a:schemeClr val="bg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1811967" y="6427400"/>
                <a:ext cx="262662" cy="276999"/>
              </a:xfrm>
              <a:prstGeom prst="rect">
                <a:avLst/>
              </a:prstGeom>
              <a:noFill/>
            </p:spPr>
            <p:txBody>
              <a:bodyPr wrap="none" rtlCol="0">
                <a:spAutoFit/>
              </a:bodyPr>
              <a:lstStyle/>
              <a:p>
                <a:r>
                  <a:rPr lang="en-US" sz="1200" dirty="0">
                    <a:solidFill>
                      <a:schemeClr val="bg1">
                        <a:lumMod val="50000"/>
                      </a:schemeClr>
                    </a:solidFill>
                  </a:rPr>
                  <a:t>6</a:t>
                </a:r>
              </a:p>
            </p:txBody>
          </p:sp>
          <p:sp>
            <p:nvSpPr>
              <p:cNvPr id="73" name="TextBox 72"/>
              <p:cNvSpPr txBox="1"/>
              <p:nvPr/>
            </p:nvSpPr>
            <p:spPr>
              <a:xfrm>
                <a:off x="2004990" y="6427400"/>
                <a:ext cx="262662" cy="276999"/>
              </a:xfrm>
              <a:prstGeom prst="rect">
                <a:avLst/>
              </a:prstGeom>
              <a:noFill/>
            </p:spPr>
            <p:txBody>
              <a:bodyPr wrap="none" rtlCol="0">
                <a:spAutoFit/>
              </a:bodyPr>
              <a:lstStyle/>
              <a:p>
                <a:r>
                  <a:rPr lang="en-US" sz="1200" dirty="0">
                    <a:solidFill>
                      <a:srgbClr val="1C1E2B"/>
                    </a:solidFill>
                  </a:rPr>
                  <a:t>7</a:t>
                </a:r>
              </a:p>
            </p:txBody>
          </p:sp>
          <p:sp>
            <p:nvSpPr>
              <p:cNvPr id="74" name="TextBox 73"/>
              <p:cNvSpPr txBox="1"/>
              <p:nvPr/>
            </p:nvSpPr>
            <p:spPr>
              <a:xfrm>
                <a:off x="506199" y="4455575"/>
                <a:ext cx="340658" cy="276999"/>
              </a:xfrm>
              <a:prstGeom prst="rect">
                <a:avLst/>
              </a:prstGeom>
              <a:noFill/>
            </p:spPr>
            <p:txBody>
              <a:bodyPr wrap="none" rtlCol="0">
                <a:spAutoFit/>
              </a:bodyPr>
              <a:lstStyle/>
              <a:p>
                <a:pPr algn="r"/>
                <a:r>
                  <a:rPr lang="en-US" sz="1200" dirty="0" smtClean="0">
                    <a:solidFill>
                      <a:srgbClr val="1C1E2B"/>
                    </a:solidFill>
                  </a:rPr>
                  <a:t>10</a:t>
                </a:r>
                <a:endParaRPr lang="en-US" sz="1200" dirty="0">
                  <a:solidFill>
                    <a:srgbClr val="1C1E2B"/>
                  </a:solidFill>
                </a:endParaRPr>
              </a:p>
            </p:txBody>
          </p:sp>
          <p:sp>
            <p:nvSpPr>
              <p:cNvPr id="75" name="TextBox 74"/>
              <p:cNvSpPr txBox="1"/>
              <p:nvPr/>
            </p:nvSpPr>
            <p:spPr>
              <a:xfrm>
                <a:off x="506199" y="4259496"/>
                <a:ext cx="340658" cy="276999"/>
              </a:xfrm>
              <a:prstGeom prst="rect">
                <a:avLst/>
              </a:prstGeom>
              <a:noFill/>
            </p:spPr>
            <p:txBody>
              <a:bodyPr wrap="none" rtlCol="0">
                <a:spAutoFit/>
              </a:bodyPr>
              <a:lstStyle/>
              <a:p>
                <a:pPr algn="r"/>
                <a:r>
                  <a:rPr lang="en-US" sz="1200" dirty="0" smtClean="0">
                    <a:solidFill>
                      <a:srgbClr val="1C1E2B"/>
                    </a:solidFill>
                  </a:rPr>
                  <a:t>11</a:t>
                </a:r>
                <a:endParaRPr lang="en-US" sz="1200" dirty="0">
                  <a:solidFill>
                    <a:srgbClr val="1C1E2B"/>
                  </a:solidFill>
                </a:endParaRPr>
              </a:p>
            </p:txBody>
          </p:sp>
          <p:sp>
            <p:nvSpPr>
              <p:cNvPr id="76" name="TextBox 75"/>
              <p:cNvSpPr txBox="1"/>
              <p:nvPr/>
            </p:nvSpPr>
            <p:spPr>
              <a:xfrm>
                <a:off x="506199" y="4061647"/>
                <a:ext cx="340658" cy="276999"/>
              </a:xfrm>
              <a:prstGeom prst="rect">
                <a:avLst/>
              </a:prstGeom>
              <a:noFill/>
            </p:spPr>
            <p:txBody>
              <a:bodyPr wrap="none" rtlCol="0">
                <a:spAutoFit/>
              </a:bodyPr>
              <a:lstStyle/>
              <a:p>
                <a:pPr algn="r"/>
                <a:r>
                  <a:rPr lang="en-US" sz="1200" dirty="0" smtClean="0">
                    <a:solidFill>
                      <a:srgbClr val="1C1E2B"/>
                    </a:solidFill>
                  </a:rPr>
                  <a:t>12</a:t>
                </a:r>
                <a:endParaRPr lang="en-US" sz="1200" dirty="0">
                  <a:solidFill>
                    <a:srgbClr val="1C1E2B"/>
                  </a:solidFill>
                </a:endParaRPr>
              </a:p>
            </p:txBody>
          </p:sp>
          <p:sp>
            <p:nvSpPr>
              <p:cNvPr id="77" name="TextBox 76"/>
              <p:cNvSpPr txBox="1"/>
              <p:nvPr/>
            </p:nvSpPr>
            <p:spPr>
              <a:xfrm>
                <a:off x="506199" y="3866258"/>
                <a:ext cx="340658" cy="276999"/>
              </a:xfrm>
              <a:prstGeom prst="rect">
                <a:avLst/>
              </a:prstGeom>
              <a:noFill/>
            </p:spPr>
            <p:txBody>
              <a:bodyPr wrap="none" rtlCol="0">
                <a:spAutoFit/>
              </a:bodyPr>
              <a:lstStyle/>
              <a:p>
                <a:pPr algn="r"/>
                <a:r>
                  <a:rPr lang="en-US" sz="1200" dirty="0" smtClean="0">
                    <a:solidFill>
                      <a:srgbClr val="1C1E2B"/>
                    </a:solidFill>
                  </a:rPr>
                  <a:t>13</a:t>
                </a:r>
                <a:endParaRPr lang="en-US" sz="1200" dirty="0">
                  <a:solidFill>
                    <a:srgbClr val="1C1E2B"/>
                  </a:solidFill>
                </a:endParaRPr>
              </a:p>
            </p:txBody>
          </p:sp>
          <p:sp>
            <p:nvSpPr>
              <p:cNvPr id="78" name="TextBox 77"/>
              <p:cNvSpPr txBox="1"/>
              <p:nvPr/>
            </p:nvSpPr>
            <p:spPr>
              <a:xfrm>
                <a:off x="506199" y="3668881"/>
                <a:ext cx="340658" cy="276999"/>
              </a:xfrm>
              <a:prstGeom prst="rect">
                <a:avLst/>
              </a:prstGeom>
              <a:noFill/>
            </p:spPr>
            <p:txBody>
              <a:bodyPr wrap="none" rtlCol="0">
                <a:spAutoFit/>
              </a:bodyPr>
              <a:lstStyle/>
              <a:p>
                <a:pPr algn="r"/>
                <a:r>
                  <a:rPr lang="en-US" sz="1200" dirty="0" smtClean="0">
                    <a:solidFill>
                      <a:srgbClr val="1C1E2B"/>
                    </a:solidFill>
                  </a:rPr>
                  <a:t>14</a:t>
                </a:r>
                <a:endParaRPr lang="en-US" sz="1200" dirty="0">
                  <a:solidFill>
                    <a:srgbClr val="1C1E2B"/>
                  </a:solidFill>
                </a:endParaRPr>
              </a:p>
            </p:txBody>
          </p:sp>
          <p:sp>
            <p:nvSpPr>
              <p:cNvPr id="79" name="TextBox 78"/>
              <p:cNvSpPr txBox="1"/>
              <p:nvPr/>
            </p:nvSpPr>
            <p:spPr>
              <a:xfrm>
                <a:off x="506199" y="3473493"/>
                <a:ext cx="340658" cy="276999"/>
              </a:xfrm>
              <a:prstGeom prst="rect">
                <a:avLst/>
              </a:prstGeom>
              <a:noFill/>
            </p:spPr>
            <p:txBody>
              <a:bodyPr wrap="none" rtlCol="0">
                <a:spAutoFit/>
              </a:bodyPr>
              <a:lstStyle/>
              <a:p>
                <a:pPr algn="r"/>
                <a:r>
                  <a:rPr lang="en-US" sz="1200" dirty="0" smtClean="0">
                    <a:solidFill>
                      <a:srgbClr val="1C1E2B"/>
                    </a:solidFill>
                  </a:rPr>
                  <a:t>15</a:t>
                </a:r>
                <a:endParaRPr lang="en-US" sz="1200" dirty="0">
                  <a:solidFill>
                    <a:srgbClr val="1C1E2B"/>
                  </a:solidFill>
                </a:endParaRPr>
              </a:p>
            </p:txBody>
          </p:sp>
          <p:sp>
            <p:nvSpPr>
              <p:cNvPr id="80" name="TextBox 79"/>
              <p:cNvSpPr txBox="1"/>
              <p:nvPr/>
            </p:nvSpPr>
            <p:spPr>
              <a:xfrm>
                <a:off x="506199" y="3277495"/>
                <a:ext cx="340658" cy="276999"/>
              </a:xfrm>
              <a:prstGeom prst="rect">
                <a:avLst/>
              </a:prstGeom>
              <a:noFill/>
            </p:spPr>
            <p:txBody>
              <a:bodyPr wrap="none" rtlCol="0">
                <a:spAutoFit/>
              </a:bodyPr>
              <a:lstStyle/>
              <a:p>
                <a:pPr algn="r"/>
                <a:r>
                  <a:rPr lang="en-US" sz="1200" dirty="0" smtClean="0">
                    <a:solidFill>
                      <a:srgbClr val="1C1E2B"/>
                    </a:solidFill>
                  </a:rPr>
                  <a:t>16</a:t>
                </a:r>
                <a:endParaRPr lang="en-US" sz="1200" dirty="0">
                  <a:solidFill>
                    <a:srgbClr val="1C1E2B"/>
                  </a:solidFill>
                </a:endParaRPr>
              </a:p>
            </p:txBody>
          </p:sp>
          <p:cxnSp>
            <p:nvCxnSpPr>
              <p:cNvPr id="81" name="Straight Connector 80"/>
              <p:cNvCxnSpPr/>
              <p:nvPr/>
            </p:nvCxnSpPr>
            <p:spPr>
              <a:xfrm>
                <a:off x="884267" y="4604813"/>
                <a:ext cx="1353312" cy="0"/>
              </a:xfrm>
              <a:prstGeom prst="line">
                <a:avLst/>
              </a:prstGeom>
              <a:ln w="9525" cmpd="sng">
                <a:solidFill>
                  <a:schemeClr val="bg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883993" y="4408055"/>
                <a:ext cx="1353312" cy="0"/>
              </a:xfrm>
              <a:prstGeom prst="line">
                <a:avLst/>
              </a:prstGeom>
              <a:ln w="9525" cmpd="sng">
                <a:solidFill>
                  <a:schemeClr val="bg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885718" y="4211422"/>
                <a:ext cx="1353312" cy="0"/>
              </a:xfrm>
              <a:prstGeom prst="line">
                <a:avLst/>
              </a:prstGeom>
              <a:ln w="9525" cmpd="sng">
                <a:solidFill>
                  <a:schemeClr val="bg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885910" y="4015279"/>
                <a:ext cx="1353312" cy="0"/>
              </a:xfrm>
              <a:prstGeom prst="line">
                <a:avLst/>
              </a:prstGeom>
              <a:ln w="9525" cmpd="sng">
                <a:solidFill>
                  <a:schemeClr val="bg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884460" y="3818646"/>
                <a:ext cx="1353312" cy="0"/>
              </a:xfrm>
              <a:prstGeom prst="line">
                <a:avLst/>
              </a:prstGeom>
              <a:ln w="9525" cmpd="sng">
                <a:solidFill>
                  <a:schemeClr val="bg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884186" y="3621889"/>
                <a:ext cx="1353312" cy="0"/>
              </a:xfrm>
              <a:prstGeom prst="line">
                <a:avLst/>
              </a:prstGeom>
              <a:ln w="9525" cmpd="sng">
                <a:solidFill>
                  <a:schemeClr val="bg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882735" y="3425255"/>
                <a:ext cx="1353312" cy="0"/>
              </a:xfrm>
              <a:prstGeom prst="line">
                <a:avLst/>
              </a:prstGeom>
              <a:ln w="9525" cmpd="sng">
                <a:solidFill>
                  <a:schemeClr val="bg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506199" y="3321390"/>
                <a:ext cx="328896" cy="3188240"/>
              </a:xfrm>
              <a:prstGeom prst="rect">
                <a:avLst/>
              </a:prstGeom>
              <a:solidFill>
                <a:schemeClr val="bg1">
                  <a:lumMod val="60000"/>
                  <a:lumOff val="40000"/>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ectangle 88"/>
              <p:cNvSpPr/>
              <p:nvPr/>
            </p:nvSpPr>
            <p:spPr>
              <a:xfrm>
                <a:off x="873586" y="6495069"/>
                <a:ext cx="1337099" cy="189113"/>
              </a:xfrm>
              <a:prstGeom prst="rect">
                <a:avLst/>
              </a:prstGeom>
              <a:solidFill>
                <a:schemeClr val="bg1">
                  <a:lumMod val="60000"/>
                  <a:lumOff val="40000"/>
                  <a:alpha val="3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2" name="Oval 31"/>
            <p:cNvSpPr>
              <a:spLocks noChangeAspect="1"/>
            </p:cNvSpPr>
            <p:nvPr/>
          </p:nvSpPr>
          <p:spPr>
            <a:xfrm>
              <a:off x="6964595" y="5943272"/>
              <a:ext cx="97232" cy="97232"/>
            </a:xfrm>
            <a:prstGeom prst="ellipse">
              <a:avLst/>
            </a:prstGeom>
            <a:solidFill>
              <a:schemeClr val="accent3"/>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a:spLocks noChangeAspect="1"/>
            </p:cNvSpPr>
            <p:nvPr/>
          </p:nvSpPr>
          <p:spPr>
            <a:xfrm>
              <a:off x="7157635" y="5760392"/>
              <a:ext cx="97232" cy="97232"/>
            </a:xfrm>
            <a:prstGeom prst="ellipse">
              <a:avLst/>
            </a:prstGeom>
            <a:solidFill>
              <a:schemeClr val="accent3"/>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a:spLocks noChangeAspect="1"/>
            </p:cNvSpPr>
            <p:nvPr/>
          </p:nvSpPr>
          <p:spPr>
            <a:xfrm>
              <a:off x="7350675" y="5171112"/>
              <a:ext cx="97232" cy="97232"/>
            </a:xfrm>
            <a:prstGeom prst="ellipse">
              <a:avLst/>
            </a:prstGeom>
            <a:solidFill>
              <a:schemeClr val="accent3"/>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a:spLocks noChangeAspect="1"/>
            </p:cNvSpPr>
            <p:nvPr/>
          </p:nvSpPr>
          <p:spPr>
            <a:xfrm>
              <a:off x="7543715" y="4785032"/>
              <a:ext cx="97232" cy="97232"/>
            </a:xfrm>
            <a:prstGeom prst="ellipse">
              <a:avLst/>
            </a:prstGeom>
            <a:solidFill>
              <a:schemeClr val="accent3"/>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p:cNvSpPr>
              <a:spLocks noChangeAspect="1"/>
            </p:cNvSpPr>
            <p:nvPr/>
          </p:nvSpPr>
          <p:spPr>
            <a:xfrm>
              <a:off x="7746915" y="4591992"/>
              <a:ext cx="97232" cy="97232"/>
            </a:xfrm>
            <a:prstGeom prst="ellipse">
              <a:avLst/>
            </a:prstGeom>
            <a:solidFill>
              <a:schemeClr val="accent3"/>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a:spLocks noChangeAspect="1"/>
            </p:cNvSpPr>
            <p:nvPr/>
          </p:nvSpPr>
          <p:spPr>
            <a:xfrm>
              <a:off x="7939955" y="4195752"/>
              <a:ext cx="97232" cy="97232"/>
            </a:xfrm>
            <a:prstGeom prst="ellipse">
              <a:avLst/>
            </a:prstGeom>
            <a:solidFill>
              <a:schemeClr val="accent3"/>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p:cNvSpPr>
              <a:spLocks noChangeAspect="1"/>
            </p:cNvSpPr>
            <p:nvPr/>
          </p:nvSpPr>
          <p:spPr>
            <a:xfrm>
              <a:off x="8132995" y="3809672"/>
              <a:ext cx="97232" cy="97232"/>
            </a:xfrm>
            <a:prstGeom prst="ellipse">
              <a:avLst/>
            </a:prstGeom>
            <a:solidFill>
              <a:schemeClr val="accent3"/>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extBox 38"/>
            <p:cNvSpPr txBox="1"/>
            <p:nvPr/>
          </p:nvSpPr>
          <p:spPr>
            <a:xfrm>
              <a:off x="7022391" y="3301246"/>
              <a:ext cx="1118770" cy="1042240"/>
            </a:xfrm>
            <a:prstGeom prst="rect">
              <a:avLst/>
            </a:prstGeom>
            <a:noFill/>
          </p:spPr>
          <p:txBody>
            <a:bodyPr wrap="none" rtlCol="0">
              <a:spAutoFit/>
            </a:bodyPr>
            <a:lstStyle/>
            <a:p>
              <a:r>
                <a:rPr lang="en-US" sz="2400" smtClean="0">
                  <a:solidFill>
                    <a:srgbClr val="1C1E2B"/>
                  </a:solidFill>
                </a:rPr>
                <a:t>Hyper </a:t>
              </a:r>
              <a:br>
                <a:rPr lang="en-US" sz="2400" smtClean="0">
                  <a:solidFill>
                    <a:srgbClr val="1C1E2B"/>
                  </a:solidFill>
                </a:rPr>
              </a:br>
              <a:r>
                <a:rPr lang="en-US" sz="2400" smtClean="0">
                  <a:solidFill>
                    <a:srgbClr val="1C1E2B"/>
                  </a:solidFill>
                </a:rPr>
                <a:t>Geometric </a:t>
              </a:r>
              <a:br>
                <a:rPr lang="en-US" sz="2400" smtClean="0">
                  <a:solidFill>
                    <a:srgbClr val="1C1E2B"/>
                  </a:solidFill>
                </a:rPr>
              </a:br>
              <a:r>
                <a:rPr lang="en-US" sz="2400" smtClean="0">
                  <a:solidFill>
                    <a:srgbClr val="1C1E2B"/>
                  </a:solidFill>
                </a:rPr>
                <a:t>Dist.</a:t>
              </a:r>
              <a:endParaRPr lang="en-US" sz="2400" dirty="0">
                <a:solidFill>
                  <a:srgbClr val="1C1E2B"/>
                </a:solidFill>
              </a:endParaRPr>
            </a:p>
          </p:txBody>
        </p:sp>
      </p:grpSp>
      <p:sp>
        <p:nvSpPr>
          <p:cNvPr id="90" name="TextBox 89"/>
          <p:cNvSpPr txBox="1"/>
          <p:nvPr/>
        </p:nvSpPr>
        <p:spPr>
          <a:xfrm>
            <a:off x="1167493" y="105882"/>
            <a:ext cx="1582869" cy="707886"/>
          </a:xfrm>
          <a:prstGeom prst="rect">
            <a:avLst/>
          </a:prstGeom>
          <a:noFill/>
        </p:spPr>
        <p:txBody>
          <a:bodyPr wrap="none" rtlCol="0">
            <a:spAutoFit/>
          </a:bodyPr>
          <a:lstStyle/>
          <a:p>
            <a:pPr algn="ctr"/>
            <a:r>
              <a:rPr lang="en-US" sz="4000" dirty="0" smtClean="0"/>
              <a:t>Legacy</a:t>
            </a:r>
            <a:endParaRPr lang="en-US" sz="4000" dirty="0"/>
          </a:p>
        </p:txBody>
      </p:sp>
      <p:sp>
        <p:nvSpPr>
          <p:cNvPr id="91" name="Rectangle 90"/>
          <p:cNvSpPr/>
          <p:nvPr/>
        </p:nvSpPr>
        <p:spPr>
          <a:xfrm>
            <a:off x="604435" y="5643424"/>
            <a:ext cx="2431093" cy="851380"/>
          </a:xfrm>
          <a:prstGeom prst="rect">
            <a:avLst/>
          </a:prstGeom>
          <a:solidFill>
            <a:srgbClr val="D2D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smtClean="0">
                <a:solidFill>
                  <a:schemeClr val="tx1"/>
                </a:solidFill>
              </a:rPr>
              <a:t>Data is high entropy</a:t>
            </a:r>
            <a:endParaRPr lang="en-US" sz="2400" b="1" dirty="0">
              <a:solidFill>
                <a:schemeClr val="tx1"/>
              </a:solidFill>
            </a:endParaRPr>
          </a:p>
        </p:txBody>
      </p:sp>
      <p:sp>
        <p:nvSpPr>
          <p:cNvPr id="92" name="Rectangle 91"/>
          <p:cNvSpPr/>
          <p:nvPr/>
        </p:nvSpPr>
        <p:spPr>
          <a:xfrm>
            <a:off x="4135105" y="5643424"/>
            <a:ext cx="3071084" cy="845473"/>
          </a:xfrm>
          <a:prstGeom prst="rect">
            <a:avLst/>
          </a:prstGeom>
          <a:solidFill>
            <a:srgbClr val="D2D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smtClean="0">
                <a:solidFill>
                  <a:schemeClr val="tx1"/>
                </a:solidFill>
              </a:rPr>
              <a:t>Small fraction of DB is returned by queries </a:t>
            </a:r>
            <a:endParaRPr lang="en-US" sz="2400" b="1" dirty="0">
              <a:solidFill>
                <a:schemeClr val="tx1"/>
              </a:solidFill>
            </a:endParaRPr>
          </a:p>
        </p:txBody>
      </p:sp>
      <p:sp>
        <p:nvSpPr>
          <p:cNvPr id="93" name="Rectangle 92"/>
          <p:cNvSpPr/>
          <p:nvPr/>
        </p:nvSpPr>
        <p:spPr>
          <a:xfrm>
            <a:off x="8305766" y="5643424"/>
            <a:ext cx="3071084" cy="845473"/>
          </a:xfrm>
          <a:prstGeom prst="rect">
            <a:avLst/>
          </a:prstGeom>
          <a:solidFill>
            <a:srgbClr val="D2DCF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smtClean="0">
                <a:solidFill>
                  <a:schemeClr val="tx1"/>
                </a:solidFill>
              </a:rPr>
              <a:t>Otherwise</a:t>
            </a:r>
            <a:endParaRPr lang="en-US" sz="2400" b="1" dirty="0">
              <a:solidFill>
                <a:schemeClr val="tx1"/>
              </a:solidFill>
            </a:endParaRPr>
          </a:p>
        </p:txBody>
      </p:sp>
      <p:sp>
        <p:nvSpPr>
          <p:cNvPr id="2" name="Slide Number Placeholder 1"/>
          <p:cNvSpPr>
            <a:spLocks noGrp="1"/>
          </p:cNvSpPr>
          <p:nvPr>
            <p:ph type="sldNum" sz="quarter" idx="12"/>
          </p:nvPr>
        </p:nvSpPr>
        <p:spPr/>
        <p:txBody>
          <a:bodyPr/>
          <a:lstStyle/>
          <a:p>
            <a:fld id="{1331F335-29E7-644E-BF01-9CFDAABF951A}" type="slidenum">
              <a:rPr lang="en-US" smtClean="0"/>
              <a:t>38</a:t>
            </a:fld>
            <a:endParaRPr lang="en-US"/>
          </a:p>
        </p:txBody>
      </p:sp>
    </p:spTree>
    <p:extLst>
      <p:ext uri="{BB962C8B-B14F-4D97-AF65-F5344CB8AC3E}">
        <p14:creationId xmlns:p14="http://schemas.microsoft.com/office/powerpoint/2010/main" val="17421401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 Combination</a:t>
            </a:r>
            <a:endParaRPr lang="en-US" dirty="0"/>
          </a:p>
        </p:txBody>
      </p:sp>
      <p:sp>
        <p:nvSpPr>
          <p:cNvPr id="3" name="Content Placeholder 2"/>
          <p:cNvSpPr>
            <a:spLocks noGrp="1"/>
          </p:cNvSpPr>
          <p:nvPr>
            <p:ph idx="1"/>
          </p:nvPr>
        </p:nvSpPr>
        <p:spPr>
          <a:xfrm>
            <a:off x="464949" y="1487837"/>
            <a:ext cx="11205275" cy="5191932"/>
          </a:xfrm>
        </p:spPr>
        <p:txBody>
          <a:bodyPr>
            <a:normAutofit/>
          </a:bodyPr>
          <a:lstStyle/>
          <a:p>
            <a:r>
              <a:rPr lang="en-US" dirty="0" smtClean="0"/>
              <a:t>Black-box techniques to </a:t>
            </a:r>
            <a:r>
              <a:rPr lang="en-US" i="1" dirty="0" smtClean="0"/>
              <a:t>combine base </a:t>
            </a:r>
            <a:r>
              <a:rPr lang="en-US" dirty="0" smtClean="0"/>
              <a:t>queries:</a:t>
            </a:r>
          </a:p>
          <a:p>
            <a:pPr lvl="1"/>
            <a:r>
              <a:rPr lang="en-US" dirty="0" smtClean="0"/>
              <a:t>Range </a:t>
            </a:r>
            <a:r>
              <a:rPr lang="en-US" dirty="0">
                <a:sym typeface="Wingdings"/>
              </a:rPr>
              <a:t></a:t>
            </a:r>
            <a:r>
              <a:rPr lang="en-US" dirty="0" smtClean="0"/>
              <a:t> Equality, search for [a, a]</a:t>
            </a:r>
          </a:p>
          <a:p>
            <a:pPr lvl="1"/>
            <a:r>
              <a:rPr lang="en-US" dirty="0" smtClean="0"/>
              <a:t>Boolean</a:t>
            </a:r>
            <a:r>
              <a:rPr lang="en-US" dirty="0">
                <a:sym typeface="Wingdings"/>
              </a:rPr>
              <a:t> </a:t>
            </a:r>
            <a:r>
              <a:rPr lang="en-US" dirty="0" smtClean="0"/>
              <a:t>  Range, using set covers</a:t>
            </a:r>
          </a:p>
          <a:p>
            <a:pPr lvl="1"/>
            <a:r>
              <a:rPr lang="en-US" dirty="0" smtClean="0"/>
              <a:t>Range </a:t>
            </a:r>
            <a:r>
              <a:rPr lang="en-US" dirty="0" smtClean="0">
                <a:sym typeface="Wingdings"/>
              </a:rPr>
              <a:t> Substring, by inserting each prefix</a:t>
            </a:r>
            <a:endParaRPr lang="en-US" dirty="0" smtClean="0"/>
          </a:p>
          <a:p>
            <a:endParaRPr lang="en-US" dirty="0" smtClean="0"/>
          </a:p>
          <a:p>
            <a:r>
              <a:rPr lang="en-US" dirty="0" smtClean="0"/>
              <a:t>Most combination techniques are less efficient and have more leakage than equivalent base query</a:t>
            </a:r>
          </a:p>
          <a:p>
            <a:endParaRPr lang="en-US" dirty="0" smtClean="0"/>
          </a:p>
          <a:p>
            <a:r>
              <a:rPr lang="en-US" dirty="0" smtClean="0"/>
              <a:t>Allow for rapid expansion of query functionality</a:t>
            </a:r>
            <a:endParaRPr lang="en-US" dirty="0"/>
          </a:p>
        </p:txBody>
      </p:sp>
      <p:sp>
        <p:nvSpPr>
          <p:cNvPr id="4" name="Slide Number Placeholder 3"/>
          <p:cNvSpPr>
            <a:spLocks noGrp="1"/>
          </p:cNvSpPr>
          <p:nvPr>
            <p:ph type="sldNum" sz="quarter" idx="12"/>
          </p:nvPr>
        </p:nvSpPr>
        <p:spPr/>
        <p:txBody>
          <a:bodyPr/>
          <a:lstStyle/>
          <a:p>
            <a:fld id="{1331F335-29E7-644E-BF01-9CFDAABF951A}" type="slidenum">
              <a:rPr lang="en-US" smtClean="0"/>
              <a:t>39</a:t>
            </a:fld>
            <a:endParaRPr lang="en-US"/>
          </a:p>
        </p:txBody>
      </p:sp>
    </p:spTree>
    <p:extLst>
      <p:ext uri="{BB962C8B-B14F-4D97-AF65-F5344CB8AC3E}">
        <p14:creationId xmlns:p14="http://schemas.microsoft.com/office/powerpoint/2010/main" val="159656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Lets encrypt data!!</a:t>
            </a:r>
            <a:endParaRPr lang="en-US" dirty="0"/>
          </a:p>
        </p:txBody>
      </p:sp>
      <p:grpSp>
        <p:nvGrpSpPr>
          <p:cNvPr id="12" name="Group 11"/>
          <p:cNvGrpSpPr/>
          <p:nvPr/>
        </p:nvGrpSpPr>
        <p:grpSpPr>
          <a:xfrm>
            <a:off x="418652" y="3560698"/>
            <a:ext cx="1122898" cy="3033421"/>
            <a:chOff x="418652" y="3560698"/>
            <a:chExt cx="1122898" cy="3033421"/>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8652" y="3930030"/>
              <a:ext cx="1122898" cy="1122898"/>
            </a:xfrm>
            <a:prstGeom prst="rect">
              <a:avLst/>
            </a:prstGeom>
          </p:spPr>
        </p:pic>
        <p:sp>
          <p:nvSpPr>
            <p:cNvPr id="7" name="TextBox 6"/>
            <p:cNvSpPr txBox="1"/>
            <p:nvPr/>
          </p:nvSpPr>
          <p:spPr>
            <a:xfrm>
              <a:off x="548640" y="3560698"/>
              <a:ext cx="815801" cy="369332"/>
            </a:xfrm>
            <a:prstGeom prst="rect">
              <a:avLst/>
            </a:prstGeom>
            <a:noFill/>
          </p:spPr>
          <p:txBody>
            <a:bodyPr wrap="none" rtlCol="0">
              <a:spAutoFit/>
            </a:bodyPr>
            <a:lstStyle/>
            <a:p>
              <a:r>
                <a:rPr lang="en-US" dirty="0" smtClean="0"/>
                <a:t>Clients</a:t>
              </a: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8652" y="5471221"/>
              <a:ext cx="1122898" cy="1122898"/>
            </a:xfrm>
            <a:prstGeom prst="rect">
              <a:avLst/>
            </a:prstGeom>
          </p:spPr>
        </p:pic>
        <p:sp>
          <p:nvSpPr>
            <p:cNvPr id="11" name="TextBox 10"/>
            <p:cNvSpPr txBox="1"/>
            <p:nvPr/>
          </p:nvSpPr>
          <p:spPr>
            <a:xfrm>
              <a:off x="688489" y="5152913"/>
              <a:ext cx="343364" cy="369332"/>
            </a:xfrm>
            <a:prstGeom prst="rect">
              <a:avLst/>
            </a:prstGeom>
            <a:noFill/>
          </p:spPr>
          <p:txBody>
            <a:bodyPr wrap="none" rtlCol="0">
              <a:spAutoFit/>
            </a:bodyPr>
            <a:lstStyle/>
            <a:p>
              <a:r>
                <a:rPr lang="mr-IN" dirty="0" smtClean="0"/>
                <a:t>…</a:t>
              </a:r>
              <a:endParaRPr lang="en-US" dirty="0"/>
            </a:p>
          </p:txBody>
        </p:sp>
      </p:grpSp>
      <p:pic>
        <p:nvPicPr>
          <p:cNvPr id="13" name="Picture 12"/>
          <p:cNvPicPr>
            <a:picLocks noChangeAspect="1"/>
          </p:cNvPicPr>
          <p:nvPr/>
        </p:nvPicPr>
        <p:blipFill>
          <a:blip r:embed="rId4"/>
          <a:stretch>
            <a:fillRect/>
          </a:stretch>
        </p:blipFill>
        <p:spPr>
          <a:xfrm>
            <a:off x="10018006" y="3720474"/>
            <a:ext cx="1332454" cy="1332454"/>
          </a:xfrm>
          <a:prstGeom prst="rect">
            <a:avLst/>
          </a:prstGeom>
        </p:spPr>
      </p:pic>
      <p:sp>
        <p:nvSpPr>
          <p:cNvPr id="15" name="TextBox 14"/>
          <p:cNvSpPr txBox="1"/>
          <p:nvPr/>
        </p:nvSpPr>
        <p:spPr>
          <a:xfrm>
            <a:off x="9824478" y="3258808"/>
            <a:ext cx="1719510" cy="369332"/>
          </a:xfrm>
          <a:prstGeom prst="rect">
            <a:avLst/>
          </a:prstGeom>
          <a:noFill/>
        </p:spPr>
        <p:txBody>
          <a:bodyPr wrap="none" rtlCol="0">
            <a:spAutoFit/>
          </a:bodyPr>
          <a:lstStyle/>
          <a:p>
            <a:r>
              <a:rPr lang="en-US" dirty="0" smtClean="0"/>
              <a:t>Backend storage</a:t>
            </a:r>
            <a:endParaRPr lang="en-US" dirty="0"/>
          </a:p>
        </p:txBody>
      </p:sp>
      <p:pic>
        <p:nvPicPr>
          <p:cNvPr id="16" name="Picture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15035" y="3346333"/>
            <a:ext cx="1706595" cy="1706595"/>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75438" y="5052928"/>
            <a:ext cx="1706595" cy="1706595"/>
          </a:xfrm>
          <a:prstGeom prst="rect">
            <a:avLst/>
          </a:prstGeom>
        </p:spPr>
      </p:pic>
      <p:sp>
        <p:nvSpPr>
          <p:cNvPr id="3" name="TextBox 2"/>
          <p:cNvSpPr txBox="1"/>
          <p:nvPr/>
        </p:nvSpPr>
        <p:spPr>
          <a:xfrm>
            <a:off x="5015035" y="2918022"/>
            <a:ext cx="1782155" cy="369332"/>
          </a:xfrm>
          <a:prstGeom prst="rect">
            <a:avLst/>
          </a:prstGeom>
          <a:noFill/>
        </p:spPr>
        <p:txBody>
          <a:bodyPr wrap="none" rtlCol="0">
            <a:spAutoFit/>
          </a:bodyPr>
          <a:lstStyle/>
          <a:p>
            <a:r>
              <a:rPr lang="en-US" smtClean="0"/>
              <a:t>Database servers</a:t>
            </a:r>
            <a:endParaRPr lang="en-US"/>
          </a:p>
        </p:txBody>
      </p:sp>
      <p:cxnSp>
        <p:nvCxnSpPr>
          <p:cNvPr id="8" name="Straight Arrow Connector 7"/>
          <p:cNvCxnSpPr/>
          <p:nvPr/>
        </p:nvCxnSpPr>
        <p:spPr>
          <a:xfrm flipV="1">
            <a:off x="1541550" y="4135083"/>
            <a:ext cx="3473485" cy="29184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1541550" y="4319749"/>
            <a:ext cx="3473485" cy="31223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6721630" y="4319749"/>
            <a:ext cx="3247186" cy="11485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487312" y="1110355"/>
            <a:ext cx="1742475" cy="1742475"/>
          </a:xfrm>
          <a:prstGeom prst="rect">
            <a:avLst/>
          </a:prstGeom>
        </p:spPr>
      </p:pic>
      <p:sp>
        <p:nvSpPr>
          <p:cNvPr id="28" name="TextBox 27"/>
          <p:cNvSpPr txBox="1"/>
          <p:nvPr/>
        </p:nvSpPr>
        <p:spPr>
          <a:xfrm>
            <a:off x="9574231" y="806470"/>
            <a:ext cx="1363065" cy="369332"/>
          </a:xfrm>
          <a:prstGeom prst="rect">
            <a:avLst/>
          </a:prstGeom>
          <a:noFill/>
        </p:spPr>
        <p:txBody>
          <a:bodyPr wrap="none" rtlCol="0">
            <a:spAutoFit/>
          </a:bodyPr>
          <a:lstStyle/>
          <a:p>
            <a:r>
              <a:rPr lang="en-US" dirty="0" smtClean="0"/>
              <a:t>Data owners</a:t>
            </a:r>
            <a:endParaRPr lang="en-US" dirty="0"/>
          </a:p>
        </p:txBody>
      </p:sp>
      <p:cxnSp>
        <p:nvCxnSpPr>
          <p:cNvPr id="30" name="Straight Arrow Connector 29"/>
          <p:cNvCxnSpPr>
            <a:stCxn id="27" idx="1"/>
          </p:cNvCxnSpPr>
          <p:nvPr/>
        </p:nvCxnSpPr>
        <p:spPr>
          <a:xfrm flipH="1">
            <a:off x="6770820" y="1981593"/>
            <a:ext cx="2716492" cy="194843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6711333" y="4064099"/>
            <a:ext cx="3257483" cy="18584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1331F335-29E7-644E-BF01-9CFDAABF951A}" type="slidenum">
              <a:rPr lang="en-US" smtClean="0"/>
              <a:t>4</a:t>
            </a:fld>
            <a:endParaRPr lang="en-US"/>
          </a:p>
        </p:txBody>
      </p:sp>
    </p:spTree>
    <p:extLst>
      <p:ext uri="{BB962C8B-B14F-4D97-AF65-F5344CB8AC3E}">
        <p14:creationId xmlns:p14="http://schemas.microsoft.com/office/powerpoint/2010/main" val="3869401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Approaches to Protected Databases </a:t>
            </a:r>
            <a:endParaRPr lang="en-US" dirty="0"/>
          </a:p>
        </p:txBody>
      </p:sp>
      <p:cxnSp>
        <p:nvCxnSpPr>
          <p:cNvPr id="28" name="Straight Connector 27"/>
          <p:cNvCxnSpPr/>
          <p:nvPr/>
        </p:nvCxnSpPr>
        <p:spPr>
          <a:xfrm>
            <a:off x="6096000" y="2418735"/>
            <a:ext cx="0" cy="4552336"/>
          </a:xfrm>
          <a:prstGeom prst="line">
            <a:avLst/>
          </a:prstGeom>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689957" y="1681719"/>
            <a:ext cx="5171768" cy="3416320"/>
          </a:xfrm>
          <a:prstGeom prst="rect">
            <a:avLst/>
          </a:prstGeom>
          <a:noFill/>
        </p:spPr>
        <p:txBody>
          <a:bodyPr wrap="square" rtlCol="0">
            <a:spAutoFit/>
          </a:bodyPr>
          <a:lstStyle/>
          <a:p>
            <a:r>
              <a:rPr lang="en-US" sz="2400" dirty="0" smtClean="0"/>
              <a:t>SQL has a well defined mathematical set-theory basis of </a:t>
            </a:r>
            <a:r>
              <a:rPr lang="en-US" sz="2400" dirty="0" smtClean="0"/>
              <a:t>operations</a:t>
            </a:r>
            <a:r>
              <a:rPr lang="en-US" sz="2400" baseline="30000" dirty="0" smtClean="0"/>
              <a:t>14</a:t>
            </a:r>
            <a:r>
              <a:rPr lang="en-US" sz="2400" dirty="0" smtClean="0"/>
              <a:t>:</a:t>
            </a:r>
            <a:endParaRPr lang="en-US" sz="2400" dirty="0" smtClean="0"/>
          </a:p>
          <a:p>
            <a:pPr marL="285750" indent="-285750">
              <a:buFont typeface="Arial" charset="0"/>
              <a:buChar char="•"/>
            </a:pPr>
            <a:r>
              <a:rPr lang="en-US" sz="2400" dirty="0" smtClean="0"/>
              <a:t>Union: </a:t>
            </a:r>
            <a:r>
              <a:rPr lang="en-US" sz="2400" dirty="0" smtClean="0"/>
              <a:t>A∪</a:t>
            </a:r>
            <a:r>
              <a:rPr lang="en-US" sz="2400" dirty="0" smtClean="0"/>
              <a:t>B</a:t>
            </a:r>
          </a:p>
          <a:p>
            <a:pPr marL="285750" indent="-285750">
              <a:buFont typeface="Arial" charset="0"/>
              <a:buChar char="•"/>
            </a:pPr>
            <a:r>
              <a:rPr lang="en-US" sz="2400" dirty="0" smtClean="0"/>
              <a:t>Difference: </a:t>
            </a:r>
            <a:r>
              <a:rPr lang="en-US" sz="2400" dirty="0" smtClean="0"/>
              <a:t>A \ B</a:t>
            </a:r>
            <a:endParaRPr lang="en-US" sz="2400" dirty="0" smtClean="0"/>
          </a:p>
          <a:p>
            <a:pPr marL="285750" indent="-285750">
              <a:buFont typeface="Arial" charset="0"/>
              <a:buChar char="•"/>
            </a:pPr>
            <a:r>
              <a:rPr lang="en-US" sz="2400" dirty="0" smtClean="0"/>
              <a:t>Join: A x B</a:t>
            </a:r>
          </a:p>
          <a:p>
            <a:pPr marL="285750" indent="-285750">
              <a:buFont typeface="Arial" charset="0"/>
              <a:buChar char="•"/>
            </a:pPr>
            <a:r>
              <a:rPr lang="en-US" sz="2400" dirty="0" smtClean="0"/>
              <a:t>Projection: Take some dimensions of results</a:t>
            </a:r>
          </a:p>
          <a:p>
            <a:pPr marL="285750" indent="-285750">
              <a:buFont typeface="Arial" charset="0"/>
              <a:buChar char="•"/>
            </a:pPr>
            <a:r>
              <a:rPr lang="en-US" sz="2400" dirty="0" smtClean="0"/>
              <a:t>Selection: Take rows satisfying some condition</a:t>
            </a:r>
          </a:p>
        </p:txBody>
      </p:sp>
      <p:sp>
        <p:nvSpPr>
          <p:cNvPr id="4" name="TextBox 3"/>
          <p:cNvSpPr txBox="1"/>
          <p:nvPr/>
        </p:nvSpPr>
        <p:spPr>
          <a:xfrm>
            <a:off x="0" y="6219957"/>
            <a:ext cx="5727978" cy="1200329"/>
          </a:xfrm>
          <a:prstGeom prst="rect">
            <a:avLst/>
          </a:prstGeom>
          <a:noFill/>
        </p:spPr>
        <p:txBody>
          <a:bodyPr wrap="none" rtlCol="0">
            <a:spAutoFit/>
          </a:bodyPr>
          <a:lstStyle/>
          <a:p>
            <a:r>
              <a:rPr lang="en-US" baseline="30000" dirty="0" smtClean="0"/>
              <a:t>14</a:t>
            </a:r>
            <a:r>
              <a:rPr lang="en-US" dirty="0" smtClean="0"/>
              <a:t>E</a:t>
            </a:r>
            <a:r>
              <a:rPr lang="en-US" dirty="0" smtClean="0"/>
              <a:t>. </a:t>
            </a:r>
            <a:r>
              <a:rPr lang="en-US" dirty="0" err="1" smtClean="0"/>
              <a:t>Codd</a:t>
            </a:r>
            <a:r>
              <a:rPr lang="en-US" dirty="0"/>
              <a:t>, “A relational model of data for large shared data </a:t>
            </a:r>
            <a:r>
              <a:rPr lang="en-US" dirty="0" smtClean="0"/>
              <a:t/>
            </a:r>
            <a:br>
              <a:rPr lang="en-US" dirty="0" smtClean="0"/>
            </a:br>
            <a:r>
              <a:rPr lang="en-US" dirty="0" smtClean="0"/>
              <a:t>banks</a:t>
            </a:r>
            <a:r>
              <a:rPr lang="en-US" dirty="0"/>
              <a:t>,” </a:t>
            </a:r>
            <a:r>
              <a:rPr lang="en-US" i="1" dirty="0" smtClean="0"/>
              <a:t>Communications </a:t>
            </a:r>
            <a:r>
              <a:rPr lang="en-US" i="1" dirty="0"/>
              <a:t>of the ACM</a:t>
            </a:r>
            <a:r>
              <a:rPr lang="en-US" dirty="0" smtClean="0"/>
              <a:t>, 1970</a:t>
            </a:r>
            <a:r>
              <a:rPr lang="en-US" dirty="0"/>
              <a:t/>
            </a:r>
            <a:br>
              <a:rPr lang="en-US" dirty="0"/>
            </a:br>
            <a:endParaRPr lang="en-US" dirty="0"/>
          </a:p>
          <a:p>
            <a:endParaRPr lang="en-US" dirty="0"/>
          </a:p>
        </p:txBody>
      </p:sp>
      <p:sp>
        <p:nvSpPr>
          <p:cNvPr id="14" name="TextBox 13"/>
          <p:cNvSpPr txBox="1"/>
          <p:nvPr/>
        </p:nvSpPr>
        <p:spPr>
          <a:xfrm>
            <a:off x="37677" y="1584508"/>
            <a:ext cx="5967917" cy="3785652"/>
          </a:xfrm>
          <a:prstGeom prst="rect">
            <a:avLst/>
          </a:prstGeom>
          <a:noFill/>
        </p:spPr>
        <p:txBody>
          <a:bodyPr wrap="square" rtlCol="0">
            <a:spAutoFit/>
          </a:bodyPr>
          <a:lstStyle/>
          <a:p>
            <a:pPr marL="285750" indent="-285750">
              <a:buFont typeface="Arial" charset="0"/>
              <a:buChar char="•"/>
            </a:pPr>
            <a:r>
              <a:rPr lang="en-US" sz="2400" dirty="0" smtClean="0"/>
              <a:t>Natural approach: what fraction of a unprotected database language is supported?</a:t>
            </a:r>
          </a:p>
          <a:p>
            <a:pPr marL="742950" lvl="1" indent="-285750">
              <a:buFont typeface="Arial" charset="0"/>
              <a:buChar char="•"/>
            </a:pPr>
            <a:endParaRPr lang="en-US" sz="2400" i="1" dirty="0"/>
          </a:p>
          <a:p>
            <a:pPr marL="285750" indent="-285750">
              <a:buFont typeface="Arial" charset="0"/>
              <a:buChar char="•"/>
            </a:pPr>
            <a:r>
              <a:rPr lang="en-US" sz="2400" dirty="0" smtClean="0"/>
              <a:t>Systems </a:t>
            </a:r>
            <a:r>
              <a:rPr lang="en-US" sz="2400" dirty="0" smtClean="0"/>
              <a:t>implement </a:t>
            </a:r>
            <a:r>
              <a:rPr lang="en-US" sz="2400" i="1" dirty="0" smtClean="0"/>
              <a:t>base</a:t>
            </a:r>
            <a:r>
              <a:rPr lang="en-US" sz="2400" dirty="0" smtClean="0"/>
              <a:t> queries </a:t>
            </a:r>
            <a:r>
              <a:rPr lang="en-US" sz="2400" dirty="0" smtClean="0"/>
              <a:t>w/ crypto, </a:t>
            </a:r>
            <a:br>
              <a:rPr lang="en-US" sz="2400" dirty="0" smtClean="0"/>
            </a:br>
            <a:r>
              <a:rPr lang="en-US" sz="2400" dirty="0" smtClean="0"/>
              <a:t>extend </a:t>
            </a:r>
            <a:r>
              <a:rPr lang="en-US" sz="2400" dirty="0" smtClean="0"/>
              <a:t>from these base queries:</a:t>
            </a:r>
          </a:p>
          <a:p>
            <a:pPr marL="742950" lvl="1" indent="-285750">
              <a:buFont typeface="Arial" charset="0"/>
              <a:buChar char="•"/>
            </a:pPr>
            <a:r>
              <a:rPr lang="en-US" sz="2400" dirty="0" smtClean="0"/>
              <a:t>Keyword Equality</a:t>
            </a:r>
          </a:p>
          <a:p>
            <a:pPr marL="742950" lvl="1" indent="-285750">
              <a:buFont typeface="Arial" charset="0"/>
              <a:buChar char="•"/>
            </a:pPr>
            <a:r>
              <a:rPr lang="en-US" sz="2400" dirty="0" smtClean="0"/>
              <a:t>Range </a:t>
            </a:r>
          </a:p>
          <a:p>
            <a:pPr marL="742950" lvl="1" indent="-285750">
              <a:buFont typeface="Arial" charset="0"/>
              <a:buChar char="•"/>
            </a:pPr>
            <a:r>
              <a:rPr lang="en-US" sz="2400" dirty="0" smtClean="0"/>
              <a:t>Boolean Combination</a:t>
            </a:r>
          </a:p>
          <a:p>
            <a:pPr marL="742950" lvl="1" indent="-285750">
              <a:buFont typeface="Arial" charset="0"/>
              <a:buChar char="•"/>
            </a:pPr>
            <a:r>
              <a:rPr lang="en-US" sz="2400" dirty="0" smtClean="0"/>
              <a:t>Other (graph </a:t>
            </a:r>
            <a:r>
              <a:rPr lang="en-US" sz="2400" dirty="0" err="1" smtClean="0"/>
              <a:t>alg</a:t>
            </a:r>
            <a:r>
              <a:rPr lang="en-US" sz="2400" dirty="0" smtClean="0"/>
              <a:t> and substring)</a:t>
            </a:r>
          </a:p>
        </p:txBody>
      </p:sp>
      <p:sp>
        <p:nvSpPr>
          <p:cNvPr id="3" name="Slide Number Placeholder 2"/>
          <p:cNvSpPr>
            <a:spLocks noGrp="1"/>
          </p:cNvSpPr>
          <p:nvPr>
            <p:ph type="sldNum" sz="quarter" idx="12"/>
          </p:nvPr>
        </p:nvSpPr>
        <p:spPr/>
        <p:txBody>
          <a:bodyPr/>
          <a:lstStyle/>
          <a:p>
            <a:fld id="{1331F335-29E7-644E-BF01-9CFDAABF951A}" type="slidenum">
              <a:rPr lang="en-US" smtClean="0"/>
              <a:t>40</a:t>
            </a:fld>
            <a:endParaRPr lang="en-US"/>
          </a:p>
        </p:txBody>
      </p:sp>
    </p:spTree>
    <p:extLst>
      <p:ext uri="{BB962C8B-B14F-4D97-AF65-F5344CB8AC3E}">
        <p14:creationId xmlns:p14="http://schemas.microsoft.com/office/powerpoint/2010/main" val="94578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506221707"/>
              </p:ext>
            </p:extLst>
          </p:nvPr>
        </p:nvGraphicFramePr>
        <p:xfrm>
          <a:off x="1009112" y="845116"/>
          <a:ext cx="10149669" cy="5377986"/>
        </p:xfrm>
        <a:graphic>
          <a:graphicData uri="http://schemas.openxmlformats.org/drawingml/2006/table">
            <a:tbl>
              <a:tblPr firstRow="1" bandRow="1">
                <a:tableStyleId>{5C22544A-7EE6-4342-B048-85BDC9FD1C3A}</a:tableStyleId>
              </a:tblPr>
              <a:tblGrid>
                <a:gridCol w="3383223"/>
                <a:gridCol w="3383223"/>
                <a:gridCol w="3383223"/>
              </a:tblGrid>
              <a:tr h="968186">
                <a:tc>
                  <a:txBody>
                    <a:bodyPr/>
                    <a:lstStyle/>
                    <a:p>
                      <a:r>
                        <a:rPr lang="en-US" dirty="0" smtClean="0"/>
                        <a:t>DB Paradigm</a:t>
                      </a:r>
                      <a:endParaRPr lang="en-US" dirty="0"/>
                    </a:p>
                  </a:txBody>
                  <a:tcPr/>
                </a:tc>
                <a:tc>
                  <a:txBody>
                    <a:bodyPr/>
                    <a:lstStyle/>
                    <a:p>
                      <a:r>
                        <a:rPr lang="en-US" dirty="0" smtClean="0"/>
                        <a:t>Basis Operation</a:t>
                      </a:r>
                      <a:endParaRPr lang="en-US" dirty="0"/>
                    </a:p>
                  </a:txBody>
                  <a:tcPr/>
                </a:tc>
                <a:tc>
                  <a:txBody>
                    <a:bodyPr/>
                    <a:lstStyle/>
                    <a:p>
                      <a:r>
                        <a:rPr lang="en-US" dirty="0" smtClean="0"/>
                        <a:t>Crypto Base Operation?</a:t>
                      </a:r>
                      <a:endParaRPr lang="en-US" dirty="0"/>
                    </a:p>
                  </a:txBody>
                  <a:tcPr/>
                </a:tc>
              </a:tr>
              <a:tr h="873850">
                <a:tc rowSpan="5">
                  <a:txBody>
                    <a:bodyPr/>
                    <a:lstStyle/>
                    <a:p>
                      <a:r>
                        <a:rPr lang="en-US" sz="2800" dirty="0" smtClean="0"/>
                        <a:t>SQL </a:t>
                      </a:r>
                      <a:r>
                        <a:rPr lang="mr-IN" sz="2800" dirty="0" smtClean="0"/>
                        <a:t>–</a:t>
                      </a:r>
                      <a:r>
                        <a:rPr lang="en-US" sz="2800" dirty="0" smtClean="0"/>
                        <a:t> Relational Data</a:t>
                      </a:r>
                      <a:endParaRPr lang="en-US" sz="2800" dirty="0"/>
                    </a:p>
                  </a:txBody>
                  <a:tcPr/>
                </a:tc>
                <a:tc>
                  <a:txBody>
                    <a:bodyPr/>
                    <a:lstStyle/>
                    <a:p>
                      <a:r>
                        <a:rPr lang="en-US" dirty="0" smtClean="0"/>
                        <a:t>Union</a:t>
                      </a:r>
                      <a:endParaRPr lang="en-US" dirty="0"/>
                    </a:p>
                  </a:txBody>
                  <a:tcPr/>
                </a:tc>
                <a:tc>
                  <a:txBody>
                    <a:bodyPr/>
                    <a:lstStyle/>
                    <a:p>
                      <a:r>
                        <a:rPr lang="en-US" dirty="0" smtClean="0"/>
                        <a:t>Yes - Logical OR in Boolean Schemes</a:t>
                      </a:r>
                      <a:endParaRPr lang="en-US" dirty="0"/>
                    </a:p>
                  </a:txBody>
                  <a:tcPr/>
                </a:tc>
              </a:tr>
              <a:tr h="873850">
                <a:tc vMerge="1">
                  <a:txBody>
                    <a:bodyPr/>
                    <a:lstStyle/>
                    <a:p>
                      <a:endParaRPr lang="en-US" dirty="0"/>
                    </a:p>
                  </a:txBody>
                  <a:tcPr/>
                </a:tc>
                <a:tc>
                  <a:txBody>
                    <a:bodyPr/>
                    <a:lstStyle/>
                    <a:p>
                      <a:r>
                        <a:rPr lang="en-US" dirty="0" smtClean="0"/>
                        <a:t>Difference</a:t>
                      </a:r>
                      <a:endParaRPr lang="en-US" dirty="0"/>
                    </a:p>
                  </a:txBody>
                  <a:tcPr/>
                </a:tc>
                <a:tc>
                  <a:txBody>
                    <a:bodyPr/>
                    <a:lstStyle/>
                    <a:p>
                      <a:r>
                        <a:rPr lang="en-US" dirty="0" smtClean="0"/>
                        <a:t>Yes -</a:t>
                      </a:r>
                      <a:r>
                        <a:rPr lang="en-US" baseline="0" dirty="0" smtClean="0"/>
                        <a:t> By combining Logical AND, Logical Negation</a:t>
                      </a:r>
                      <a:endParaRPr lang="en-US" dirty="0"/>
                    </a:p>
                  </a:txBody>
                  <a:tcPr/>
                </a:tc>
              </a:tr>
              <a:tr h="873850">
                <a:tc vMerge="1">
                  <a:txBody>
                    <a:bodyPr/>
                    <a:lstStyle/>
                    <a:p>
                      <a:endParaRPr lang="en-US"/>
                    </a:p>
                  </a:txBody>
                  <a:tcPr/>
                </a:tc>
                <a:tc>
                  <a:txBody>
                    <a:bodyPr/>
                    <a:lstStyle/>
                    <a:p>
                      <a:r>
                        <a:rPr lang="en-US" dirty="0" smtClean="0"/>
                        <a:t>Join</a:t>
                      </a:r>
                      <a:endParaRPr lang="en-US" dirty="0"/>
                    </a:p>
                  </a:txBody>
                  <a:tcPr/>
                </a:tc>
                <a:tc>
                  <a:txBody>
                    <a:bodyPr/>
                    <a:lstStyle/>
                    <a:p>
                      <a:r>
                        <a:rPr lang="en-US" dirty="0" smtClean="0"/>
                        <a:t>Some - Legacy</a:t>
                      </a:r>
                      <a:r>
                        <a:rPr lang="en-US" baseline="0" dirty="0" smtClean="0"/>
                        <a:t> Approaches and recent work in Custom (but not dynamic)</a:t>
                      </a:r>
                      <a:endParaRPr lang="en-US" dirty="0"/>
                    </a:p>
                  </a:txBody>
                  <a:tcPr/>
                </a:tc>
              </a:tr>
              <a:tr h="873850">
                <a:tc vMerge="1">
                  <a:txBody>
                    <a:bodyPr/>
                    <a:lstStyle/>
                    <a:p>
                      <a:endParaRPr lang="en-US" dirty="0"/>
                    </a:p>
                  </a:txBody>
                  <a:tcPr/>
                </a:tc>
                <a:tc>
                  <a:txBody>
                    <a:bodyPr/>
                    <a:lstStyle/>
                    <a:p>
                      <a:r>
                        <a:rPr lang="en-US" dirty="0" smtClean="0"/>
                        <a:t>Selection</a:t>
                      </a:r>
                      <a:endParaRPr lang="en-US" dirty="0"/>
                    </a:p>
                  </a:txBody>
                  <a:tcPr/>
                </a:tc>
                <a:tc>
                  <a:txBody>
                    <a:bodyPr/>
                    <a:lstStyle/>
                    <a:p>
                      <a:r>
                        <a:rPr lang="en-US" dirty="0" smtClean="0"/>
                        <a:t>Yes </a:t>
                      </a:r>
                      <a:r>
                        <a:rPr lang="mr-IN" dirty="0" smtClean="0"/>
                        <a:t>–</a:t>
                      </a:r>
                      <a:r>
                        <a:rPr lang="en-US" dirty="0" smtClean="0"/>
                        <a:t> Use traditional access control to encrypt columns</a:t>
                      </a:r>
                      <a:endParaRPr lang="en-US" dirty="0"/>
                    </a:p>
                  </a:txBody>
                  <a:tcPr/>
                </a:tc>
              </a:tr>
              <a:tr h="873850">
                <a:tc vMerge="1">
                  <a:txBody>
                    <a:bodyPr/>
                    <a:lstStyle/>
                    <a:p>
                      <a:endParaRPr lang="en-US" dirty="0"/>
                    </a:p>
                  </a:txBody>
                  <a:tcPr/>
                </a:tc>
                <a:tc>
                  <a:txBody>
                    <a:bodyPr/>
                    <a:lstStyle/>
                    <a:p>
                      <a:r>
                        <a:rPr lang="en-US" dirty="0" smtClean="0"/>
                        <a:t>Projection</a:t>
                      </a:r>
                      <a:endParaRPr lang="en-US" dirty="0"/>
                    </a:p>
                  </a:txBody>
                  <a:tcPr/>
                </a:tc>
                <a:tc>
                  <a:txBody>
                    <a:bodyPr/>
                    <a:lstStyle/>
                    <a:p>
                      <a:r>
                        <a:rPr lang="en-US" dirty="0" smtClean="0"/>
                        <a:t>Mostly </a:t>
                      </a:r>
                      <a:r>
                        <a:rPr lang="mr-IN" dirty="0" smtClean="0"/>
                        <a:t>–</a:t>
                      </a:r>
                      <a:r>
                        <a:rPr lang="en-US" dirty="0" smtClean="0"/>
                        <a:t> Keyword equality, substring, limited wildcard, range</a:t>
                      </a:r>
                      <a:endParaRPr lang="en-US" dirty="0"/>
                    </a:p>
                  </a:txBody>
                  <a:tcPr/>
                </a:tc>
              </a:tr>
            </a:tbl>
          </a:graphicData>
        </a:graphic>
      </p:graphicFrame>
      <p:sp>
        <p:nvSpPr>
          <p:cNvPr id="2" name="Slide Number Placeholder 1"/>
          <p:cNvSpPr>
            <a:spLocks noGrp="1"/>
          </p:cNvSpPr>
          <p:nvPr>
            <p:ph type="sldNum" sz="quarter" idx="12"/>
          </p:nvPr>
        </p:nvSpPr>
        <p:spPr/>
        <p:txBody>
          <a:bodyPr/>
          <a:lstStyle/>
          <a:p>
            <a:fld id="{1331F335-29E7-644E-BF01-9CFDAABF951A}" type="slidenum">
              <a:rPr lang="en-US" smtClean="0"/>
              <a:t>41</a:t>
            </a:fld>
            <a:endParaRPr lang="en-US"/>
          </a:p>
        </p:txBody>
      </p:sp>
    </p:spTree>
    <p:extLst>
      <p:ext uri="{BB962C8B-B14F-4D97-AF65-F5344CB8AC3E}">
        <p14:creationId xmlns:p14="http://schemas.microsoft.com/office/powerpoint/2010/main" val="63225593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6064918" y="3730705"/>
            <a:ext cx="3846606" cy="1480721"/>
            <a:chOff x="5692960" y="3730705"/>
            <a:chExt cx="3846606" cy="1480721"/>
          </a:xfrm>
        </p:grpSpPr>
        <p:pic>
          <p:nvPicPr>
            <p:cNvPr id="34" name="Picture 33"/>
            <p:cNvPicPr>
              <a:picLocks noChangeAspect="1"/>
            </p:cNvPicPr>
            <p:nvPr/>
          </p:nvPicPr>
          <p:blipFill>
            <a:blip r:embed="rId3"/>
            <a:stretch>
              <a:fillRect/>
            </a:stretch>
          </p:blipFill>
          <p:spPr>
            <a:xfrm>
              <a:off x="5692960" y="3730705"/>
              <a:ext cx="1093064" cy="1480721"/>
            </a:xfrm>
            <a:prstGeom prst="rect">
              <a:avLst/>
            </a:prstGeom>
          </p:spPr>
        </p:pic>
        <p:sp>
          <p:nvSpPr>
            <p:cNvPr id="27" name="TextBox 26"/>
            <p:cNvSpPr txBox="1"/>
            <p:nvPr/>
          </p:nvSpPr>
          <p:spPr>
            <a:xfrm>
              <a:off x="6787594" y="3960444"/>
              <a:ext cx="2751972" cy="523220"/>
            </a:xfrm>
            <a:prstGeom prst="rect">
              <a:avLst/>
            </a:prstGeom>
            <a:noFill/>
          </p:spPr>
          <p:txBody>
            <a:bodyPr wrap="none" rtlCol="0">
              <a:spAutoFit/>
            </a:bodyPr>
            <a:lstStyle/>
            <a:p>
              <a:r>
                <a:rPr lang="en-US" sz="2800" dirty="0" smtClean="0"/>
                <a:t>NoSQL Key-Value </a:t>
              </a:r>
              <a:endParaRPr lang="en-US" sz="2800" dirty="0"/>
            </a:p>
          </p:txBody>
        </p:sp>
      </p:grpSp>
      <p:sp>
        <p:nvSpPr>
          <p:cNvPr id="2" name="Title 1"/>
          <p:cNvSpPr>
            <a:spLocks noGrp="1"/>
          </p:cNvSpPr>
          <p:nvPr>
            <p:ph type="title"/>
          </p:nvPr>
        </p:nvSpPr>
        <p:spPr>
          <a:xfrm>
            <a:off x="834274" y="-84326"/>
            <a:ext cx="10515600" cy="1325563"/>
          </a:xfrm>
        </p:spPr>
        <p:txBody>
          <a:bodyPr/>
          <a:lstStyle/>
          <a:p>
            <a:r>
              <a:rPr lang="en-US" dirty="0" smtClean="0"/>
              <a:t>Unprotected DB Development</a:t>
            </a:r>
            <a:endParaRPr lang="en-US" dirty="0"/>
          </a:p>
        </p:txBody>
      </p:sp>
      <p:cxnSp>
        <p:nvCxnSpPr>
          <p:cNvPr id="5" name="Straight Arrow Connector 4"/>
          <p:cNvCxnSpPr/>
          <p:nvPr/>
        </p:nvCxnSpPr>
        <p:spPr>
          <a:xfrm>
            <a:off x="356461" y="1937288"/>
            <a:ext cx="11143281" cy="0"/>
          </a:xfrm>
          <a:prstGeom prst="straightConnector1">
            <a:avLst/>
          </a:prstGeom>
          <a:ln w="31750">
            <a:tailEnd type="triangle" w="lg" len="lg"/>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53698" y="1710019"/>
            <a:ext cx="0" cy="433953"/>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765515" y="1710019"/>
            <a:ext cx="0" cy="433953"/>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677331" y="1710019"/>
            <a:ext cx="0" cy="4339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759630" y="1710019"/>
            <a:ext cx="0" cy="4339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717941" y="1710019"/>
            <a:ext cx="0" cy="4339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521270" y="1710019"/>
            <a:ext cx="0" cy="4339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332346" y="1710019"/>
            <a:ext cx="0" cy="43395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267412" y="1710019"/>
            <a:ext cx="0" cy="433953"/>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26942" y="2324746"/>
            <a:ext cx="652743" cy="369332"/>
          </a:xfrm>
          <a:prstGeom prst="rect">
            <a:avLst/>
          </a:prstGeom>
          <a:noFill/>
        </p:spPr>
        <p:txBody>
          <a:bodyPr wrap="none" rtlCol="0">
            <a:spAutoFit/>
          </a:bodyPr>
          <a:lstStyle/>
          <a:p>
            <a:r>
              <a:rPr lang="en-US" dirty="0" smtClean="0"/>
              <a:t>1970</a:t>
            </a:r>
            <a:endParaRPr lang="en-US" dirty="0"/>
          </a:p>
        </p:txBody>
      </p:sp>
      <p:sp>
        <p:nvSpPr>
          <p:cNvPr id="16" name="TextBox 15"/>
          <p:cNvSpPr txBox="1"/>
          <p:nvPr/>
        </p:nvSpPr>
        <p:spPr>
          <a:xfrm>
            <a:off x="232474" y="2874852"/>
            <a:ext cx="4010521" cy="369332"/>
          </a:xfrm>
          <a:prstGeom prst="rect">
            <a:avLst/>
          </a:prstGeom>
          <a:noFill/>
        </p:spPr>
        <p:txBody>
          <a:bodyPr wrap="none" rtlCol="0">
            <a:spAutoFit/>
          </a:bodyPr>
          <a:lstStyle/>
          <a:p>
            <a:r>
              <a:rPr lang="en-US" dirty="0" smtClean="0"/>
              <a:t>Introduction of relational model by </a:t>
            </a:r>
            <a:r>
              <a:rPr lang="en-US" dirty="0" err="1" smtClean="0"/>
              <a:t>Codd</a:t>
            </a:r>
            <a:endParaRPr lang="en-US" dirty="0"/>
          </a:p>
        </p:txBody>
      </p:sp>
      <p:sp>
        <p:nvSpPr>
          <p:cNvPr id="17" name="TextBox 16"/>
          <p:cNvSpPr txBox="1"/>
          <p:nvPr/>
        </p:nvSpPr>
        <p:spPr>
          <a:xfrm>
            <a:off x="4391569" y="2324746"/>
            <a:ext cx="652743" cy="369332"/>
          </a:xfrm>
          <a:prstGeom prst="rect">
            <a:avLst/>
          </a:prstGeom>
          <a:noFill/>
        </p:spPr>
        <p:txBody>
          <a:bodyPr wrap="none" rtlCol="0">
            <a:spAutoFit/>
          </a:bodyPr>
          <a:lstStyle/>
          <a:p>
            <a:r>
              <a:rPr lang="en-US" dirty="0" smtClean="0"/>
              <a:t>1990</a:t>
            </a:r>
            <a:endParaRPr lang="en-US" dirty="0"/>
          </a:p>
        </p:txBody>
      </p:sp>
      <p:sp>
        <p:nvSpPr>
          <p:cNvPr id="18" name="TextBox 17"/>
          <p:cNvSpPr txBox="1"/>
          <p:nvPr/>
        </p:nvSpPr>
        <p:spPr>
          <a:xfrm>
            <a:off x="2350959" y="2324746"/>
            <a:ext cx="652743" cy="369332"/>
          </a:xfrm>
          <a:prstGeom prst="rect">
            <a:avLst/>
          </a:prstGeom>
          <a:noFill/>
        </p:spPr>
        <p:txBody>
          <a:bodyPr wrap="none" rtlCol="0">
            <a:spAutoFit/>
          </a:bodyPr>
          <a:lstStyle/>
          <a:p>
            <a:r>
              <a:rPr lang="en-US" smtClean="0"/>
              <a:t>1980</a:t>
            </a:r>
            <a:endParaRPr lang="en-US" dirty="0"/>
          </a:p>
        </p:txBody>
      </p:sp>
      <p:sp>
        <p:nvSpPr>
          <p:cNvPr id="19" name="TextBox 18"/>
          <p:cNvSpPr txBox="1"/>
          <p:nvPr/>
        </p:nvSpPr>
        <p:spPr>
          <a:xfrm>
            <a:off x="5928101" y="2324746"/>
            <a:ext cx="652743" cy="369332"/>
          </a:xfrm>
          <a:prstGeom prst="rect">
            <a:avLst/>
          </a:prstGeom>
          <a:noFill/>
        </p:spPr>
        <p:txBody>
          <a:bodyPr wrap="none" rtlCol="0">
            <a:spAutoFit/>
          </a:bodyPr>
          <a:lstStyle/>
          <a:p>
            <a:r>
              <a:rPr lang="en-US" dirty="0" smtClean="0"/>
              <a:t>2000</a:t>
            </a:r>
            <a:endParaRPr lang="en-US" dirty="0"/>
          </a:p>
        </p:txBody>
      </p:sp>
      <p:cxnSp>
        <p:nvCxnSpPr>
          <p:cNvPr id="20" name="Straight Connector 19"/>
          <p:cNvCxnSpPr/>
          <p:nvPr/>
        </p:nvCxnSpPr>
        <p:spPr>
          <a:xfrm>
            <a:off x="8163731" y="1710019"/>
            <a:ext cx="0" cy="433953"/>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837359" y="2324746"/>
            <a:ext cx="652743" cy="369332"/>
          </a:xfrm>
          <a:prstGeom prst="rect">
            <a:avLst/>
          </a:prstGeom>
          <a:noFill/>
        </p:spPr>
        <p:txBody>
          <a:bodyPr wrap="none" rtlCol="0">
            <a:spAutoFit/>
          </a:bodyPr>
          <a:lstStyle/>
          <a:p>
            <a:r>
              <a:rPr lang="en-US" dirty="0" smtClean="0"/>
              <a:t>2010</a:t>
            </a:r>
            <a:endParaRPr lang="en-US" dirty="0"/>
          </a:p>
        </p:txBody>
      </p:sp>
      <p:cxnSp>
        <p:nvCxnSpPr>
          <p:cNvPr id="22" name="Straight Connector 21"/>
          <p:cNvCxnSpPr/>
          <p:nvPr/>
        </p:nvCxnSpPr>
        <p:spPr>
          <a:xfrm>
            <a:off x="9016138" y="1710019"/>
            <a:ext cx="0" cy="43395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9912457" y="1710019"/>
            <a:ext cx="0" cy="433953"/>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9586085" y="2324746"/>
            <a:ext cx="652743" cy="369332"/>
          </a:xfrm>
          <a:prstGeom prst="rect">
            <a:avLst/>
          </a:prstGeom>
          <a:noFill/>
        </p:spPr>
        <p:txBody>
          <a:bodyPr wrap="none" rtlCol="0">
            <a:spAutoFit/>
          </a:bodyPr>
          <a:lstStyle/>
          <a:p>
            <a:r>
              <a:rPr lang="en-US" dirty="0" smtClean="0"/>
              <a:t>2020</a:t>
            </a:r>
            <a:endParaRPr lang="en-US" dirty="0"/>
          </a:p>
        </p:txBody>
      </p:sp>
      <p:sp>
        <p:nvSpPr>
          <p:cNvPr id="32" name="TextBox 31"/>
          <p:cNvSpPr txBox="1"/>
          <p:nvPr/>
        </p:nvSpPr>
        <p:spPr>
          <a:xfrm>
            <a:off x="9471534" y="6131853"/>
            <a:ext cx="1534587" cy="523220"/>
          </a:xfrm>
          <a:prstGeom prst="rect">
            <a:avLst/>
          </a:prstGeom>
          <a:noFill/>
        </p:spPr>
        <p:txBody>
          <a:bodyPr wrap="none" rtlCol="0">
            <a:spAutoFit/>
          </a:bodyPr>
          <a:lstStyle/>
          <a:p>
            <a:r>
              <a:rPr lang="en-US" sz="2800" smtClean="0"/>
              <a:t>Polystore</a:t>
            </a:r>
            <a:endParaRPr lang="en-US" sz="2800" dirty="0"/>
          </a:p>
        </p:txBody>
      </p:sp>
      <p:sp>
        <p:nvSpPr>
          <p:cNvPr id="33" name="Text Box 10"/>
          <p:cNvSpPr txBox="1">
            <a:spLocks noChangeArrowheads="1"/>
          </p:cNvSpPr>
          <p:nvPr/>
        </p:nvSpPr>
        <p:spPr bwMode="auto">
          <a:xfrm>
            <a:off x="412544" y="4901398"/>
            <a:ext cx="5970432" cy="1579082"/>
          </a:xfrm>
          <a:prstGeom prst="rect">
            <a:avLst/>
          </a:prstGeom>
          <a:solidFill>
            <a:schemeClr val="accent5"/>
          </a:solidFill>
          <a:ln w="12700" cmpd="sng">
            <a:solidFill>
              <a:schemeClr val="tx1"/>
            </a:solidFill>
            <a:miter lim="800000"/>
            <a:headEnd type="none" w="sm" len="sm"/>
            <a:tailEnd type="none" w="sm" len="sm"/>
          </a:ln>
          <a:effectLst/>
        </p:spPr>
        <p:txBody>
          <a:bodyPr wrap="square" lIns="182880" rIns="182880" anchor="ctr">
            <a:noAutofit/>
          </a:bodyPr>
          <a:lstStyle/>
          <a:p>
            <a:pPr>
              <a:defRPr/>
            </a:pPr>
            <a:r>
              <a:rPr lang="en-US" sz="3200" b="1" dirty="0" smtClean="0"/>
              <a:t>It took 20 years to </a:t>
            </a:r>
            <a:r>
              <a:rPr lang="en-US" sz="3200" b="1" smtClean="0"/>
              <a:t>secure SQL</a:t>
            </a:r>
            <a:endParaRPr lang="en-US" sz="3200" b="1" dirty="0" smtClean="0"/>
          </a:p>
          <a:p>
            <a:pPr>
              <a:defRPr/>
            </a:pPr>
            <a:endParaRPr lang="en-US" sz="3200" b="1" dirty="0"/>
          </a:p>
          <a:p>
            <a:pPr>
              <a:defRPr/>
            </a:pPr>
            <a:r>
              <a:rPr lang="en-US" sz="3200" b="1" dirty="0" smtClean="0"/>
              <a:t>How can we catch up?</a:t>
            </a:r>
            <a:endParaRPr lang="en-US" sz="3200" b="1" dirty="0"/>
          </a:p>
        </p:txBody>
      </p:sp>
      <p:grpSp>
        <p:nvGrpSpPr>
          <p:cNvPr id="38" name="Group 37"/>
          <p:cNvGrpSpPr/>
          <p:nvPr/>
        </p:nvGrpSpPr>
        <p:grpSpPr>
          <a:xfrm>
            <a:off x="72433" y="3244184"/>
            <a:ext cx="4832631" cy="1352294"/>
            <a:chOff x="72433" y="3244184"/>
            <a:chExt cx="4832631" cy="1352294"/>
          </a:xfrm>
        </p:grpSpPr>
        <p:sp>
          <p:nvSpPr>
            <p:cNvPr id="25" name="TextBox 24"/>
            <p:cNvSpPr txBox="1"/>
            <p:nvPr/>
          </p:nvSpPr>
          <p:spPr>
            <a:xfrm>
              <a:off x="1179685" y="3244184"/>
              <a:ext cx="3725379" cy="1200329"/>
            </a:xfrm>
            <a:prstGeom prst="rect">
              <a:avLst/>
            </a:prstGeom>
            <a:noFill/>
          </p:spPr>
          <p:txBody>
            <a:bodyPr wrap="none" rtlCol="0">
              <a:spAutoFit/>
            </a:bodyPr>
            <a:lstStyle/>
            <a:p>
              <a:r>
                <a:rPr lang="en-US" sz="3600" dirty="0" smtClean="0"/>
                <a:t>MySQL, </a:t>
              </a:r>
              <a:r>
                <a:rPr lang="en-US" sz="3600" dirty="0" err="1" smtClean="0"/>
                <a:t>PostGRES</a:t>
              </a:r>
              <a:r>
                <a:rPr lang="en-US" sz="3600" dirty="0" smtClean="0"/>
                <a:t>, </a:t>
              </a:r>
              <a:br>
                <a:rPr lang="en-US" sz="3600" dirty="0" smtClean="0"/>
              </a:br>
              <a:r>
                <a:rPr lang="en-US" sz="3600" dirty="0" smtClean="0"/>
                <a:t>Oracle</a:t>
              </a:r>
              <a:endParaRPr lang="en-US" sz="3600" dirty="0"/>
            </a:p>
          </p:txBody>
        </p:sp>
        <p:pic>
          <p:nvPicPr>
            <p:cNvPr id="37" name="Picture 3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433" y="3454973"/>
              <a:ext cx="1106467" cy="1141505"/>
            </a:xfrm>
            <a:prstGeom prst="rect">
              <a:avLst/>
            </a:prstGeom>
          </p:spPr>
        </p:pic>
      </p:grpSp>
      <p:grpSp>
        <p:nvGrpSpPr>
          <p:cNvPr id="40" name="Group 39"/>
          <p:cNvGrpSpPr/>
          <p:nvPr/>
        </p:nvGrpSpPr>
        <p:grpSpPr>
          <a:xfrm>
            <a:off x="7687584" y="4883774"/>
            <a:ext cx="3794185" cy="798641"/>
            <a:chOff x="7687584" y="4883774"/>
            <a:chExt cx="3794185" cy="798641"/>
          </a:xfrm>
        </p:grpSpPr>
        <p:sp>
          <p:nvSpPr>
            <p:cNvPr id="31" name="TextBox 30"/>
            <p:cNvSpPr txBox="1"/>
            <p:nvPr/>
          </p:nvSpPr>
          <p:spPr>
            <a:xfrm>
              <a:off x="8572891" y="4947267"/>
              <a:ext cx="2908878" cy="523220"/>
            </a:xfrm>
            <a:prstGeom prst="rect">
              <a:avLst/>
            </a:prstGeom>
            <a:noFill/>
          </p:spPr>
          <p:txBody>
            <a:bodyPr wrap="square" rtlCol="0">
              <a:spAutoFit/>
            </a:bodyPr>
            <a:lstStyle/>
            <a:p>
              <a:r>
                <a:rPr lang="en-US" sz="2800" dirty="0" smtClean="0"/>
                <a:t>NoSQL Graph DBs</a:t>
              </a:r>
              <a:endParaRPr lang="en-US" sz="2800" dirty="0"/>
            </a:p>
          </p:txBody>
        </p:sp>
        <p:pic>
          <p:nvPicPr>
            <p:cNvPr id="39" name="Picture 38"/>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687584" y="4883774"/>
              <a:ext cx="798641" cy="798641"/>
            </a:xfrm>
            <a:prstGeom prst="rect">
              <a:avLst/>
            </a:prstGeom>
          </p:spPr>
        </p:pic>
      </p:grpSp>
      <p:grpSp>
        <p:nvGrpSpPr>
          <p:cNvPr id="42" name="Group 41"/>
          <p:cNvGrpSpPr/>
          <p:nvPr/>
        </p:nvGrpSpPr>
        <p:grpSpPr>
          <a:xfrm>
            <a:off x="7529630" y="5608633"/>
            <a:ext cx="3042788" cy="608152"/>
            <a:chOff x="7529630" y="5608633"/>
            <a:chExt cx="3042788" cy="608152"/>
          </a:xfrm>
        </p:grpSpPr>
        <p:sp>
          <p:nvSpPr>
            <p:cNvPr id="30" name="TextBox 29"/>
            <p:cNvSpPr txBox="1"/>
            <p:nvPr/>
          </p:nvSpPr>
          <p:spPr>
            <a:xfrm>
              <a:off x="9164468" y="5608633"/>
              <a:ext cx="1407950" cy="523220"/>
            </a:xfrm>
            <a:prstGeom prst="rect">
              <a:avLst/>
            </a:prstGeom>
            <a:noFill/>
          </p:spPr>
          <p:txBody>
            <a:bodyPr wrap="none" rtlCol="0">
              <a:spAutoFit/>
            </a:bodyPr>
            <a:lstStyle/>
            <a:p>
              <a:r>
                <a:rPr lang="en-US" sz="2800" dirty="0" err="1" smtClean="0"/>
                <a:t>NewSQL</a:t>
              </a:r>
              <a:endParaRPr lang="en-US" sz="2800" dirty="0"/>
            </a:p>
          </p:txBody>
        </p:sp>
        <p:pic>
          <p:nvPicPr>
            <p:cNvPr id="41" name="Picture 40"/>
            <p:cNvPicPr>
              <a:picLocks noChangeAspect="1"/>
            </p:cNvPicPr>
            <p:nvPr/>
          </p:nvPicPr>
          <p:blipFill>
            <a:blip r:embed="rId6"/>
            <a:stretch>
              <a:fillRect/>
            </a:stretch>
          </p:blipFill>
          <p:spPr>
            <a:xfrm>
              <a:off x="7529630" y="5663280"/>
              <a:ext cx="1596649" cy="553505"/>
            </a:xfrm>
            <a:prstGeom prst="rect">
              <a:avLst/>
            </a:prstGeom>
          </p:spPr>
        </p:pic>
      </p:grpSp>
      <p:grpSp>
        <p:nvGrpSpPr>
          <p:cNvPr id="44" name="Group 43"/>
          <p:cNvGrpSpPr/>
          <p:nvPr/>
        </p:nvGrpSpPr>
        <p:grpSpPr>
          <a:xfrm>
            <a:off x="5520485" y="3243938"/>
            <a:ext cx="5979257" cy="653585"/>
            <a:chOff x="5520485" y="3243938"/>
            <a:chExt cx="5979257" cy="653585"/>
          </a:xfrm>
        </p:grpSpPr>
        <p:grpSp>
          <p:nvGrpSpPr>
            <p:cNvPr id="36" name="Group 35"/>
            <p:cNvGrpSpPr/>
            <p:nvPr/>
          </p:nvGrpSpPr>
          <p:grpSpPr>
            <a:xfrm>
              <a:off x="5521270" y="3251192"/>
              <a:ext cx="5978472" cy="646331"/>
              <a:chOff x="5521270" y="3251192"/>
              <a:chExt cx="5978472" cy="646331"/>
            </a:xfrm>
          </p:grpSpPr>
          <p:sp>
            <p:nvSpPr>
              <p:cNvPr id="26" name="TextBox 25"/>
              <p:cNvSpPr txBox="1"/>
              <p:nvPr/>
            </p:nvSpPr>
            <p:spPr>
              <a:xfrm>
                <a:off x="5521270" y="3251192"/>
                <a:ext cx="3358548" cy="646331"/>
              </a:xfrm>
              <a:prstGeom prst="rect">
                <a:avLst/>
              </a:prstGeom>
              <a:noFill/>
            </p:spPr>
            <p:txBody>
              <a:bodyPr wrap="none" rtlCol="0">
                <a:spAutoFit/>
              </a:bodyPr>
              <a:lstStyle/>
              <a:p>
                <a:r>
                  <a:rPr lang="en-US" dirty="0" smtClean="0"/>
                  <a:t>Crypto community starts </a:t>
                </a:r>
                <a:r>
                  <a:rPr lang="en-US" smtClean="0"/>
                  <a:t>working </a:t>
                </a:r>
                <a:br>
                  <a:rPr lang="en-US" smtClean="0"/>
                </a:br>
                <a:r>
                  <a:rPr lang="en-US" smtClean="0"/>
                  <a:t>on protected search</a:t>
                </a:r>
                <a:endParaRPr lang="en-US" dirty="0"/>
              </a:p>
            </p:txBody>
          </p:sp>
          <p:cxnSp>
            <p:nvCxnSpPr>
              <p:cNvPr id="29" name="Straight Arrow Connector 28"/>
              <p:cNvCxnSpPr/>
              <p:nvPr/>
            </p:nvCxnSpPr>
            <p:spPr>
              <a:xfrm flipV="1">
                <a:off x="8879818" y="3577096"/>
                <a:ext cx="261992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3" name="Rounded Rectangle 42"/>
            <p:cNvSpPr/>
            <p:nvPr/>
          </p:nvSpPr>
          <p:spPr>
            <a:xfrm>
              <a:off x="5520485" y="3243938"/>
              <a:ext cx="3236367" cy="646331"/>
            </a:xfrm>
            <a:prstGeom prst="roundRect">
              <a:avLst/>
            </a:prstGeom>
            <a:solidFill>
              <a:schemeClr val="accent1">
                <a:alpha val="23000"/>
              </a:schemeClr>
            </a:solidFill>
            <a:effectLst>
              <a:outerShdw blurRad="50800" dist="50800" dir="5400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p:cNvSpPr>
            <a:spLocks noGrp="1"/>
          </p:cNvSpPr>
          <p:nvPr>
            <p:ph type="sldNum" sz="quarter" idx="12"/>
          </p:nvPr>
        </p:nvSpPr>
        <p:spPr/>
        <p:txBody>
          <a:bodyPr/>
          <a:lstStyle/>
          <a:p>
            <a:fld id="{1331F335-29E7-644E-BF01-9CFDAABF951A}" type="slidenum">
              <a:rPr lang="en-US" smtClean="0"/>
              <a:t>42</a:t>
            </a:fld>
            <a:endParaRPr lang="en-US"/>
          </a:p>
        </p:txBody>
      </p:sp>
    </p:spTree>
    <p:extLst>
      <p:ext uri="{BB962C8B-B14F-4D97-AF65-F5344CB8AC3E}">
        <p14:creationId xmlns:p14="http://schemas.microsoft.com/office/powerpoint/2010/main" val="44046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2" grpId="0"/>
      <p:bldP spid="3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Keeping up with database diversification</a:t>
            </a:r>
            <a:endParaRPr lang="en-US" dirty="0"/>
          </a:p>
        </p:txBody>
      </p:sp>
      <p:cxnSp>
        <p:nvCxnSpPr>
          <p:cNvPr id="28" name="Straight Connector 27"/>
          <p:cNvCxnSpPr/>
          <p:nvPr/>
        </p:nvCxnSpPr>
        <p:spPr>
          <a:xfrm>
            <a:off x="6096000" y="2418735"/>
            <a:ext cx="0" cy="4552336"/>
          </a:xfrm>
          <a:prstGeom prst="line">
            <a:avLst/>
          </a:prstGeom>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598815" y="1738556"/>
            <a:ext cx="5171768" cy="4154984"/>
          </a:xfrm>
          <a:prstGeom prst="rect">
            <a:avLst/>
          </a:prstGeom>
          <a:noFill/>
        </p:spPr>
        <p:txBody>
          <a:bodyPr wrap="square" rtlCol="0">
            <a:spAutoFit/>
          </a:bodyPr>
          <a:lstStyle/>
          <a:p>
            <a:r>
              <a:rPr lang="en-US" sz="2400" dirty="0" smtClean="0"/>
              <a:t>Unprotected </a:t>
            </a:r>
            <a:r>
              <a:rPr lang="en-US" sz="2400" dirty="0" smtClean="0"/>
              <a:t>databases have </a:t>
            </a:r>
            <a:r>
              <a:rPr lang="en-US" sz="2400" dirty="0" smtClean="0"/>
              <a:t>mathematical bases:</a:t>
            </a:r>
            <a:endParaRPr lang="en-US" sz="2400" dirty="0" smtClean="0"/>
          </a:p>
          <a:p>
            <a:pPr marL="285750" indent="-285750">
              <a:buFont typeface="Arial" charset="0"/>
              <a:buChar char="•"/>
            </a:pPr>
            <a:r>
              <a:rPr lang="en-US" sz="2400" dirty="0" smtClean="0"/>
              <a:t>For SQL: Union, Difference, Join, Projection, Selection</a:t>
            </a:r>
          </a:p>
          <a:p>
            <a:pPr marL="285750" indent="-285750">
              <a:buFont typeface="Arial" charset="0"/>
              <a:buChar char="•"/>
            </a:pPr>
            <a:r>
              <a:rPr lang="en-US" sz="2400" dirty="0" smtClean="0"/>
              <a:t>For </a:t>
            </a:r>
            <a:r>
              <a:rPr lang="en-US" sz="2400" dirty="0" smtClean="0"/>
              <a:t>Key-Value Store: </a:t>
            </a:r>
            <a:r>
              <a:rPr lang="en-US" sz="2400" dirty="0" smtClean="0"/>
              <a:t/>
            </a:r>
            <a:br>
              <a:rPr lang="en-US" sz="2400" dirty="0" smtClean="0"/>
            </a:br>
            <a:r>
              <a:rPr lang="en-US" sz="2400" dirty="0" smtClean="0"/>
              <a:t>Construct, </a:t>
            </a:r>
            <a:br>
              <a:rPr lang="en-US" sz="2400" dirty="0" smtClean="0"/>
            </a:br>
            <a:r>
              <a:rPr lang="en-US" sz="2400" dirty="0" smtClean="0"/>
              <a:t>Find, </a:t>
            </a:r>
            <a:br>
              <a:rPr lang="en-US" sz="2400" dirty="0" smtClean="0"/>
            </a:br>
            <a:r>
              <a:rPr lang="en-US" sz="2400" dirty="0" smtClean="0"/>
              <a:t>Array (+, x), </a:t>
            </a:r>
            <a:br>
              <a:rPr lang="en-US" sz="2400" dirty="0" smtClean="0"/>
            </a:br>
            <a:r>
              <a:rPr lang="en-US" sz="2400" dirty="0" smtClean="0"/>
              <a:t>Element-wise x</a:t>
            </a:r>
          </a:p>
          <a:p>
            <a:pPr marL="285750" indent="-285750">
              <a:buFont typeface="Arial" charset="0"/>
              <a:buChar char="•"/>
            </a:pPr>
            <a:r>
              <a:rPr lang="en-US" sz="2400" dirty="0" smtClean="0"/>
              <a:t>For Graph: </a:t>
            </a:r>
            <a:br>
              <a:rPr lang="en-US" sz="2400" dirty="0" smtClean="0"/>
            </a:br>
            <a:r>
              <a:rPr lang="en-US" sz="2400" dirty="0" smtClean="0"/>
              <a:t>Linear algebra over matrices</a:t>
            </a:r>
            <a:endParaRPr lang="en-US" sz="2400" dirty="0"/>
          </a:p>
        </p:txBody>
      </p:sp>
      <p:sp>
        <p:nvSpPr>
          <p:cNvPr id="8" name="TextBox 7"/>
          <p:cNvSpPr txBox="1"/>
          <p:nvPr/>
        </p:nvSpPr>
        <p:spPr>
          <a:xfrm>
            <a:off x="6421418" y="1756800"/>
            <a:ext cx="5171768" cy="4401205"/>
          </a:xfrm>
          <a:prstGeom prst="rect">
            <a:avLst/>
          </a:prstGeom>
          <a:noFill/>
        </p:spPr>
        <p:txBody>
          <a:bodyPr wrap="square" rtlCol="0">
            <a:spAutoFit/>
          </a:bodyPr>
          <a:lstStyle/>
          <a:p>
            <a:r>
              <a:rPr lang="en-US" sz="2800" dirty="0" smtClean="0"/>
              <a:t>Cryptographers and DB designers should work together to:</a:t>
            </a:r>
          </a:p>
          <a:p>
            <a:pPr marL="457200" indent="-457200">
              <a:buFont typeface="+mj-lt"/>
              <a:buAutoNum type="arabicPeriod"/>
            </a:pPr>
            <a:r>
              <a:rPr lang="en-US" sz="2800" dirty="0"/>
              <a:t>Identify base queries that are likely to be useful across DB </a:t>
            </a:r>
            <a:r>
              <a:rPr lang="en-US" sz="2800" dirty="0" smtClean="0"/>
              <a:t>paradigms</a:t>
            </a:r>
          </a:p>
          <a:p>
            <a:pPr marL="457200" indent="-457200">
              <a:buFont typeface="+mj-lt"/>
              <a:buAutoNum type="arabicPeriod"/>
            </a:pPr>
            <a:r>
              <a:rPr lang="en-US" sz="2800" dirty="0" smtClean="0"/>
              <a:t>Understand critical functions of emerging databases</a:t>
            </a:r>
          </a:p>
          <a:p>
            <a:pPr marL="457200" indent="-457200">
              <a:buFont typeface="+mj-lt"/>
              <a:buAutoNum type="arabicPeriod"/>
            </a:pPr>
            <a:r>
              <a:rPr lang="en-US" sz="2800" dirty="0" smtClean="0"/>
              <a:t>Quickly fill gaps using </a:t>
            </a:r>
            <a:r>
              <a:rPr lang="en-US" sz="2800" i="1" dirty="0" smtClean="0"/>
              <a:t>combiners</a:t>
            </a:r>
          </a:p>
          <a:p>
            <a:pPr marL="285750" indent="-285750">
              <a:buFont typeface="Arial" charset="0"/>
              <a:buChar char="•"/>
            </a:pPr>
            <a:endParaRPr lang="en-US" sz="2800" dirty="0"/>
          </a:p>
        </p:txBody>
      </p:sp>
      <p:sp>
        <p:nvSpPr>
          <p:cNvPr id="10" name="Rectangle 9"/>
          <p:cNvSpPr/>
          <p:nvPr/>
        </p:nvSpPr>
        <p:spPr>
          <a:xfrm>
            <a:off x="7090372" y="5734311"/>
            <a:ext cx="3636895" cy="8643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Questions</a:t>
            </a:r>
            <a:r>
              <a:rPr lang="en-US" sz="3200" smtClean="0"/>
              <a:t>?</a:t>
            </a:r>
            <a:endParaRPr lang="en-US" sz="3200" dirty="0"/>
          </a:p>
        </p:txBody>
      </p:sp>
      <p:sp>
        <p:nvSpPr>
          <p:cNvPr id="3" name="Slide Number Placeholder 2"/>
          <p:cNvSpPr>
            <a:spLocks noGrp="1"/>
          </p:cNvSpPr>
          <p:nvPr>
            <p:ph type="sldNum" sz="quarter" idx="12"/>
          </p:nvPr>
        </p:nvSpPr>
        <p:spPr/>
        <p:txBody>
          <a:bodyPr/>
          <a:lstStyle/>
          <a:p>
            <a:fld id="{1331F335-29E7-644E-BF01-9CFDAABF951A}" type="slidenum">
              <a:rPr lang="en-US" smtClean="0"/>
              <a:t>43</a:t>
            </a:fld>
            <a:endParaRPr lang="en-US"/>
          </a:p>
        </p:txBody>
      </p:sp>
    </p:spTree>
    <p:extLst>
      <p:ext uri="{BB962C8B-B14F-4D97-AF65-F5344CB8AC3E}">
        <p14:creationId xmlns:p14="http://schemas.microsoft.com/office/powerpoint/2010/main" val="15380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10" grpId="0" build="allAtOnce"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1331F335-29E7-644E-BF01-9CFDAABF951A}" type="slidenum">
              <a:rPr lang="en-US" smtClean="0"/>
              <a:t>44</a:t>
            </a:fld>
            <a:endParaRPr lang="en-US"/>
          </a:p>
        </p:txBody>
      </p:sp>
    </p:spTree>
    <p:extLst>
      <p:ext uri="{BB962C8B-B14F-4D97-AF65-F5344CB8AC3E}">
        <p14:creationId xmlns:p14="http://schemas.microsoft.com/office/powerpoint/2010/main" val="20797590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696605150"/>
              </p:ext>
            </p:extLst>
          </p:nvPr>
        </p:nvGraphicFramePr>
        <p:xfrm>
          <a:off x="1009112" y="845116"/>
          <a:ext cx="10149669" cy="4254828"/>
        </p:xfrm>
        <a:graphic>
          <a:graphicData uri="http://schemas.openxmlformats.org/drawingml/2006/table">
            <a:tbl>
              <a:tblPr firstRow="1" bandRow="1">
                <a:tableStyleId>{5C22544A-7EE6-4342-B048-85BDC9FD1C3A}</a:tableStyleId>
              </a:tblPr>
              <a:tblGrid>
                <a:gridCol w="3383223"/>
                <a:gridCol w="3383223"/>
                <a:gridCol w="3383223"/>
              </a:tblGrid>
              <a:tr h="900945">
                <a:tc>
                  <a:txBody>
                    <a:bodyPr/>
                    <a:lstStyle/>
                    <a:p>
                      <a:r>
                        <a:rPr lang="en-US" dirty="0" smtClean="0"/>
                        <a:t>DB Paradigm</a:t>
                      </a:r>
                      <a:endParaRPr lang="en-US" dirty="0"/>
                    </a:p>
                  </a:txBody>
                  <a:tcPr/>
                </a:tc>
                <a:tc>
                  <a:txBody>
                    <a:bodyPr/>
                    <a:lstStyle/>
                    <a:p>
                      <a:r>
                        <a:rPr lang="en-US" dirty="0" smtClean="0"/>
                        <a:t>Basis Operation</a:t>
                      </a:r>
                      <a:endParaRPr lang="en-US" dirty="0"/>
                    </a:p>
                  </a:txBody>
                  <a:tcPr/>
                </a:tc>
                <a:tc>
                  <a:txBody>
                    <a:bodyPr/>
                    <a:lstStyle/>
                    <a:p>
                      <a:r>
                        <a:rPr lang="en-US" dirty="0" smtClean="0"/>
                        <a:t>Crypto Base Operation?</a:t>
                      </a:r>
                      <a:endParaRPr lang="en-US" dirty="0"/>
                    </a:p>
                  </a:txBody>
                  <a:tcPr/>
                </a:tc>
              </a:tr>
              <a:tr h="813161">
                <a:tc rowSpan="4">
                  <a:txBody>
                    <a:bodyPr/>
                    <a:lstStyle/>
                    <a:p>
                      <a:r>
                        <a:rPr lang="en-US" sz="2800" dirty="0" smtClean="0"/>
                        <a:t>NoSQL </a:t>
                      </a:r>
                      <a:r>
                        <a:rPr lang="mr-IN" sz="2800" dirty="0" smtClean="0"/>
                        <a:t>–</a:t>
                      </a:r>
                      <a:r>
                        <a:rPr lang="en-US" sz="2800" dirty="0" smtClean="0"/>
                        <a:t> Key Value Store</a:t>
                      </a:r>
                      <a:endParaRPr lang="en-US" sz="2800" dirty="0"/>
                    </a:p>
                  </a:txBody>
                  <a:tcPr/>
                </a:tc>
                <a:tc>
                  <a:txBody>
                    <a:bodyPr/>
                    <a:lstStyle/>
                    <a:p>
                      <a:r>
                        <a:rPr lang="en-US" dirty="0" smtClean="0"/>
                        <a:t>Construct</a:t>
                      </a:r>
                      <a:endParaRPr lang="en-US" dirty="0"/>
                    </a:p>
                  </a:txBody>
                  <a:tcPr/>
                </a:tc>
                <a:tc>
                  <a:txBody>
                    <a:bodyPr/>
                    <a:lstStyle/>
                    <a:p>
                      <a:r>
                        <a:rPr lang="en-US" dirty="0" smtClean="0"/>
                        <a:t>Yes </a:t>
                      </a:r>
                      <a:endParaRPr lang="en-US" dirty="0"/>
                    </a:p>
                  </a:txBody>
                  <a:tcPr/>
                </a:tc>
              </a:tr>
              <a:tr h="813161">
                <a:tc vMerge="1">
                  <a:txBody>
                    <a:bodyPr/>
                    <a:lstStyle/>
                    <a:p>
                      <a:endParaRPr lang="en-US" dirty="0"/>
                    </a:p>
                  </a:txBody>
                  <a:tcPr/>
                </a:tc>
                <a:tc>
                  <a:txBody>
                    <a:bodyPr/>
                    <a:lstStyle/>
                    <a:p>
                      <a:r>
                        <a:rPr lang="en-US" dirty="0" smtClean="0"/>
                        <a:t>Find</a:t>
                      </a:r>
                      <a:endParaRPr lang="en-US" dirty="0"/>
                    </a:p>
                  </a:txBody>
                  <a:tcPr/>
                </a:tc>
                <a:tc>
                  <a:txBody>
                    <a:bodyPr/>
                    <a:lstStyle/>
                    <a:p>
                      <a:r>
                        <a:rPr lang="en-US" dirty="0" smtClean="0"/>
                        <a:t>Yes </a:t>
                      </a:r>
                      <a:r>
                        <a:rPr lang="mr-IN" dirty="0" smtClean="0"/>
                        <a:t>–</a:t>
                      </a:r>
                      <a:r>
                        <a:rPr lang="en-US" dirty="0" smtClean="0"/>
                        <a:t> Mature range search with variety of techniques</a:t>
                      </a:r>
                      <a:endParaRPr lang="en-US" dirty="0"/>
                    </a:p>
                  </a:txBody>
                  <a:tcPr/>
                </a:tc>
              </a:tr>
              <a:tr h="813161">
                <a:tc vMerge="1">
                  <a:txBody>
                    <a:bodyPr/>
                    <a:lstStyle/>
                    <a:p>
                      <a:endParaRPr lang="en-US"/>
                    </a:p>
                  </a:txBody>
                  <a:tcPr/>
                </a:tc>
                <a:tc>
                  <a:txBody>
                    <a:bodyPr/>
                    <a:lstStyle/>
                    <a:p>
                      <a:r>
                        <a:rPr lang="en-US" dirty="0" smtClean="0"/>
                        <a:t>Array (+,</a:t>
                      </a:r>
                      <a:r>
                        <a:rPr lang="en-US" baseline="0" dirty="0" smtClean="0"/>
                        <a:t> x)</a:t>
                      </a:r>
                      <a:endParaRPr lang="en-US" dirty="0"/>
                    </a:p>
                  </a:txBody>
                  <a:tcPr/>
                </a:tc>
                <a:tc>
                  <a:txBody>
                    <a:bodyPr/>
                    <a:lstStyle/>
                    <a:p>
                      <a:r>
                        <a:rPr lang="en-US" dirty="0" smtClean="0"/>
                        <a:t>Some </a:t>
                      </a:r>
                      <a:r>
                        <a:rPr lang="mr-IN" dirty="0" smtClean="0"/>
                        <a:t>–</a:t>
                      </a:r>
                      <a:r>
                        <a:rPr lang="en-US" dirty="0" smtClean="0"/>
                        <a:t> Addition possible using partially homomorphic techniques</a:t>
                      </a:r>
                      <a:endParaRPr lang="en-US" dirty="0"/>
                    </a:p>
                  </a:txBody>
                  <a:tcPr/>
                </a:tc>
              </a:tr>
              <a:tr h="813161">
                <a:tc vMerge="1">
                  <a:txBody>
                    <a:bodyPr/>
                    <a:lstStyle/>
                    <a:p>
                      <a:endParaRPr lang="en-US" dirty="0"/>
                    </a:p>
                  </a:txBody>
                  <a:tcPr/>
                </a:tc>
                <a:tc>
                  <a:txBody>
                    <a:bodyPr/>
                    <a:lstStyle/>
                    <a:p>
                      <a:r>
                        <a:rPr lang="en-US" dirty="0" smtClean="0"/>
                        <a:t>Element</a:t>
                      </a:r>
                      <a:r>
                        <a:rPr lang="en-US" baseline="0" dirty="0" smtClean="0"/>
                        <a:t> Wise x</a:t>
                      </a:r>
                      <a:endParaRPr lang="en-US" dirty="0"/>
                    </a:p>
                  </a:txBody>
                  <a:tcPr/>
                </a:tc>
                <a:tc>
                  <a:txBody>
                    <a:bodyPr/>
                    <a:lstStyle/>
                    <a:p>
                      <a:r>
                        <a:rPr lang="en-US" dirty="0" smtClean="0"/>
                        <a:t>Some </a:t>
                      </a:r>
                      <a:r>
                        <a:rPr lang="mr-IN" dirty="0" smtClean="0"/>
                        <a:t>–</a:t>
                      </a:r>
                      <a:r>
                        <a:rPr lang="en-US" dirty="0" smtClean="0"/>
                        <a:t> Using</a:t>
                      </a:r>
                      <a:r>
                        <a:rPr lang="en-US" baseline="0" dirty="0" smtClean="0"/>
                        <a:t> partially homomorphic techniques</a:t>
                      </a:r>
                      <a:endParaRPr lang="en-US" dirty="0"/>
                    </a:p>
                  </a:txBody>
                  <a:tcPr/>
                </a:tc>
              </a:tr>
            </a:tbl>
          </a:graphicData>
        </a:graphic>
      </p:graphicFrame>
      <p:sp>
        <p:nvSpPr>
          <p:cNvPr id="3" name="Text Box 10"/>
          <p:cNvSpPr txBox="1">
            <a:spLocks noChangeArrowheads="1"/>
          </p:cNvSpPr>
          <p:nvPr/>
        </p:nvSpPr>
        <p:spPr bwMode="auto">
          <a:xfrm>
            <a:off x="1040824" y="5951350"/>
            <a:ext cx="10117957" cy="681923"/>
          </a:xfrm>
          <a:prstGeom prst="rect">
            <a:avLst/>
          </a:prstGeom>
          <a:solidFill>
            <a:schemeClr val="accent5"/>
          </a:solidFill>
          <a:ln w="12700" cmpd="sng">
            <a:solidFill>
              <a:schemeClr val="tx1"/>
            </a:solidFill>
            <a:miter lim="800000"/>
            <a:headEnd type="none" w="sm" len="sm"/>
            <a:tailEnd type="none" w="sm" len="sm"/>
          </a:ln>
          <a:effectLst/>
        </p:spPr>
        <p:txBody>
          <a:bodyPr wrap="square" lIns="182880" rIns="182880" anchor="ctr">
            <a:noAutofit/>
          </a:bodyPr>
          <a:lstStyle/>
          <a:p>
            <a:pPr algn="ctr">
              <a:defRPr/>
            </a:pPr>
            <a:r>
              <a:rPr lang="en-US" sz="2400" b="1" dirty="0" smtClean="0"/>
              <a:t>Main gap is support for very high insert rates above 1M records per second</a:t>
            </a:r>
            <a:endParaRPr lang="en-US" sz="2400" b="1" dirty="0"/>
          </a:p>
        </p:txBody>
      </p:sp>
      <p:sp>
        <p:nvSpPr>
          <p:cNvPr id="2" name="Slide Number Placeholder 1"/>
          <p:cNvSpPr>
            <a:spLocks noGrp="1"/>
          </p:cNvSpPr>
          <p:nvPr>
            <p:ph type="sldNum" sz="quarter" idx="12"/>
          </p:nvPr>
        </p:nvSpPr>
        <p:spPr/>
        <p:txBody>
          <a:bodyPr/>
          <a:lstStyle/>
          <a:p>
            <a:fld id="{1331F335-29E7-644E-BF01-9CFDAABF951A}" type="slidenum">
              <a:rPr lang="en-US" smtClean="0"/>
              <a:t>45</a:t>
            </a:fld>
            <a:endParaRPr lang="en-US"/>
          </a:p>
        </p:txBody>
      </p:sp>
    </p:spTree>
    <p:extLst>
      <p:ext uri="{BB962C8B-B14F-4D97-AF65-F5344CB8AC3E}">
        <p14:creationId xmlns:p14="http://schemas.microsoft.com/office/powerpoint/2010/main" val="53099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51996524"/>
              </p:ext>
            </p:extLst>
          </p:nvPr>
        </p:nvGraphicFramePr>
        <p:xfrm>
          <a:off x="1009112" y="845116"/>
          <a:ext cx="10149669" cy="4254828"/>
        </p:xfrm>
        <a:graphic>
          <a:graphicData uri="http://schemas.openxmlformats.org/drawingml/2006/table">
            <a:tbl>
              <a:tblPr firstRow="1" bandRow="1">
                <a:tableStyleId>{5C22544A-7EE6-4342-B048-85BDC9FD1C3A}</a:tableStyleId>
              </a:tblPr>
              <a:tblGrid>
                <a:gridCol w="3383223"/>
                <a:gridCol w="3383223"/>
                <a:gridCol w="3383223"/>
              </a:tblGrid>
              <a:tr h="900945">
                <a:tc>
                  <a:txBody>
                    <a:bodyPr/>
                    <a:lstStyle/>
                    <a:p>
                      <a:r>
                        <a:rPr lang="en-US" dirty="0" smtClean="0"/>
                        <a:t>DB Paradigm</a:t>
                      </a:r>
                      <a:endParaRPr lang="en-US" dirty="0"/>
                    </a:p>
                  </a:txBody>
                  <a:tcPr/>
                </a:tc>
                <a:tc>
                  <a:txBody>
                    <a:bodyPr/>
                    <a:lstStyle/>
                    <a:p>
                      <a:r>
                        <a:rPr lang="en-US" dirty="0" smtClean="0"/>
                        <a:t>Basis Operation</a:t>
                      </a:r>
                      <a:endParaRPr lang="en-US" dirty="0"/>
                    </a:p>
                  </a:txBody>
                  <a:tcPr/>
                </a:tc>
                <a:tc>
                  <a:txBody>
                    <a:bodyPr/>
                    <a:lstStyle/>
                    <a:p>
                      <a:r>
                        <a:rPr lang="en-US" dirty="0" smtClean="0"/>
                        <a:t>Crypto Base Operation?</a:t>
                      </a:r>
                      <a:endParaRPr lang="en-US" dirty="0"/>
                    </a:p>
                  </a:txBody>
                  <a:tcPr/>
                </a:tc>
              </a:tr>
              <a:tr h="813161">
                <a:tc rowSpan="4">
                  <a:txBody>
                    <a:bodyPr/>
                    <a:lstStyle/>
                    <a:p>
                      <a:r>
                        <a:rPr lang="en-US" sz="2800" dirty="0" smtClean="0"/>
                        <a:t>Graph Databases</a:t>
                      </a:r>
                      <a:r>
                        <a:rPr lang="mr-IN" sz="2800" baseline="0" dirty="0" smtClean="0"/>
                        <a:t>–</a:t>
                      </a:r>
                      <a:r>
                        <a:rPr lang="en-US" sz="2800" baseline="0" dirty="0" smtClean="0"/>
                        <a:t> Linear Algebra</a:t>
                      </a:r>
                      <a:endParaRPr lang="en-US" sz="2800" dirty="0"/>
                    </a:p>
                  </a:txBody>
                  <a:tcPr/>
                </a:tc>
                <a:tc>
                  <a:txBody>
                    <a:bodyPr/>
                    <a:lstStyle/>
                    <a:p>
                      <a:r>
                        <a:rPr lang="en-US" dirty="0" smtClean="0"/>
                        <a:t>Construct</a:t>
                      </a:r>
                      <a:endParaRPr lang="en-US" dirty="0"/>
                    </a:p>
                  </a:txBody>
                  <a:tcPr/>
                </a:tc>
                <a:tc>
                  <a:txBody>
                    <a:bodyPr/>
                    <a:lstStyle/>
                    <a:p>
                      <a:r>
                        <a:rPr lang="en-US" dirty="0" smtClean="0"/>
                        <a:t>Yes</a:t>
                      </a:r>
                      <a:endParaRPr lang="en-US" dirty="0"/>
                    </a:p>
                  </a:txBody>
                  <a:tcPr/>
                </a:tc>
              </a:tr>
              <a:tr h="813161">
                <a:tc vMerge="1">
                  <a:txBody>
                    <a:bodyPr/>
                    <a:lstStyle/>
                    <a:p>
                      <a:endParaRPr lang="en-US" dirty="0"/>
                    </a:p>
                  </a:txBody>
                  <a:tcPr/>
                </a:tc>
                <a:tc>
                  <a:txBody>
                    <a:bodyPr/>
                    <a:lstStyle/>
                    <a:p>
                      <a:r>
                        <a:rPr lang="en-US" dirty="0" smtClean="0"/>
                        <a:t>Find</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Yes </a:t>
                      </a:r>
                      <a:r>
                        <a:rPr lang="mr-IN" dirty="0" smtClean="0"/>
                        <a:t>–</a:t>
                      </a:r>
                      <a:r>
                        <a:rPr lang="en-US" dirty="0" smtClean="0"/>
                        <a:t> Mature range search with variety of techniques</a:t>
                      </a:r>
                    </a:p>
                    <a:p>
                      <a:endParaRPr lang="en-US" dirty="0"/>
                    </a:p>
                  </a:txBody>
                  <a:tcPr/>
                </a:tc>
              </a:tr>
              <a:tr h="813161">
                <a:tc vMerge="1">
                  <a:txBody>
                    <a:bodyPr/>
                    <a:lstStyle/>
                    <a:p>
                      <a:endParaRPr lang="en-US"/>
                    </a:p>
                  </a:txBody>
                  <a:tcPr/>
                </a:tc>
                <a:tc>
                  <a:txBody>
                    <a:bodyPr/>
                    <a:lstStyle/>
                    <a:p>
                      <a:r>
                        <a:rPr lang="en-US" dirty="0" smtClean="0"/>
                        <a:t>Matrix (+,</a:t>
                      </a:r>
                      <a:r>
                        <a:rPr lang="en-US" baseline="0" dirty="0" smtClean="0"/>
                        <a:t> x)</a:t>
                      </a:r>
                      <a:endParaRPr lang="en-US" dirty="0"/>
                    </a:p>
                  </a:txBody>
                  <a:tcPr/>
                </a:tc>
                <a:tc>
                  <a:txBody>
                    <a:bodyPr/>
                    <a:lstStyle/>
                    <a:p>
                      <a:r>
                        <a:rPr lang="en-US" dirty="0" smtClean="0"/>
                        <a:t>Some </a:t>
                      </a:r>
                      <a:r>
                        <a:rPr lang="mr-IN" dirty="0" smtClean="0"/>
                        <a:t>–</a:t>
                      </a:r>
                      <a:r>
                        <a:rPr lang="en-US" dirty="0" smtClean="0"/>
                        <a:t> Have private algorithms for matrix </a:t>
                      </a:r>
                      <a:r>
                        <a:rPr lang="en-US" dirty="0" err="1" smtClean="0"/>
                        <a:t>mult</a:t>
                      </a:r>
                      <a:r>
                        <a:rPr lang="en-US" dirty="0" smtClean="0"/>
                        <a:t>./add.</a:t>
                      </a:r>
                      <a:endParaRPr lang="en-US" dirty="0"/>
                    </a:p>
                  </a:txBody>
                  <a:tcPr/>
                </a:tc>
              </a:tr>
              <a:tr h="813161">
                <a:tc vMerge="1">
                  <a:txBody>
                    <a:bodyPr/>
                    <a:lstStyle/>
                    <a:p>
                      <a:endParaRPr lang="en-US" dirty="0"/>
                    </a:p>
                  </a:txBody>
                  <a:tcPr/>
                </a:tc>
                <a:tc>
                  <a:txBody>
                    <a:bodyPr/>
                    <a:lstStyle/>
                    <a:p>
                      <a:r>
                        <a:rPr lang="en-US" dirty="0" smtClean="0"/>
                        <a:t>Element</a:t>
                      </a:r>
                      <a:r>
                        <a:rPr lang="en-US" baseline="0" dirty="0" smtClean="0"/>
                        <a:t> Wise x</a:t>
                      </a:r>
                      <a:endParaRPr lang="en-US" dirty="0"/>
                    </a:p>
                  </a:txBody>
                  <a:tcPr/>
                </a:tc>
                <a:tc>
                  <a:txBody>
                    <a:bodyPr/>
                    <a:lstStyle/>
                    <a:p>
                      <a:r>
                        <a:rPr lang="en-US" dirty="0" smtClean="0"/>
                        <a:t>Some </a:t>
                      </a:r>
                      <a:r>
                        <a:rPr lang="mr-IN" dirty="0" smtClean="0"/>
                        <a:t>–</a:t>
                      </a:r>
                      <a:r>
                        <a:rPr lang="en-US" dirty="0" smtClean="0"/>
                        <a:t> Using</a:t>
                      </a:r>
                      <a:r>
                        <a:rPr lang="en-US" baseline="0" dirty="0" smtClean="0"/>
                        <a:t> homomorphic operations</a:t>
                      </a:r>
                      <a:endParaRPr lang="en-US" dirty="0"/>
                    </a:p>
                  </a:txBody>
                  <a:tcPr/>
                </a:tc>
              </a:tr>
            </a:tbl>
          </a:graphicData>
        </a:graphic>
      </p:graphicFrame>
      <p:sp>
        <p:nvSpPr>
          <p:cNvPr id="3" name="Text Box 10"/>
          <p:cNvSpPr txBox="1">
            <a:spLocks noChangeArrowheads="1"/>
          </p:cNvSpPr>
          <p:nvPr/>
        </p:nvSpPr>
        <p:spPr bwMode="auto">
          <a:xfrm>
            <a:off x="1040824" y="5951350"/>
            <a:ext cx="10117957" cy="681923"/>
          </a:xfrm>
          <a:prstGeom prst="rect">
            <a:avLst/>
          </a:prstGeom>
          <a:solidFill>
            <a:schemeClr val="accent5"/>
          </a:solidFill>
          <a:ln w="12700" cmpd="sng">
            <a:solidFill>
              <a:schemeClr val="tx1"/>
            </a:solidFill>
            <a:miter lim="800000"/>
            <a:headEnd type="none" w="sm" len="sm"/>
            <a:tailEnd type="none" w="sm" len="sm"/>
          </a:ln>
          <a:effectLst/>
        </p:spPr>
        <p:txBody>
          <a:bodyPr wrap="square" lIns="182880" rIns="182880" anchor="ctr">
            <a:noAutofit/>
          </a:bodyPr>
          <a:lstStyle/>
          <a:p>
            <a:pPr algn="ctr">
              <a:defRPr/>
            </a:pPr>
            <a:r>
              <a:rPr lang="en-US" sz="2400" b="1" dirty="0" smtClean="0"/>
              <a:t>Current matrix operations operate on full structure, need algorithms for sparse matrices (most graph algorithms)</a:t>
            </a:r>
            <a:endParaRPr lang="en-US" sz="2400" b="1" dirty="0"/>
          </a:p>
        </p:txBody>
      </p:sp>
      <p:sp>
        <p:nvSpPr>
          <p:cNvPr id="2" name="Slide Number Placeholder 1"/>
          <p:cNvSpPr>
            <a:spLocks noGrp="1"/>
          </p:cNvSpPr>
          <p:nvPr>
            <p:ph type="sldNum" sz="quarter" idx="12"/>
          </p:nvPr>
        </p:nvSpPr>
        <p:spPr/>
        <p:txBody>
          <a:bodyPr/>
          <a:lstStyle/>
          <a:p>
            <a:fld id="{1331F335-29E7-644E-BF01-9CFDAABF951A}" type="slidenum">
              <a:rPr lang="en-US" smtClean="0"/>
              <a:t>46</a:t>
            </a:fld>
            <a:endParaRPr lang="en-US"/>
          </a:p>
        </p:txBody>
      </p:sp>
    </p:spTree>
    <p:extLst>
      <p:ext uri="{BB962C8B-B14F-4D97-AF65-F5344CB8AC3E}">
        <p14:creationId xmlns:p14="http://schemas.microsoft.com/office/powerpoint/2010/main" val="1820239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Lets encrypt data!!</a:t>
            </a:r>
            <a:endParaRPr lang="en-US" dirty="0"/>
          </a:p>
        </p:txBody>
      </p:sp>
      <p:grpSp>
        <p:nvGrpSpPr>
          <p:cNvPr id="12" name="Group 11"/>
          <p:cNvGrpSpPr/>
          <p:nvPr/>
        </p:nvGrpSpPr>
        <p:grpSpPr>
          <a:xfrm>
            <a:off x="418652" y="3560698"/>
            <a:ext cx="1122898" cy="1492230"/>
            <a:chOff x="418652" y="3560698"/>
            <a:chExt cx="1122898" cy="149223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8652" y="3930030"/>
              <a:ext cx="1122898" cy="1122898"/>
            </a:xfrm>
            <a:prstGeom prst="rect">
              <a:avLst/>
            </a:prstGeom>
          </p:spPr>
        </p:pic>
        <p:sp>
          <p:nvSpPr>
            <p:cNvPr id="7" name="TextBox 6"/>
            <p:cNvSpPr txBox="1"/>
            <p:nvPr/>
          </p:nvSpPr>
          <p:spPr>
            <a:xfrm>
              <a:off x="548640" y="3560698"/>
              <a:ext cx="726033" cy="369332"/>
            </a:xfrm>
            <a:prstGeom prst="rect">
              <a:avLst/>
            </a:prstGeom>
            <a:noFill/>
          </p:spPr>
          <p:txBody>
            <a:bodyPr wrap="none" rtlCol="0">
              <a:spAutoFit/>
            </a:bodyPr>
            <a:lstStyle/>
            <a:p>
              <a:r>
                <a:rPr lang="en-US" dirty="0" smtClean="0"/>
                <a:t>Client</a:t>
              </a:r>
              <a:endParaRPr lang="en-US" dirty="0"/>
            </a:p>
          </p:txBody>
        </p:sp>
      </p:grpSp>
      <p:pic>
        <p:nvPicPr>
          <p:cNvPr id="13" name="Picture 12"/>
          <p:cNvPicPr>
            <a:picLocks noChangeAspect="1"/>
          </p:cNvPicPr>
          <p:nvPr/>
        </p:nvPicPr>
        <p:blipFill>
          <a:blip r:embed="rId4"/>
          <a:stretch>
            <a:fillRect/>
          </a:stretch>
        </p:blipFill>
        <p:spPr>
          <a:xfrm>
            <a:off x="10018006" y="3720474"/>
            <a:ext cx="1332454" cy="1332454"/>
          </a:xfrm>
          <a:prstGeom prst="rect">
            <a:avLst/>
          </a:prstGeom>
        </p:spPr>
      </p:pic>
      <p:sp>
        <p:nvSpPr>
          <p:cNvPr id="15" name="TextBox 14"/>
          <p:cNvSpPr txBox="1"/>
          <p:nvPr/>
        </p:nvSpPr>
        <p:spPr>
          <a:xfrm>
            <a:off x="9824478" y="3258808"/>
            <a:ext cx="1719510" cy="369332"/>
          </a:xfrm>
          <a:prstGeom prst="rect">
            <a:avLst/>
          </a:prstGeom>
          <a:noFill/>
        </p:spPr>
        <p:txBody>
          <a:bodyPr wrap="none" rtlCol="0">
            <a:spAutoFit/>
          </a:bodyPr>
          <a:lstStyle/>
          <a:p>
            <a:r>
              <a:rPr lang="en-US" dirty="0" smtClean="0"/>
              <a:t>Backend storage</a:t>
            </a:r>
            <a:endParaRPr lang="en-US" dirty="0"/>
          </a:p>
        </p:txBody>
      </p:sp>
      <p:pic>
        <p:nvPicPr>
          <p:cNvPr id="16" name="Picture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15035" y="3349670"/>
            <a:ext cx="1706595" cy="1706595"/>
          </a:xfrm>
          <a:prstGeom prst="rect">
            <a:avLst/>
          </a:prstGeom>
        </p:spPr>
      </p:pic>
      <p:sp>
        <p:nvSpPr>
          <p:cNvPr id="3" name="TextBox 2"/>
          <p:cNvSpPr txBox="1"/>
          <p:nvPr/>
        </p:nvSpPr>
        <p:spPr>
          <a:xfrm>
            <a:off x="5015035" y="2918022"/>
            <a:ext cx="1696298" cy="369332"/>
          </a:xfrm>
          <a:prstGeom prst="rect">
            <a:avLst/>
          </a:prstGeom>
          <a:noFill/>
        </p:spPr>
        <p:txBody>
          <a:bodyPr wrap="none" rtlCol="0">
            <a:spAutoFit/>
          </a:bodyPr>
          <a:lstStyle/>
          <a:p>
            <a:r>
              <a:rPr lang="en-US" dirty="0" smtClean="0"/>
              <a:t>Database server</a:t>
            </a:r>
            <a:endParaRPr lang="en-US" dirty="0"/>
          </a:p>
        </p:txBody>
      </p:sp>
      <p:cxnSp>
        <p:nvCxnSpPr>
          <p:cNvPr id="8" name="Straight Arrow Connector 7"/>
          <p:cNvCxnSpPr/>
          <p:nvPr/>
        </p:nvCxnSpPr>
        <p:spPr>
          <a:xfrm flipV="1">
            <a:off x="1541550" y="4135083"/>
            <a:ext cx="3473485" cy="29184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1541550" y="4319749"/>
            <a:ext cx="3473485" cy="31223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711333" y="4064099"/>
            <a:ext cx="3257483" cy="18584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6721630" y="4319749"/>
            <a:ext cx="3247186" cy="11485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6597105" y="282511"/>
            <a:ext cx="2387847" cy="1449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possible </a:t>
            </a:r>
            <a:r>
              <a:rPr lang="en-US" sz="3200" dirty="0" smtClean="0"/>
              <a:t>threats?</a:t>
            </a:r>
            <a:endParaRPr lang="en-US" sz="3200" dirty="0"/>
          </a:p>
        </p:txBody>
      </p:sp>
      <p:grpSp>
        <p:nvGrpSpPr>
          <p:cNvPr id="22" name="Group 21"/>
          <p:cNvGrpSpPr/>
          <p:nvPr/>
        </p:nvGrpSpPr>
        <p:grpSpPr>
          <a:xfrm>
            <a:off x="2831246" y="3342460"/>
            <a:ext cx="1160970" cy="817282"/>
            <a:chOff x="2030322" y="3312317"/>
            <a:chExt cx="1160970" cy="817282"/>
          </a:xfrm>
        </p:grpSpPr>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30322" y="3312317"/>
              <a:ext cx="817282" cy="817282"/>
            </a:xfrm>
            <a:prstGeom prst="rect">
              <a:avLst/>
            </a:prstGeom>
          </p:spPr>
        </p:pic>
        <p:sp>
          <p:nvSpPr>
            <p:cNvPr id="19" name="TextBox 18"/>
            <p:cNvSpPr txBox="1"/>
            <p:nvPr/>
          </p:nvSpPr>
          <p:spPr>
            <a:xfrm>
              <a:off x="3006561" y="3358118"/>
              <a:ext cx="184731" cy="369332"/>
            </a:xfrm>
            <a:prstGeom prst="rect">
              <a:avLst/>
            </a:prstGeom>
            <a:noFill/>
          </p:spPr>
          <p:txBody>
            <a:bodyPr wrap="none" rtlCol="0">
              <a:spAutoFit/>
            </a:bodyPr>
            <a:lstStyle/>
            <a:p>
              <a:endParaRPr lang="en-US" dirty="0"/>
            </a:p>
          </p:txBody>
        </p:sp>
      </p:grpSp>
      <p:pic>
        <p:nvPicPr>
          <p:cNvPr id="23" name="Picture 2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487312" y="1110355"/>
            <a:ext cx="1742475" cy="1742475"/>
          </a:xfrm>
          <a:prstGeom prst="rect">
            <a:avLst/>
          </a:prstGeom>
        </p:spPr>
      </p:pic>
      <p:sp>
        <p:nvSpPr>
          <p:cNvPr id="24" name="TextBox 23"/>
          <p:cNvSpPr txBox="1"/>
          <p:nvPr/>
        </p:nvSpPr>
        <p:spPr>
          <a:xfrm>
            <a:off x="9574231" y="806470"/>
            <a:ext cx="1277209" cy="369332"/>
          </a:xfrm>
          <a:prstGeom prst="rect">
            <a:avLst/>
          </a:prstGeom>
          <a:noFill/>
        </p:spPr>
        <p:txBody>
          <a:bodyPr wrap="none" rtlCol="0">
            <a:spAutoFit/>
          </a:bodyPr>
          <a:lstStyle/>
          <a:p>
            <a:r>
              <a:rPr lang="en-US" smtClean="0"/>
              <a:t>Data owner</a:t>
            </a:r>
            <a:endParaRPr lang="en-US" dirty="0"/>
          </a:p>
        </p:txBody>
      </p:sp>
      <p:cxnSp>
        <p:nvCxnSpPr>
          <p:cNvPr id="25" name="Straight Arrow Connector 24"/>
          <p:cNvCxnSpPr/>
          <p:nvPr/>
        </p:nvCxnSpPr>
        <p:spPr>
          <a:xfrm flipH="1">
            <a:off x="6770820" y="1981593"/>
            <a:ext cx="2716492" cy="194843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7908035" y="4583402"/>
            <a:ext cx="1160970" cy="817282"/>
            <a:chOff x="2030322" y="3312317"/>
            <a:chExt cx="1160970" cy="817282"/>
          </a:xfrm>
        </p:grpSpPr>
        <p:pic>
          <p:nvPicPr>
            <p:cNvPr id="27" name="Picture 2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30322" y="3312317"/>
              <a:ext cx="817282" cy="817282"/>
            </a:xfrm>
            <a:prstGeom prst="rect">
              <a:avLst/>
            </a:prstGeom>
          </p:spPr>
        </p:pic>
        <p:sp>
          <p:nvSpPr>
            <p:cNvPr id="28" name="TextBox 27"/>
            <p:cNvSpPr txBox="1"/>
            <p:nvPr/>
          </p:nvSpPr>
          <p:spPr>
            <a:xfrm>
              <a:off x="3006561" y="3358118"/>
              <a:ext cx="184731" cy="369332"/>
            </a:xfrm>
            <a:prstGeom prst="rect">
              <a:avLst/>
            </a:prstGeom>
            <a:noFill/>
          </p:spPr>
          <p:txBody>
            <a:bodyPr wrap="none" rtlCol="0">
              <a:spAutoFit/>
            </a:bodyPr>
            <a:lstStyle/>
            <a:p>
              <a:endParaRPr lang="en-US" dirty="0"/>
            </a:p>
          </p:txBody>
        </p:sp>
      </p:grpSp>
      <p:sp>
        <p:nvSpPr>
          <p:cNvPr id="29" name="TextBox 28"/>
          <p:cNvSpPr txBox="1"/>
          <p:nvPr/>
        </p:nvSpPr>
        <p:spPr>
          <a:xfrm>
            <a:off x="620665" y="5257981"/>
            <a:ext cx="4285379" cy="1200329"/>
          </a:xfrm>
          <a:prstGeom prst="rect">
            <a:avLst/>
          </a:prstGeom>
          <a:noFill/>
          <a:ln w="19050">
            <a:solidFill>
              <a:schemeClr val="accent1">
                <a:shade val="50000"/>
              </a:schemeClr>
            </a:solidFill>
          </a:ln>
        </p:spPr>
        <p:txBody>
          <a:bodyPr wrap="square" rtlCol="0">
            <a:spAutoFit/>
          </a:bodyPr>
          <a:lstStyle/>
          <a:p>
            <a:r>
              <a:rPr lang="en-US" sz="2400" dirty="0" smtClean="0"/>
              <a:t>Network attacks can be (mostly) mitigated using standard techniques such as TLS</a:t>
            </a:r>
            <a:endParaRPr lang="en-US" sz="2400" dirty="0"/>
          </a:p>
        </p:txBody>
      </p:sp>
      <p:sp>
        <p:nvSpPr>
          <p:cNvPr id="30" name="Rounded Rectangle 29"/>
          <p:cNvSpPr/>
          <p:nvPr/>
        </p:nvSpPr>
        <p:spPr>
          <a:xfrm rot="21309971">
            <a:off x="1584109" y="4203781"/>
            <a:ext cx="3321551" cy="149299"/>
          </a:xfrm>
          <a:prstGeom prst="roundRect">
            <a:avLst/>
          </a:prstGeom>
          <a:solidFill>
            <a:schemeClr val="accent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rot="21309971">
            <a:off x="1650925" y="4385198"/>
            <a:ext cx="3321551" cy="149299"/>
          </a:xfrm>
          <a:prstGeom prst="roundRect">
            <a:avLst/>
          </a:prstGeom>
          <a:solidFill>
            <a:schemeClr val="accent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rot="180000">
            <a:off x="6771588" y="4100247"/>
            <a:ext cx="3121261" cy="111105"/>
          </a:xfrm>
          <a:prstGeom prst="roundRect">
            <a:avLst/>
          </a:prstGeom>
          <a:solidFill>
            <a:schemeClr val="accent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rot="120000">
            <a:off x="6832089" y="4308254"/>
            <a:ext cx="3021477" cy="110831"/>
          </a:xfrm>
          <a:prstGeom prst="roundRect">
            <a:avLst/>
          </a:prstGeom>
          <a:solidFill>
            <a:schemeClr val="accent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rot="19471493">
            <a:off x="6615659" y="2862469"/>
            <a:ext cx="3121261" cy="111105"/>
          </a:xfrm>
          <a:prstGeom prst="roundRect">
            <a:avLst/>
          </a:prstGeom>
          <a:solidFill>
            <a:schemeClr val="accent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1331F335-29E7-644E-BF01-9CFDAABF951A}" type="slidenum">
              <a:rPr lang="en-US" smtClean="0"/>
              <a:t>5</a:t>
            </a:fld>
            <a:endParaRPr lang="en-US"/>
          </a:p>
        </p:txBody>
      </p:sp>
    </p:spTree>
    <p:extLst>
      <p:ext uri="{BB962C8B-B14F-4D97-AF65-F5344CB8AC3E}">
        <p14:creationId xmlns:p14="http://schemas.microsoft.com/office/powerpoint/2010/main" val="206537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1000"/>
                                  </p:stCondLst>
                                  <p:childTnLst>
                                    <p:set>
                                      <p:cBhvr>
                                        <p:cTn id="23" dur="1" fill="hold">
                                          <p:stCondLst>
                                            <p:cond delay="0"/>
                                          </p:stCondLst>
                                        </p:cTn>
                                        <p:tgtEl>
                                          <p:spTgt spid="31"/>
                                        </p:tgtEl>
                                        <p:attrNameLst>
                                          <p:attrName>style.visibility</p:attrName>
                                        </p:attrNameLst>
                                      </p:cBhvr>
                                      <p:to>
                                        <p:strVal val="visible"/>
                                      </p:to>
                                    </p:set>
                                  </p:childTnLst>
                                </p:cTn>
                              </p:par>
                            </p:childTnLst>
                          </p:cTn>
                        </p:par>
                        <p:par>
                          <p:cTn id="24" fill="hold">
                            <p:stCondLst>
                              <p:cond delay="1000"/>
                            </p:stCondLst>
                            <p:childTnLst>
                              <p:par>
                                <p:cTn id="25" presetID="1" presetClass="entr" presetSubtype="0" fill="hold" grpId="0" nodeType="afterEffect">
                                  <p:stCondLst>
                                    <p:cond delay="1000"/>
                                  </p:stCondLst>
                                  <p:childTnLst>
                                    <p:set>
                                      <p:cBhvr>
                                        <p:cTn id="26" dur="1" fill="hold">
                                          <p:stCondLst>
                                            <p:cond delay="0"/>
                                          </p:stCondLst>
                                        </p:cTn>
                                        <p:tgtEl>
                                          <p:spTgt spid="30"/>
                                        </p:tgtEl>
                                        <p:attrNameLst>
                                          <p:attrName>style.visibility</p:attrName>
                                        </p:attrNameLst>
                                      </p:cBhvr>
                                      <p:to>
                                        <p:strVal val="visible"/>
                                      </p:to>
                                    </p:set>
                                  </p:childTnLst>
                                </p:cTn>
                              </p:par>
                            </p:childTnLst>
                          </p:cTn>
                        </p:par>
                        <p:par>
                          <p:cTn id="27" fill="hold">
                            <p:stCondLst>
                              <p:cond delay="2000"/>
                            </p:stCondLst>
                            <p:childTnLst>
                              <p:par>
                                <p:cTn id="28" presetID="1" presetClass="entr" presetSubtype="0" fill="hold" grpId="0" nodeType="afterEffect">
                                  <p:stCondLst>
                                    <p:cond delay="1000"/>
                                  </p:stCondLst>
                                  <p:childTnLst>
                                    <p:set>
                                      <p:cBhvr>
                                        <p:cTn id="29" dur="1" fill="hold">
                                          <p:stCondLst>
                                            <p:cond delay="0"/>
                                          </p:stCondLst>
                                        </p:cTn>
                                        <p:tgtEl>
                                          <p:spTgt spid="32"/>
                                        </p:tgtEl>
                                        <p:attrNameLst>
                                          <p:attrName>style.visibility</p:attrName>
                                        </p:attrNameLst>
                                      </p:cBhvr>
                                      <p:to>
                                        <p:strVal val="visible"/>
                                      </p:to>
                                    </p:set>
                                  </p:childTnLst>
                                </p:cTn>
                              </p:par>
                            </p:childTnLst>
                          </p:cTn>
                        </p:par>
                        <p:par>
                          <p:cTn id="30" fill="hold">
                            <p:stCondLst>
                              <p:cond delay="3000"/>
                            </p:stCondLst>
                            <p:childTnLst>
                              <p:par>
                                <p:cTn id="31" presetID="1" presetClass="entr" presetSubtype="0" fill="hold" grpId="0" nodeType="afterEffect">
                                  <p:stCondLst>
                                    <p:cond delay="1000"/>
                                  </p:stCondLst>
                                  <p:childTnLst>
                                    <p:set>
                                      <p:cBhvr>
                                        <p:cTn id="32" dur="1" fill="hold">
                                          <p:stCondLst>
                                            <p:cond delay="0"/>
                                          </p:stCondLst>
                                        </p:cTn>
                                        <p:tgtEl>
                                          <p:spTgt spid="33"/>
                                        </p:tgtEl>
                                        <p:attrNameLst>
                                          <p:attrName>style.visibility</p:attrName>
                                        </p:attrNameLst>
                                      </p:cBhvr>
                                      <p:to>
                                        <p:strVal val="visible"/>
                                      </p:to>
                                    </p:set>
                                  </p:childTnLst>
                                </p:cTn>
                              </p:par>
                            </p:childTnLst>
                          </p:cTn>
                        </p:par>
                        <p:par>
                          <p:cTn id="33" fill="hold">
                            <p:stCondLst>
                              <p:cond delay="4000"/>
                            </p:stCondLst>
                            <p:childTnLst>
                              <p:par>
                                <p:cTn id="34" presetID="1" presetClass="entr" presetSubtype="0" fill="hold" grpId="0" nodeType="afterEffect">
                                  <p:stCondLst>
                                    <p:cond delay="1000"/>
                                  </p:stCondLst>
                                  <p:childTnLst>
                                    <p:set>
                                      <p:cBhvr>
                                        <p:cTn id="35"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allAtOnce" animBg="1"/>
      <p:bldP spid="29" grpId="0" animBg="1"/>
      <p:bldP spid="30" grpId="0" animBg="1"/>
      <p:bldP spid="31" grpId="0" animBg="1"/>
      <p:bldP spid="32" grpId="0" animBg="1"/>
      <p:bldP spid="33" grpId="0" animBg="1"/>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a:xfrm rot="5400000">
            <a:off x="10036691" y="3748827"/>
            <a:ext cx="1299837" cy="1241742"/>
          </a:xfrm>
          <a:prstGeom prst="roundRect">
            <a:avLst/>
          </a:prstGeom>
          <a:solidFill>
            <a:schemeClr val="accent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0"/>
            <a:ext cx="10515600" cy="1325563"/>
          </a:xfrm>
        </p:spPr>
        <p:txBody>
          <a:bodyPr/>
          <a:lstStyle/>
          <a:p>
            <a:r>
              <a:rPr lang="en-US" dirty="0" smtClean="0"/>
              <a:t>Lets encrypt data!!</a:t>
            </a:r>
            <a:endParaRPr lang="en-US" dirty="0"/>
          </a:p>
        </p:txBody>
      </p:sp>
      <p:grpSp>
        <p:nvGrpSpPr>
          <p:cNvPr id="12" name="Group 11"/>
          <p:cNvGrpSpPr/>
          <p:nvPr/>
        </p:nvGrpSpPr>
        <p:grpSpPr>
          <a:xfrm>
            <a:off x="418652" y="3560698"/>
            <a:ext cx="1122898" cy="1492230"/>
            <a:chOff x="418652" y="3560698"/>
            <a:chExt cx="1122898" cy="149223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8652" y="3930030"/>
              <a:ext cx="1122898" cy="1122898"/>
            </a:xfrm>
            <a:prstGeom prst="rect">
              <a:avLst/>
            </a:prstGeom>
          </p:spPr>
        </p:pic>
        <p:sp>
          <p:nvSpPr>
            <p:cNvPr id="7" name="TextBox 6"/>
            <p:cNvSpPr txBox="1"/>
            <p:nvPr/>
          </p:nvSpPr>
          <p:spPr>
            <a:xfrm>
              <a:off x="548640" y="3560698"/>
              <a:ext cx="726033" cy="369332"/>
            </a:xfrm>
            <a:prstGeom prst="rect">
              <a:avLst/>
            </a:prstGeom>
            <a:noFill/>
          </p:spPr>
          <p:txBody>
            <a:bodyPr wrap="none" rtlCol="0">
              <a:spAutoFit/>
            </a:bodyPr>
            <a:lstStyle/>
            <a:p>
              <a:r>
                <a:rPr lang="en-US" dirty="0" smtClean="0"/>
                <a:t>Client</a:t>
              </a:r>
              <a:endParaRPr lang="en-US" dirty="0"/>
            </a:p>
          </p:txBody>
        </p:sp>
      </p:grpSp>
      <p:pic>
        <p:nvPicPr>
          <p:cNvPr id="13" name="Picture 12"/>
          <p:cNvPicPr>
            <a:picLocks noChangeAspect="1"/>
          </p:cNvPicPr>
          <p:nvPr/>
        </p:nvPicPr>
        <p:blipFill>
          <a:blip r:embed="rId4"/>
          <a:stretch>
            <a:fillRect/>
          </a:stretch>
        </p:blipFill>
        <p:spPr>
          <a:xfrm>
            <a:off x="10018006" y="3720474"/>
            <a:ext cx="1332454" cy="1332454"/>
          </a:xfrm>
          <a:prstGeom prst="rect">
            <a:avLst/>
          </a:prstGeom>
        </p:spPr>
      </p:pic>
      <p:sp>
        <p:nvSpPr>
          <p:cNvPr id="15" name="TextBox 14"/>
          <p:cNvSpPr txBox="1"/>
          <p:nvPr/>
        </p:nvSpPr>
        <p:spPr>
          <a:xfrm>
            <a:off x="9824478" y="3258808"/>
            <a:ext cx="1719510" cy="369332"/>
          </a:xfrm>
          <a:prstGeom prst="rect">
            <a:avLst/>
          </a:prstGeom>
          <a:noFill/>
        </p:spPr>
        <p:txBody>
          <a:bodyPr wrap="none" rtlCol="0">
            <a:spAutoFit/>
          </a:bodyPr>
          <a:lstStyle/>
          <a:p>
            <a:r>
              <a:rPr lang="en-US" dirty="0" smtClean="0"/>
              <a:t>Backend storage</a:t>
            </a:r>
            <a:endParaRPr lang="en-US" dirty="0"/>
          </a:p>
        </p:txBody>
      </p:sp>
      <p:pic>
        <p:nvPicPr>
          <p:cNvPr id="16" name="Picture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15035" y="3346333"/>
            <a:ext cx="1706595" cy="1706595"/>
          </a:xfrm>
          <a:prstGeom prst="rect">
            <a:avLst/>
          </a:prstGeom>
        </p:spPr>
      </p:pic>
      <p:sp>
        <p:nvSpPr>
          <p:cNvPr id="3" name="TextBox 2"/>
          <p:cNvSpPr txBox="1"/>
          <p:nvPr/>
        </p:nvSpPr>
        <p:spPr>
          <a:xfrm>
            <a:off x="5015035" y="2918022"/>
            <a:ext cx="1696298" cy="369332"/>
          </a:xfrm>
          <a:prstGeom prst="rect">
            <a:avLst/>
          </a:prstGeom>
          <a:noFill/>
        </p:spPr>
        <p:txBody>
          <a:bodyPr wrap="none" rtlCol="0">
            <a:spAutoFit/>
          </a:bodyPr>
          <a:lstStyle/>
          <a:p>
            <a:r>
              <a:rPr lang="en-US" dirty="0" smtClean="0"/>
              <a:t>Database server</a:t>
            </a:r>
            <a:endParaRPr lang="en-US" dirty="0"/>
          </a:p>
        </p:txBody>
      </p:sp>
      <p:cxnSp>
        <p:nvCxnSpPr>
          <p:cNvPr id="8" name="Straight Arrow Connector 7"/>
          <p:cNvCxnSpPr/>
          <p:nvPr/>
        </p:nvCxnSpPr>
        <p:spPr>
          <a:xfrm flipV="1">
            <a:off x="1541550" y="4135083"/>
            <a:ext cx="3473485" cy="29184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1541550" y="4319749"/>
            <a:ext cx="3473485" cy="31223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711333" y="4064099"/>
            <a:ext cx="3257483" cy="18584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6721630" y="4319749"/>
            <a:ext cx="3247186" cy="11485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6597105" y="282511"/>
            <a:ext cx="2387847" cy="1449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possible </a:t>
            </a:r>
            <a:r>
              <a:rPr lang="en-US" sz="3200" dirty="0" smtClean="0"/>
              <a:t>threats?</a:t>
            </a:r>
            <a:endParaRPr lang="en-US" sz="3200" dirty="0"/>
          </a:p>
        </p:txBody>
      </p:sp>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898840" y="5163361"/>
            <a:ext cx="817282" cy="817282"/>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487312" y="1110355"/>
            <a:ext cx="1742475" cy="1742475"/>
          </a:xfrm>
          <a:prstGeom prst="rect">
            <a:avLst/>
          </a:prstGeom>
        </p:spPr>
      </p:pic>
      <p:sp>
        <p:nvSpPr>
          <p:cNvPr id="24" name="TextBox 23"/>
          <p:cNvSpPr txBox="1"/>
          <p:nvPr/>
        </p:nvSpPr>
        <p:spPr>
          <a:xfrm>
            <a:off x="9574231" y="806470"/>
            <a:ext cx="1277209" cy="369332"/>
          </a:xfrm>
          <a:prstGeom prst="rect">
            <a:avLst/>
          </a:prstGeom>
          <a:noFill/>
        </p:spPr>
        <p:txBody>
          <a:bodyPr wrap="none" rtlCol="0">
            <a:spAutoFit/>
          </a:bodyPr>
          <a:lstStyle/>
          <a:p>
            <a:r>
              <a:rPr lang="en-US" smtClean="0"/>
              <a:t>Data owner</a:t>
            </a:r>
            <a:endParaRPr lang="en-US" dirty="0"/>
          </a:p>
        </p:txBody>
      </p:sp>
      <p:cxnSp>
        <p:nvCxnSpPr>
          <p:cNvPr id="25" name="Straight Arrow Connector 24"/>
          <p:cNvCxnSpPr/>
          <p:nvPr/>
        </p:nvCxnSpPr>
        <p:spPr>
          <a:xfrm flipH="1">
            <a:off x="6770820" y="1981593"/>
            <a:ext cx="2716492" cy="194843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23800" y="5163361"/>
            <a:ext cx="4285379" cy="1323439"/>
          </a:xfrm>
          <a:prstGeom prst="rect">
            <a:avLst/>
          </a:prstGeom>
          <a:noFill/>
          <a:ln w="19050">
            <a:solidFill>
              <a:schemeClr val="accent1">
                <a:shade val="50000"/>
              </a:schemeClr>
            </a:solidFill>
          </a:ln>
        </p:spPr>
        <p:txBody>
          <a:bodyPr wrap="square" rtlCol="0">
            <a:spAutoFit/>
          </a:bodyPr>
          <a:lstStyle/>
          <a:p>
            <a:r>
              <a:rPr lang="en-US" sz="2000" dirty="0" smtClean="0"/>
              <a:t>Encrypt data at rest, required for some data types due to regulation (HIPAA)</a:t>
            </a:r>
            <a:endParaRPr lang="en-US" sz="2000" dirty="0"/>
          </a:p>
          <a:p>
            <a:pPr marL="342900" indent="-342900">
              <a:buFont typeface="Arial" charset="0"/>
              <a:buChar char="•"/>
            </a:pPr>
            <a:r>
              <a:rPr lang="en-US" sz="2000" dirty="0" smtClean="0"/>
              <a:t>Capability exists in modern databases (e.g. </a:t>
            </a:r>
            <a:r>
              <a:rPr lang="en-US" sz="2000" dirty="0" err="1" smtClean="0"/>
              <a:t>Accumulo</a:t>
            </a:r>
            <a:r>
              <a:rPr lang="en-US" sz="2000" dirty="0" smtClean="0"/>
              <a:t>)</a:t>
            </a:r>
          </a:p>
        </p:txBody>
      </p:sp>
      <p:sp>
        <p:nvSpPr>
          <p:cNvPr id="30" name="Rounded Rectangle 29"/>
          <p:cNvSpPr/>
          <p:nvPr/>
        </p:nvSpPr>
        <p:spPr>
          <a:xfrm rot="21309971">
            <a:off x="1584109" y="4203781"/>
            <a:ext cx="3321551" cy="149299"/>
          </a:xfrm>
          <a:prstGeom prst="roundRect">
            <a:avLst/>
          </a:prstGeom>
          <a:solidFill>
            <a:schemeClr val="accent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rot="21309971">
            <a:off x="1650925" y="4385198"/>
            <a:ext cx="3321551" cy="149299"/>
          </a:xfrm>
          <a:prstGeom prst="roundRect">
            <a:avLst/>
          </a:prstGeom>
          <a:solidFill>
            <a:schemeClr val="accent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rot="180000">
            <a:off x="6771588" y="4100247"/>
            <a:ext cx="3121261" cy="111105"/>
          </a:xfrm>
          <a:prstGeom prst="roundRect">
            <a:avLst/>
          </a:prstGeom>
          <a:solidFill>
            <a:schemeClr val="accent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rot="120000">
            <a:off x="6832089" y="4308254"/>
            <a:ext cx="3021477" cy="110831"/>
          </a:xfrm>
          <a:prstGeom prst="roundRect">
            <a:avLst/>
          </a:prstGeom>
          <a:solidFill>
            <a:schemeClr val="accent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rot="19471493">
            <a:off x="6615659" y="2862469"/>
            <a:ext cx="3121261" cy="111105"/>
          </a:xfrm>
          <a:prstGeom prst="roundRect">
            <a:avLst/>
          </a:prstGeom>
          <a:solidFill>
            <a:schemeClr val="accent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2"/>
          </p:nvPr>
        </p:nvSpPr>
        <p:spPr/>
        <p:txBody>
          <a:bodyPr/>
          <a:lstStyle/>
          <a:p>
            <a:fld id="{1331F335-29E7-644E-BF01-9CFDAABF951A}" type="slidenum">
              <a:rPr lang="en-US" smtClean="0"/>
              <a:t>6</a:t>
            </a:fld>
            <a:endParaRPr lang="en-US"/>
          </a:p>
        </p:txBody>
      </p:sp>
    </p:spTree>
    <p:extLst>
      <p:ext uri="{BB962C8B-B14F-4D97-AF65-F5344CB8AC3E}">
        <p14:creationId xmlns:p14="http://schemas.microsoft.com/office/powerpoint/2010/main" val="191641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Lets encrypt data!!</a:t>
            </a:r>
            <a:endParaRPr lang="en-US" dirty="0"/>
          </a:p>
        </p:txBody>
      </p:sp>
      <p:grpSp>
        <p:nvGrpSpPr>
          <p:cNvPr id="12" name="Group 11"/>
          <p:cNvGrpSpPr/>
          <p:nvPr/>
        </p:nvGrpSpPr>
        <p:grpSpPr>
          <a:xfrm>
            <a:off x="418652" y="3560698"/>
            <a:ext cx="1122898" cy="1492230"/>
            <a:chOff x="418652" y="3560698"/>
            <a:chExt cx="1122898" cy="149223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8652" y="3930030"/>
              <a:ext cx="1122898" cy="1122898"/>
            </a:xfrm>
            <a:prstGeom prst="rect">
              <a:avLst/>
            </a:prstGeom>
          </p:spPr>
        </p:pic>
        <p:sp>
          <p:nvSpPr>
            <p:cNvPr id="7" name="TextBox 6"/>
            <p:cNvSpPr txBox="1"/>
            <p:nvPr/>
          </p:nvSpPr>
          <p:spPr>
            <a:xfrm>
              <a:off x="548640" y="3560698"/>
              <a:ext cx="726033" cy="369332"/>
            </a:xfrm>
            <a:prstGeom prst="rect">
              <a:avLst/>
            </a:prstGeom>
            <a:noFill/>
          </p:spPr>
          <p:txBody>
            <a:bodyPr wrap="none" rtlCol="0">
              <a:spAutoFit/>
            </a:bodyPr>
            <a:lstStyle/>
            <a:p>
              <a:r>
                <a:rPr lang="en-US" dirty="0" smtClean="0"/>
                <a:t>Client</a:t>
              </a:r>
              <a:endParaRPr lang="en-US" dirty="0"/>
            </a:p>
          </p:txBody>
        </p:sp>
      </p:grpSp>
      <p:pic>
        <p:nvPicPr>
          <p:cNvPr id="13" name="Picture 12"/>
          <p:cNvPicPr>
            <a:picLocks noChangeAspect="1"/>
          </p:cNvPicPr>
          <p:nvPr/>
        </p:nvPicPr>
        <p:blipFill>
          <a:blip r:embed="rId4"/>
          <a:stretch>
            <a:fillRect/>
          </a:stretch>
        </p:blipFill>
        <p:spPr>
          <a:xfrm>
            <a:off x="10018006" y="3720474"/>
            <a:ext cx="1332454" cy="1332454"/>
          </a:xfrm>
          <a:prstGeom prst="rect">
            <a:avLst/>
          </a:prstGeom>
        </p:spPr>
      </p:pic>
      <p:sp>
        <p:nvSpPr>
          <p:cNvPr id="15" name="TextBox 14"/>
          <p:cNvSpPr txBox="1"/>
          <p:nvPr/>
        </p:nvSpPr>
        <p:spPr>
          <a:xfrm>
            <a:off x="9824478" y="3258808"/>
            <a:ext cx="1719510" cy="369332"/>
          </a:xfrm>
          <a:prstGeom prst="rect">
            <a:avLst/>
          </a:prstGeom>
          <a:noFill/>
        </p:spPr>
        <p:txBody>
          <a:bodyPr wrap="none" rtlCol="0">
            <a:spAutoFit/>
          </a:bodyPr>
          <a:lstStyle/>
          <a:p>
            <a:r>
              <a:rPr lang="en-US" dirty="0" smtClean="0"/>
              <a:t>Backend storage</a:t>
            </a:r>
            <a:endParaRPr lang="en-US" dirty="0"/>
          </a:p>
        </p:txBody>
      </p:sp>
      <p:pic>
        <p:nvPicPr>
          <p:cNvPr id="16" name="Picture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15035" y="3346333"/>
            <a:ext cx="1706595" cy="1706595"/>
          </a:xfrm>
          <a:prstGeom prst="rect">
            <a:avLst/>
          </a:prstGeom>
        </p:spPr>
      </p:pic>
      <p:sp>
        <p:nvSpPr>
          <p:cNvPr id="3" name="TextBox 2"/>
          <p:cNvSpPr txBox="1"/>
          <p:nvPr/>
        </p:nvSpPr>
        <p:spPr>
          <a:xfrm>
            <a:off x="5015035" y="2918022"/>
            <a:ext cx="1696298" cy="369332"/>
          </a:xfrm>
          <a:prstGeom prst="rect">
            <a:avLst/>
          </a:prstGeom>
          <a:noFill/>
        </p:spPr>
        <p:txBody>
          <a:bodyPr wrap="none" rtlCol="0">
            <a:spAutoFit/>
          </a:bodyPr>
          <a:lstStyle/>
          <a:p>
            <a:r>
              <a:rPr lang="en-US" dirty="0" smtClean="0"/>
              <a:t>Database server</a:t>
            </a:r>
            <a:endParaRPr lang="en-US" dirty="0"/>
          </a:p>
        </p:txBody>
      </p:sp>
      <p:cxnSp>
        <p:nvCxnSpPr>
          <p:cNvPr id="8" name="Straight Arrow Connector 7"/>
          <p:cNvCxnSpPr/>
          <p:nvPr/>
        </p:nvCxnSpPr>
        <p:spPr>
          <a:xfrm flipV="1">
            <a:off x="1541550" y="4135083"/>
            <a:ext cx="3473485" cy="29184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1541550" y="4319749"/>
            <a:ext cx="3473485" cy="31223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711333" y="4064099"/>
            <a:ext cx="3257483" cy="18584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6721630" y="4319749"/>
            <a:ext cx="3247186" cy="11485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6597105" y="282511"/>
            <a:ext cx="2387847" cy="1449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possible </a:t>
            </a:r>
            <a:r>
              <a:rPr lang="en-US" sz="3200" dirty="0" smtClean="0"/>
              <a:t>threats?</a:t>
            </a:r>
            <a:endParaRPr lang="en-US" sz="3200" dirty="0"/>
          </a:p>
        </p:txBody>
      </p:sp>
      <p:grpSp>
        <p:nvGrpSpPr>
          <p:cNvPr id="22" name="Group 21"/>
          <p:cNvGrpSpPr/>
          <p:nvPr/>
        </p:nvGrpSpPr>
        <p:grpSpPr>
          <a:xfrm>
            <a:off x="255310" y="5045532"/>
            <a:ext cx="1160970" cy="817282"/>
            <a:chOff x="2030322" y="3312317"/>
            <a:chExt cx="1160970" cy="817282"/>
          </a:xfrm>
        </p:grpSpPr>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30322" y="3312317"/>
              <a:ext cx="817282" cy="817282"/>
            </a:xfrm>
            <a:prstGeom prst="rect">
              <a:avLst/>
            </a:prstGeom>
          </p:spPr>
        </p:pic>
        <p:sp>
          <p:nvSpPr>
            <p:cNvPr id="19" name="TextBox 18"/>
            <p:cNvSpPr txBox="1"/>
            <p:nvPr/>
          </p:nvSpPr>
          <p:spPr>
            <a:xfrm>
              <a:off x="3006561" y="3358118"/>
              <a:ext cx="184731" cy="369332"/>
            </a:xfrm>
            <a:prstGeom prst="rect">
              <a:avLst/>
            </a:prstGeom>
            <a:noFill/>
          </p:spPr>
          <p:txBody>
            <a:bodyPr wrap="none" rtlCol="0">
              <a:spAutoFit/>
            </a:bodyPr>
            <a:lstStyle/>
            <a:p>
              <a:endParaRPr lang="en-US" dirty="0"/>
            </a:p>
          </p:txBody>
        </p:sp>
      </p:grpSp>
      <p:pic>
        <p:nvPicPr>
          <p:cNvPr id="23" name="Picture 2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487312" y="1110355"/>
            <a:ext cx="1742475" cy="1742475"/>
          </a:xfrm>
          <a:prstGeom prst="rect">
            <a:avLst/>
          </a:prstGeom>
        </p:spPr>
      </p:pic>
      <p:sp>
        <p:nvSpPr>
          <p:cNvPr id="24" name="TextBox 23"/>
          <p:cNvSpPr txBox="1"/>
          <p:nvPr/>
        </p:nvSpPr>
        <p:spPr>
          <a:xfrm>
            <a:off x="9574231" y="806470"/>
            <a:ext cx="1277209" cy="369332"/>
          </a:xfrm>
          <a:prstGeom prst="rect">
            <a:avLst/>
          </a:prstGeom>
          <a:noFill/>
        </p:spPr>
        <p:txBody>
          <a:bodyPr wrap="none" rtlCol="0">
            <a:spAutoFit/>
          </a:bodyPr>
          <a:lstStyle/>
          <a:p>
            <a:r>
              <a:rPr lang="en-US" smtClean="0"/>
              <a:t>Data owner</a:t>
            </a:r>
            <a:endParaRPr lang="en-US" dirty="0"/>
          </a:p>
        </p:txBody>
      </p:sp>
      <p:cxnSp>
        <p:nvCxnSpPr>
          <p:cNvPr id="25" name="Straight Arrow Connector 24"/>
          <p:cNvCxnSpPr/>
          <p:nvPr/>
        </p:nvCxnSpPr>
        <p:spPr>
          <a:xfrm flipH="1">
            <a:off x="6770820" y="1981593"/>
            <a:ext cx="2716492" cy="194843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683437" y="5173735"/>
            <a:ext cx="4285379" cy="1077218"/>
          </a:xfrm>
          <a:prstGeom prst="rect">
            <a:avLst/>
          </a:prstGeom>
          <a:noFill/>
          <a:ln w="19050">
            <a:solidFill>
              <a:schemeClr val="accent1">
                <a:shade val="50000"/>
              </a:schemeClr>
            </a:solidFill>
          </a:ln>
        </p:spPr>
        <p:txBody>
          <a:bodyPr wrap="square" rtlCol="0">
            <a:spAutoFit/>
          </a:bodyPr>
          <a:lstStyle/>
          <a:p>
            <a:r>
              <a:rPr lang="en-US" sz="3200" dirty="0" smtClean="0"/>
              <a:t>Client restricted using access control at server</a:t>
            </a:r>
            <a:endParaRPr lang="en-US" sz="3200" dirty="0"/>
          </a:p>
        </p:txBody>
      </p:sp>
      <p:sp>
        <p:nvSpPr>
          <p:cNvPr id="30" name="Rounded Rectangle 29"/>
          <p:cNvSpPr/>
          <p:nvPr/>
        </p:nvSpPr>
        <p:spPr>
          <a:xfrm rot="21309971">
            <a:off x="1584109" y="4203781"/>
            <a:ext cx="3321551" cy="149299"/>
          </a:xfrm>
          <a:prstGeom prst="roundRect">
            <a:avLst/>
          </a:prstGeom>
          <a:solidFill>
            <a:schemeClr val="accent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rot="21309971">
            <a:off x="1650925" y="4385198"/>
            <a:ext cx="3321551" cy="149299"/>
          </a:xfrm>
          <a:prstGeom prst="roundRect">
            <a:avLst/>
          </a:prstGeom>
          <a:solidFill>
            <a:schemeClr val="accent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rot="180000">
            <a:off x="6771588" y="4100247"/>
            <a:ext cx="3121261" cy="111105"/>
          </a:xfrm>
          <a:prstGeom prst="roundRect">
            <a:avLst/>
          </a:prstGeom>
          <a:solidFill>
            <a:schemeClr val="accent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rot="120000">
            <a:off x="6832089" y="4308254"/>
            <a:ext cx="3021477" cy="110831"/>
          </a:xfrm>
          <a:prstGeom prst="roundRect">
            <a:avLst/>
          </a:prstGeom>
          <a:solidFill>
            <a:schemeClr val="accent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rot="19471493">
            <a:off x="6615659" y="2862469"/>
            <a:ext cx="3121261" cy="111105"/>
          </a:xfrm>
          <a:prstGeom prst="roundRect">
            <a:avLst/>
          </a:prstGeom>
          <a:solidFill>
            <a:schemeClr val="accent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rot="5400000">
            <a:off x="10036691" y="3748827"/>
            <a:ext cx="1299837" cy="1241742"/>
          </a:xfrm>
          <a:prstGeom prst="roundRect">
            <a:avLst/>
          </a:prstGeom>
          <a:solidFill>
            <a:schemeClr val="accent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324197" y="4611612"/>
            <a:ext cx="521821" cy="521821"/>
          </a:xfrm>
          <a:prstGeom prst="rect">
            <a:avLst/>
          </a:prstGeom>
        </p:spPr>
      </p:pic>
      <p:sp>
        <p:nvSpPr>
          <p:cNvPr id="6" name="Slide Number Placeholder 5"/>
          <p:cNvSpPr>
            <a:spLocks noGrp="1"/>
          </p:cNvSpPr>
          <p:nvPr>
            <p:ph type="sldNum" sz="quarter" idx="12"/>
          </p:nvPr>
        </p:nvSpPr>
        <p:spPr/>
        <p:txBody>
          <a:bodyPr/>
          <a:lstStyle/>
          <a:p>
            <a:fld id="{1331F335-29E7-644E-BF01-9CFDAABF951A}" type="slidenum">
              <a:rPr lang="en-US" smtClean="0"/>
              <a:t>7</a:t>
            </a:fld>
            <a:endParaRPr lang="en-US"/>
          </a:p>
        </p:txBody>
      </p:sp>
    </p:spTree>
    <p:extLst>
      <p:ext uri="{BB962C8B-B14F-4D97-AF65-F5344CB8AC3E}">
        <p14:creationId xmlns:p14="http://schemas.microsoft.com/office/powerpoint/2010/main" val="2001712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Lets encrypt data!!</a:t>
            </a:r>
            <a:endParaRPr lang="en-US" dirty="0"/>
          </a:p>
        </p:txBody>
      </p:sp>
      <p:grpSp>
        <p:nvGrpSpPr>
          <p:cNvPr id="12" name="Group 11"/>
          <p:cNvGrpSpPr/>
          <p:nvPr/>
        </p:nvGrpSpPr>
        <p:grpSpPr>
          <a:xfrm>
            <a:off x="418652" y="3560698"/>
            <a:ext cx="1122898" cy="1492230"/>
            <a:chOff x="418652" y="3560698"/>
            <a:chExt cx="1122898" cy="149223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8652" y="3930030"/>
              <a:ext cx="1122898" cy="1122898"/>
            </a:xfrm>
            <a:prstGeom prst="rect">
              <a:avLst/>
            </a:prstGeom>
          </p:spPr>
        </p:pic>
        <p:sp>
          <p:nvSpPr>
            <p:cNvPr id="7" name="TextBox 6"/>
            <p:cNvSpPr txBox="1"/>
            <p:nvPr/>
          </p:nvSpPr>
          <p:spPr>
            <a:xfrm>
              <a:off x="548640" y="3560698"/>
              <a:ext cx="726033" cy="369332"/>
            </a:xfrm>
            <a:prstGeom prst="rect">
              <a:avLst/>
            </a:prstGeom>
            <a:noFill/>
          </p:spPr>
          <p:txBody>
            <a:bodyPr wrap="none" rtlCol="0">
              <a:spAutoFit/>
            </a:bodyPr>
            <a:lstStyle/>
            <a:p>
              <a:r>
                <a:rPr lang="en-US" dirty="0" smtClean="0"/>
                <a:t>Client</a:t>
              </a:r>
              <a:endParaRPr lang="en-US" dirty="0"/>
            </a:p>
          </p:txBody>
        </p:sp>
      </p:grpSp>
      <p:pic>
        <p:nvPicPr>
          <p:cNvPr id="13" name="Picture 12"/>
          <p:cNvPicPr>
            <a:picLocks noChangeAspect="1"/>
          </p:cNvPicPr>
          <p:nvPr/>
        </p:nvPicPr>
        <p:blipFill>
          <a:blip r:embed="rId4"/>
          <a:stretch>
            <a:fillRect/>
          </a:stretch>
        </p:blipFill>
        <p:spPr>
          <a:xfrm>
            <a:off x="10018006" y="3720474"/>
            <a:ext cx="1332454" cy="1332454"/>
          </a:xfrm>
          <a:prstGeom prst="rect">
            <a:avLst/>
          </a:prstGeom>
        </p:spPr>
      </p:pic>
      <p:sp>
        <p:nvSpPr>
          <p:cNvPr id="15" name="TextBox 14"/>
          <p:cNvSpPr txBox="1"/>
          <p:nvPr/>
        </p:nvSpPr>
        <p:spPr>
          <a:xfrm>
            <a:off x="9824478" y="3258808"/>
            <a:ext cx="1719510" cy="369332"/>
          </a:xfrm>
          <a:prstGeom prst="rect">
            <a:avLst/>
          </a:prstGeom>
          <a:noFill/>
        </p:spPr>
        <p:txBody>
          <a:bodyPr wrap="none" rtlCol="0">
            <a:spAutoFit/>
          </a:bodyPr>
          <a:lstStyle/>
          <a:p>
            <a:r>
              <a:rPr lang="en-US" dirty="0" smtClean="0"/>
              <a:t>Backend storage</a:t>
            </a:r>
            <a:endParaRPr lang="en-US" dirty="0"/>
          </a:p>
        </p:txBody>
      </p:sp>
      <p:pic>
        <p:nvPicPr>
          <p:cNvPr id="16" name="Picture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15035" y="3346333"/>
            <a:ext cx="1706595" cy="1706595"/>
          </a:xfrm>
          <a:prstGeom prst="rect">
            <a:avLst/>
          </a:prstGeom>
        </p:spPr>
      </p:pic>
      <p:sp>
        <p:nvSpPr>
          <p:cNvPr id="3" name="TextBox 2"/>
          <p:cNvSpPr txBox="1"/>
          <p:nvPr/>
        </p:nvSpPr>
        <p:spPr>
          <a:xfrm>
            <a:off x="5015035" y="2918022"/>
            <a:ext cx="1696298" cy="369332"/>
          </a:xfrm>
          <a:prstGeom prst="rect">
            <a:avLst/>
          </a:prstGeom>
          <a:noFill/>
        </p:spPr>
        <p:txBody>
          <a:bodyPr wrap="none" rtlCol="0">
            <a:spAutoFit/>
          </a:bodyPr>
          <a:lstStyle/>
          <a:p>
            <a:r>
              <a:rPr lang="en-US" dirty="0" smtClean="0"/>
              <a:t>Database server</a:t>
            </a:r>
            <a:endParaRPr lang="en-US" dirty="0"/>
          </a:p>
        </p:txBody>
      </p:sp>
      <p:cxnSp>
        <p:nvCxnSpPr>
          <p:cNvPr id="8" name="Straight Arrow Connector 7"/>
          <p:cNvCxnSpPr/>
          <p:nvPr/>
        </p:nvCxnSpPr>
        <p:spPr>
          <a:xfrm flipV="1">
            <a:off x="1541550" y="4135083"/>
            <a:ext cx="3473485" cy="29184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1541550" y="4319749"/>
            <a:ext cx="3473485" cy="31223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711333" y="4064099"/>
            <a:ext cx="3257483" cy="18584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6721630" y="4319749"/>
            <a:ext cx="3247186" cy="11485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6597105" y="282511"/>
            <a:ext cx="2387847" cy="14490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possible </a:t>
            </a:r>
            <a:r>
              <a:rPr lang="en-US" sz="3200" dirty="0" smtClean="0"/>
              <a:t>threats?</a:t>
            </a:r>
            <a:endParaRPr lang="en-US" sz="3200" dirty="0"/>
          </a:p>
        </p:txBody>
      </p:sp>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305691" y="4219382"/>
            <a:ext cx="817282" cy="817282"/>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487312" y="1110355"/>
            <a:ext cx="1742475" cy="1742475"/>
          </a:xfrm>
          <a:prstGeom prst="rect">
            <a:avLst/>
          </a:prstGeom>
        </p:spPr>
      </p:pic>
      <p:sp>
        <p:nvSpPr>
          <p:cNvPr id="24" name="TextBox 23"/>
          <p:cNvSpPr txBox="1"/>
          <p:nvPr/>
        </p:nvSpPr>
        <p:spPr>
          <a:xfrm>
            <a:off x="9574231" y="806470"/>
            <a:ext cx="1277209" cy="369332"/>
          </a:xfrm>
          <a:prstGeom prst="rect">
            <a:avLst/>
          </a:prstGeom>
          <a:noFill/>
        </p:spPr>
        <p:txBody>
          <a:bodyPr wrap="none" rtlCol="0">
            <a:spAutoFit/>
          </a:bodyPr>
          <a:lstStyle/>
          <a:p>
            <a:r>
              <a:rPr lang="en-US" smtClean="0"/>
              <a:t>Data owner</a:t>
            </a:r>
            <a:endParaRPr lang="en-US" dirty="0"/>
          </a:p>
        </p:txBody>
      </p:sp>
      <p:cxnSp>
        <p:nvCxnSpPr>
          <p:cNvPr id="25" name="Straight Arrow Connector 24"/>
          <p:cNvCxnSpPr/>
          <p:nvPr/>
        </p:nvCxnSpPr>
        <p:spPr>
          <a:xfrm flipH="1">
            <a:off x="6770820" y="1981593"/>
            <a:ext cx="2716492" cy="194843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rot="21309971">
            <a:off x="1584109" y="4203781"/>
            <a:ext cx="3321551" cy="149299"/>
          </a:xfrm>
          <a:prstGeom prst="roundRect">
            <a:avLst/>
          </a:prstGeom>
          <a:solidFill>
            <a:schemeClr val="accent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rot="21309971">
            <a:off x="1650925" y="4385198"/>
            <a:ext cx="3321551" cy="149299"/>
          </a:xfrm>
          <a:prstGeom prst="roundRect">
            <a:avLst/>
          </a:prstGeom>
          <a:solidFill>
            <a:schemeClr val="accent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rot="180000">
            <a:off x="6771588" y="4100247"/>
            <a:ext cx="3121261" cy="111105"/>
          </a:xfrm>
          <a:prstGeom prst="roundRect">
            <a:avLst/>
          </a:prstGeom>
          <a:solidFill>
            <a:schemeClr val="accent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rot="120000">
            <a:off x="6832089" y="4308254"/>
            <a:ext cx="3021477" cy="110831"/>
          </a:xfrm>
          <a:prstGeom prst="roundRect">
            <a:avLst/>
          </a:prstGeom>
          <a:solidFill>
            <a:schemeClr val="accent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rot="19471493">
            <a:off x="6615659" y="2862469"/>
            <a:ext cx="3121261" cy="111105"/>
          </a:xfrm>
          <a:prstGeom prst="roundRect">
            <a:avLst/>
          </a:prstGeom>
          <a:solidFill>
            <a:schemeClr val="accent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rot="5400000">
            <a:off x="10036691" y="3748827"/>
            <a:ext cx="1299837" cy="1241742"/>
          </a:xfrm>
          <a:prstGeom prst="roundRect">
            <a:avLst/>
          </a:prstGeom>
          <a:solidFill>
            <a:schemeClr val="accent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324197" y="4611612"/>
            <a:ext cx="521821" cy="521821"/>
          </a:xfrm>
          <a:prstGeom prst="rect">
            <a:avLst/>
          </a:prstGeom>
        </p:spPr>
      </p:pic>
      <p:sp>
        <p:nvSpPr>
          <p:cNvPr id="34" name="TextBox 33"/>
          <p:cNvSpPr txBox="1"/>
          <p:nvPr/>
        </p:nvSpPr>
        <p:spPr>
          <a:xfrm>
            <a:off x="362619" y="5211351"/>
            <a:ext cx="3480251" cy="1200329"/>
          </a:xfrm>
          <a:prstGeom prst="rect">
            <a:avLst/>
          </a:prstGeom>
          <a:noFill/>
          <a:ln w="19050">
            <a:solidFill>
              <a:schemeClr val="accent1">
                <a:shade val="50000"/>
              </a:schemeClr>
            </a:solidFill>
          </a:ln>
        </p:spPr>
        <p:txBody>
          <a:bodyPr wrap="square" rtlCol="0">
            <a:spAutoFit/>
          </a:bodyPr>
          <a:lstStyle/>
          <a:p>
            <a:r>
              <a:rPr lang="en-US" sz="2400" dirty="0" smtClean="0"/>
              <a:t>Mitigation seems difficult, </a:t>
            </a:r>
            <a:br>
              <a:rPr lang="en-US" sz="2400" dirty="0" smtClean="0"/>
            </a:br>
            <a:r>
              <a:rPr lang="en-US" sz="2400" dirty="0" smtClean="0"/>
              <a:t>server must be able to process queries</a:t>
            </a:r>
            <a:endParaRPr lang="en-US" sz="2400" dirty="0"/>
          </a:p>
        </p:txBody>
      </p:sp>
      <p:sp>
        <p:nvSpPr>
          <p:cNvPr id="6" name="Slide Number Placeholder 5"/>
          <p:cNvSpPr>
            <a:spLocks noGrp="1"/>
          </p:cNvSpPr>
          <p:nvPr>
            <p:ph type="sldNum" sz="quarter" idx="12"/>
          </p:nvPr>
        </p:nvSpPr>
        <p:spPr/>
        <p:txBody>
          <a:bodyPr/>
          <a:lstStyle/>
          <a:p>
            <a:fld id="{1331F335-29E7-644E-BF01-9CFDAABF951A}" type="slidenum">
              <a:rPr lang="en-US" smtClean="0"/>
              <a:t>8</a:t>
            </a:fld>
            <a:endParaRPr lang="en-US"/>
          </a:p>
        </p:txBody>
      </p:sp>
    </p:spTree>
    <p:extLst>
      <p:ext uri="{BB962C8B-B14F-4D97-AF65-F5344CB8AC3E}">
        <p14:creationId xmlns:p14="http://schemas.microsoft.com/office/powerpoint/2010/main" val="47940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6781"/>
            <a:ext cx="10515600" cy="1325563"/>
          </a:xfrm>
        </p:spPr>
        <p:txBody>
          <a:bodyPr/>
          <a:lstStyle/>
          <a:p>
            <a:r>
              <a:rPr lang="en-US" smtClean="0"/>
              <a:t>Cryptographically Protected Search</a:t>
            </a:r>
            <a:endParaRPr lang="en-US"/>
          </a:p>
        </p:txBody>
      </p:sp>
      <p:cxnSp>
        <p:nvCxnSpPr>
          <p:cNvPr id="4" name="Straight Arrow Connector 3"/>
          <p:cNvCxnSpPr/>
          <p:nvPr/>
        </p:nvCxnSpPr>
        <p:spPr>
          <a:xfrm flipV="1">
            <a:off x="1473798" y="1990165"/>
            <a:ext cx="0" cy="39910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1473798" y="5981252"/>
            <a:ext cx="826187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227755" y="6196404"/>
            <a:ext cx="2113464" cy="369332"/>
          </a:xfrm>
          <a:prstGeom prst="rect">
            <a:avLst/>
          </a:prstGeom>
          <a:noFill/>
        </p:spPr>
        <p:txBody>
          <a:bodyPr wrap="none" rtlCol="0">
            <a:spAutoFit/>
          </a:bodyPr>
          <a:lstStyle/>
          <a:p>
            <a:r>
              <a:rPr lang="en-US" dirty="0" smtClean="0"/>
              <a:t>Utility </a:t>
            </a:r>
            <a:r>
              <a:rPr lang="en-US" smtClean="0"/>
              <a:t>of stored data</a:t>
            </a:r>
            <a:endParaRPr lang="en-US"/>
          </a:p>
        </p:txBody>
      </p:sp>
      <p:sp>
        <p:nvSpPr>
          <p:cNvPr id="7" name="TextBox 6"/>
          <p:cNvSpPr txBox="1"/>
          <p:nvPr/>
        </p:nvSpPr>
        <p:spPr>
          <a:xfrm rot="16200000">
            <a:off x="-124907" y="3801042"/>
            <a:ext cx="2487412" cy="369332"/>
          </a:xfrm>
          <a:prstGeom prst="rect">
            <a:avLst/>
          </a:prstGeom>
          <a:noFill/>
        </p:spPr>
        <p:txBody>
          <a:bodyPr wrap="none" rtlCol="0">
            <a:spAutoFit/>
          </a:bodyPr>
          <a:lstStyle/>
          <a:p>
            <a:r>
              <a:rPr lang="en-US" dirty="0" smtClean="0"/>
              <a:t>Risk of data compromise</a:t>
            </a:r>
            <a:endParaRPr lang="en-US" dirty="0"/>
          </a:p>
        </p:txBody>
      </p:sp>
      <p:grpSp>
        <p:nvGrpSpPr>
          <p:cNvPr id="11" name="Group 10"/>
          <p:cNvGrpSpPr/>
          <p:nvPr/>
        </p:nvGrpSpPr>
        <p:grpSpPr>
          <a:xfrm>
            <a:off x="1566671" y="5246129"/>
            <a:ext cx="3205814" cy="615159"/>
            <a:chOff x="9333193" y="1560278"/>
            <a:chExt cx="3205814" cy="615159"/>
          </a:xfrm>
        </p:grpSpPr>
        <p:sp>
          <p:nvSpPr>
            <p:cNvPr id="12" name="Oval 11"/>
            <p:cNvSpPr/>
            <p:nvPr/>
          </p:nvSpPr>
          <p:spPr>
            <a:xfrm>
              <a:off x="9406964" y="2073836"/>
              <a:ext cx="101601" cy="1016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9333193" y="1560278"/>
              <a:ext cx="3205814" cy="369332"/>
            </a:xfrm>
            <a:prstGeom prst="rect">
              <a:avLst/>
            </a:prstGeom>
            <a:noFill/>
          </p:spPr>
          <p:txBody>
            <a:bodyPr wrap="none" rtlCol="0">
              <a:spAutoFit/>
            </a:bodyPr>
            <a:lstStyle/>
            <a:p>
              <a:r>
                <a:rPr lang="en-US" dirty="0" smtClean="0"/>
                <a:t>Return whole </a:t>
              </a:r>
              <a:r>
                <a:rPr lang="en-US" smtClean="0"/>
                <a:t>dataset encrypted</a:t>
              </a:r>
              <a:endParaRPr lang="en-US" dirty="0"/>
            </a:p>
          </p:txBody>
        </p:sp>
      </p:grpSp>
      <p:sp>
        <p:nvSpPr>
          <p:cNvPr id="17" name="Rounded Rectangle 16"/>
          <p:cNvSpPr/>
          <p:nvPr/>
        </p:nvSpPr>
        <p:spPr>
          <a:xfrm>
            <a:off x="2445174" y="1990165"/>
            <a:ext cx="6110997" cy="12669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t>Homomorphic encryption vector-matrix </a:t>
            </a:r>
            <a:r>
              <a:rPr lang="en-US" sz="2000" dirty="0" err="1" smtClean="0"/>
              <a:t>mult</a:t>
            </a:r>
            <a:r>
              <a:rPr lang="en-US" sz="2000" dirty="0" smtClean="0"/>
              <a:t>: 30s</a:t>
            </a:r>
            <a:r>
              <a:rPr lang="en-US" sz="2000" baseline="30000" dirty="0" smtClean="0"/>
              <a:t>1</a:t>
            </a:r>
            <a:endParaRPr lang="en-US" sz="2000" dirty="0" smtClean="0"/>
          </a:p>
          <a:p>
            <a:r>
              <a:rPr lang="en-US" sz="2000" dirty="0" smtClean="0"/>
              <a:t>Multi-party </a:t>
            </a:r>
            <a:r>
              <a:rPr lang="en-US" sz="2000" dirty="0" smtClean="0"/>
              <a:t>computation: 200,000 AES</a:t>
            </a:r>
            <a:r>
              <a:rPr lang="en-US" sz="2000" baseline="30000" dirty="0" smtClean="0"/>
              <a:t>2</a:t>
            </a:r>
            <a:r>
              <a:rPr lang="en-US" sz="2000" dirty="0" smtClean="0"/>
              <a:t> blocks/s, </a:t>
            </a:r>
            <a:br>
              <a:rPr lang="en-US" sz="2000" dirty="0" smtClean="0"/>
            </a:br>
            <a:r>
              <a:rPr lang="en-US" sz="2000" dirty="0" smtClean="0"/>
              <a:t>does not scale to large data</a:t>
            </a:r>
            <a:endParaRPr lang="en-US" sz="2000" dirty="0" smtClean="0"/>
          </a:p>
        </p:txBody>
      </p:sp>
      <p:sp>
        <p:nvSpPr>
          <p:cNvPr id="18" name="Rounded Rectangle 17"/>
          <p:cNvSpPr/>
          <p:nvPr/>
        </p:nvSpPr>
        <p:spPr>
          <a:xfrm>
            <a:off x="2445174" y="3287614"/>
            <a:ext cx="3447626" cy="8063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Databases are expected to answer</a:t>
            </a:r>
            <a:br>
              <a:rPr lang="en-US" dirty="0" smtClean="0"/>
            </a:br>
            <a:r>
              <a:rPr lang="en-US" dirty="0" smtClean="0"/>
              <a:t> common queries in milliseconds</a:t>
            </a:r>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41219" y="3723622"/>
            <a:ext cx="4837772" cy="1145388"/>
          </a:xfrm>
          <a:prstGeom prst="rect">
            <a:avLst/>
          </a:prstGeom>
        </p:spPr>
      </p:pic>
      <p:sp>
        <p:nvSpPr>
          <p:cNvPr id="20" name="TextBox 19"/>
          <p:cNvSpPr txBox="1"/>
          <p:nvPr/>
        </p:nvSpPr>
        <p:spPr>
          <a:xfrm>
            <a:off x="0" y="6125478"/>
            <a:ext cx="5466561" cy="769441"/>
          </a:xfrm>
          <a:prstGeom prst="rect">
            <a:avLst/>
          </a:prstGeom>
          <a:noFill/>
        </p:spPr>
        <p:txBody>
          <a:bodyPr wrap="none" rtlCol="0">
            <a:spAutoFit/>
          </a:bodyPr>
          <a:lstStyle/>
          <a:p>
            <a:r>
              <a:rPr lang="en-US" sz="1100" baseline="30000" dirty="0" smtClean="0"/>
              <a:t>1</a:t>
            </a:r>
            <a:r>
              <a:rPr lang="en-US" sz="1100" dirty="0" smtClean="0"/>
              <a:t>S</a:t>
            </a:r>
            <a:r>
              <a:rPr lang="en-US" sz="1100" dirty="0"/>
              <a:t>. </a:t>
            </a:r>
            <a:r>
              <a:rPr lang="en-US" sz="1100" dirty="0" err="1"/>
              <a:t>Halevi</a:t>
            </a:r>
            <a:r>
              <a:rPr lang="en-US" sz="1100" dirty="0"/>
              <a:t> and V. </a:t>
            </a:r>
            <a:r>
              <a:rPr lang="en-US" sz="1100" dirty="0" err="1"/>
              <a:t>Shoup</a:t>
            </a:r>
            <a:r>
              <a:rPr lang="en-US" sz="1100" dirty="0"/>
              <a:t>. (2014) </a:t>
            </a:r>
            <a:r>
              <a:rPr lang="en-US" sz="1100" dirty="0" err="1"/>
              <a:t>HElib</a:t>
            </a:r>
            <a:r>
              <a:rPr lang="en-US" sz="1100" dirty="0"/>
              <a:t> - an implementation of homomorphic </a:t>
            </a:r>
            <a:r>
              <a:rPr lang="en-US" sz="1100" dirty="0" smtClean="0"/>
              <a:t/>
            </a:r>
            <a:br>
              <a:rPr lang="en-US" sz="1100" dirty="0" smtClean="0"/>
            </a:br>
            <a:r>
              <a:rPr lang="en-US" sz="1100" dirty="0" smtClean="0"/>
              <a:t>encryption</a:t>
            </a:r>
            <a:r>
              <a:rPr lang="en-US" sz="1100" dirty="0"/>
              <a:t>. [Online]. Available: https://</a:t>
            </a:r>
            <a:r>
              <a:rPr lang="en-US" sz="1100" dirty="0" err="1"/>
              <a:t>github.com</a:t>
            </a:r>
            <a:r>
              <a:rPr lang="en-US" sz="1100" dirty="0"/>
              <a:t>/</a:t>
            </a:r>
            <a:r>
              <a:rPr lang="en-US" sz="1100" dirty="0" err="1"/>
              <a:t>shaih</a:t>
            </a:r>
            <a:r>
              <a:rPr lang="en-US" sz="1100" dirty="0"/>
              <a:t>/ </a:t>
            </a:r>
            <a:r>
              <a:rPr lang="en-US" sz="1100" dirty="0" err="1"/>
              <a:t>Helib</a:t>
            </a:r>
            <a:r>
              <a:rPr lang="en-US" sz="1100" dirty="0"/>
              <a:t> </a:t>
            </a:r>
            <a:endParaRPr lang="en-US" sz="1100" dirty="0" smtClean="0"/>
          </a:p>
          <a:p>
            <a:r>
              <a:rPr lang="en-US" sz="1100" baseline="30000" dirty="0" smtClean="0"/>
              <a:t>2</a:t>
            </a:r>
            <a:r>
              <a:rPr lang="en-US" sz="1100" dirty="0" smtClean="0"/>
              <a:t>M. </a:t>
            </a:r>
            <a:r>
              <a:rPr lang="en-US" sz="1100" dirty="0"/>
              <a:t>Keller, </a:t>
            </a:r>
            <a:r>
              <a:rPr lang="en-US" sz="1100" dirty="0" smtClean="0"/>
              <a:t>E. </a:t>
            </a:r>
            <a:r>
              <a:rPr lang="en-US" sz="1100" dirty="0" err="1"/>
              <a:t>Orsini</a:t>
            </a:r>
            <a:r>
              <a:rPr lang="en-US" sz="1100" dirty="0"/>
              <a:t>, </a:t>
            </a:r>
            <a:r>
              <a:rPr lang="en-US" sz="1100" dirty="0" smtClean="0"/>
              <a:t>D. </a:t>
            </a:r>
            <a:r>
              <a:rPr lang="en-US" sz="1100" dirty="0" err="1"/>
              <a:t>Rotaru</a:t>
            </a:r>
            <a:r>
              <a:rPr lang="en-US" sz="1100" dirty="0"/>
              <a:t>, </a:t>
            </a:r>
            <a:r>
              <a:rPr lang="en-US" sz="1100" dirty="0" smtClean="0"/>
              <a:t>P. </a:t>
            </a:r>
            <a:r>
              <a:rPr lang="en-US" sz="1100" dirty="0"/>
              <a:t>Scholl, </a:t>
            </a:r>
            <a:r>
              <a:rPr lang="en-US" sz="1100" dirty="0" smtClean="0"/>
              <a:t>E. </a:t>
            </a:r>
            <a:r>
              <a:rPr lang="en-US" sz="1100" dirty="0"/>
              <a:t>Soria-Vazquez, </a:t>
            </a:r>
            <a:r>
              <a:rPr lang="en-US" sz="1100" dirty="0" smtClean="0"/>
              <a:t>S. </a:t>
            </a:r>
            <a:r>
              <a:rPr lang="en-US" sz="1100" dirty="0" err="1" smtClean="0"/>
              <a:t>Vivek</a:t>
            </a:r>
            <a:r>
              <a:rPr lang="en-US" sz="1100" dirty="0" smtClean="0"/>
              <a:t>, </a:t>
            </a:r>
            <a:br>
              <a:rPr lang="en-US" sz="1100" dirty="0" smtClean="0"/>
            </a:br>
            <a:r>
              <a:rPr lang="en-US" sz="1100" dirty="0" smtClean="0"/>
              <a:t>“</a:t>
            </a:r>
            <a:r>
              <a:rPr lang="en-US" sz="1100" dirty="0" smtClean="0"/>
              <a:t>Faster </a:t>
            </a:r>
            <a:r>
              <a:rPr lang="en-US" sz="1100" dirty="0"/>
              <a:t>Secure Multi-Party Computation of AES and DES Using Lookup Tables</a:t>
            </a:r>
            <a:r>
              <a:rPr lang="en-US" sz="1100" dirty="0" smtClean="0"/>
              <a:t>,” </a:t>
            </a:r>
            <a:r>
              <a:rPr lang="en-US" sz="1100" dirty="0"/>
              <a:t>in </a:t>
            </a:r>
            <a:r>
              <a:rPr lang="en-US" sz="1100" dirty="0" smtClean="0"/>
              <a:t>ACNS 2017</a:t>
            </a:r>
            <a:endParaRPr lang="en-US" sz="1100" dirty="0"/>
          </a:p>
        </p:txBody>
      </p:sp>
      <p:sp>
        <p:nvSpPr>
          <p:cNvPr id="21" name="Rounded Rectangle 20"/>
          <p:cNvSpPr/>
          <p:nvPr/>
        </p:nvSpPr>
        <p:spPr>
          <a:xfrm>
            <a:off x="8195291" y="4860227"/>
            <a:ext cx="3080760" cy="620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5000 range queries takes 1s</a:t>
            </a:r>
          </a:p>
        </p:txBody>
      </p:sp>
      <p:grpSp>
        <p:nvGrpSpPr>
          <p:cNvPr id="22" name="Group 21"/>
          <p:cNvGrpSpPr/>
          <p:nvPr/>
        </p:nvGrpSpPr>
        <p:grpSpPr>
          <a:xfrm>
            <a:off x="9406964" y="1973107"/>
            <a:ext cx="2720743" cy="646331"/>
            <a:chOff x="9406964" y="1973107"/>
            <a:chExt cx="2720743" cy="646331"/>
          </a:xfrm>
        </p:grpSpPr>
        <p:sp>
          <p:nvSpPr>
            <p:cNvPr id="23" name="Oval 22"/>
            <p:cNvSpPr/>
            <p:nvPr/>
          </p:nvSpPr>
          <p:spPr>
            <a:xfrm>
              <a:off x="9406964" y="2073836"/>
              <a:ext cx="101601" cy="1016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9857149" y="1973107"/>
              <a:ext cx="2270558" cy="646331"/>
            </a:xfrm>
            <a:prstGeom prst="rect">
              <a:avLst/>
            </a:prstGeom>
            <a:noFill/>
          </p:spPr>
          <p:txBody>
            <a:bodyPr wrap="none" rtlCol="0">
              <a:spAutoFit/>
            </a:bodyPr>
            <a:lstStyle/>
            <a:p>
              <a:r>
                <a:rPr lang="en-US" dirty="0" smtClean="0"/>
                <a:t>No server protections </a:t>
              </a:r>
              <a:br>
                <a:rPr lang="en-US" dirty="0" smtClean="0"/>
              </a:br>
              <a:r>
                <a:rPr lang="en-US" dirty="0" smtClean="0"/>
                <a:t>(encrypt data at rest)</a:t>
              </a:r>
              <a:endParaRPr lang="en-US" dirty="0"/>
            </a:p>
          </p:txBody>
        </p:sp>
      </p:grpSp>
      <p:grpSp>
        <p:nvGrpSpPr>
          <p:cNvPr id="25" name="Group 24"/>
          <p:cNvGrpSpPr/>
          <p:nvPr/>
        </p:nvGrpSpPr>
        <p:grpSpPr>
          <a:xfrm>
            <a:off x="2230728" y="5623768"/>
            <a:ext cx="5740428" cy="369332"/>
            <a:chOff x="9419070" y="1818495"/>
            <a:chExt cx="5740428" cy="369332"/>
          </a:xfrm>
        </p:grpSpPr>
        <p:sp>
          <p:nvSpPr>
            <p:cNvPr id="26" name="Oval 25"/>
            <p:cNvSpPr/>
            <p:nvPr/>
          </p:nvSpPr>
          <p:spPr>
            <a:xfrm>
              <a:off x="9419070" y="1909296"/>
              <a:ext cx="101601" cy="1016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9555335" y="1818495"/>
              <a:ext cx="5604163" cy="369332"/>
            </a:xfrm>
            <a:prstGeom prst="rect">
              <a:avLst/>
            </a:prstGeom>
            <a:noFill/>
          </p:spPr>
          <p:txBody>
            <a:bodyPr wrap="none" rtlCol="0">
              <a:spAutoFit/>
            </a:bodyPr>
            <a:lstStyle/>
            <a:p>
              <a:r>
                <a:rPr lang="en-US" dirty="0" smtClean="0"/>
                <a:t>Use homomorphic encryption or multi-party computation</a:t>
              </a:r>
              <a:endParaRPr lang="en-US" dirty="0"/>
            </a:p>
          </p:txBody>
        </p:sp>
      </p:grpSp>
      <p:sp>
        <p:nvSpPr>
          <p:cNvPr id="3" name="Slide Number Placeholder 2"/>
          <p:cNvSpPr>
            <a:spLocks noGrp="1"/>
          </p:cNvSpPr>
          <p:nvPr>
            <p:ph type="sldNum" sz="quarter" idx="12"/>
          </p:nvPr>
        </p:nvSpPr>
        <p:spPr/>
        <p:txBody>
          <a:bodyPr/>
          <a:lstStyle/>
          <a:p>
            <a:fld id="{1331F335-29E7-644E-BF01-9CFDAABF951A}" type="slidenum">
              <a:rPr lang="en-US" smtClean="0"/>
              <a:t>9</a:t>
            </a:fld>
            <a:endParaRPr lang="en-US"/>
          </a:p>
        </p:txBody>
      </p:sp>
    </p:spTree>
    <p:extLst>
      <p:ext uri="{BB962C8B-B14F-4D97-AF65-F5344CB8AC3E}">
        <p14:creationId xmlns:p14="http://schemas.microsoft.com/office/powerpoint/2010/main" val="170223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0" grpId="0"/>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4114</TotalTime>
  <Words>5103</Words>
  <Application>Microsoft Macintosh PowerPoint</Application>
  <PresentationFormat>Widescreen</PresentationFormat>
  <Paragraphs>860</Paragraphs>
  <Slides>46</Slides>
  <Notes>43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Calibri</vt:lpstr>
      <vt:lpstr>Calibri Light</vt:lpstr>
      <vt:lpstr>Mangal</vt:lpstr>
      <vt:lpstr>Times</vt:lpstr>
      <vt:lpstr>Times New Roman</vt:lpstr>
      <vt:lpstr>Wingdings</vt:lpstr>
      <vt:lpstr>Arial</vt:lpstr>
      <vt:lpstr>Office Theme</vt:lpstr>
      <vt:lpstr>SoK: Cryptographically Protected Database Search </vt:lpstr>
      <vt:lpstr>The Data Economy</vt:lpstr>
      <vt:lpstr>Value implies Risk</vt:lpstr>
      <vt:lpstr>Lets encrypt data!!</vt:lpstr>
      <vt:lpstr>Lets encrypt data!!</vt:lpstr>
      <vt:lpstr>Lets encrypt data!!</vt:lpstr>
      <vt:lpstr>Lets encrypt data!!</vt:lpstr>
      <vt:lpstr>Lets encrypt data!!</vt:lpstr>
      <vt:lpstr>Cryptographically Protected Search</vt:lpstr>
      <vt:lpstr>Cryptographically Protected Search</vt:lpstr>
      <vt:lpstr>Why systematize?</vt:lpstr>
      <vt:lpstr>Security of Protected Databases</vt:lpstr>
      <vt:lpstr>Security of Protected Databases</vt:lpstr>
      <vt:lpstr>Common Language for Leakage</vt:lpstr>
      <vt:lpstr>Outline</vt:lpstr>
      <vt:lpstr>Hospital Data Set </vt:lpstr>
      <vt:lpstr>Statistical Attack Against Hospital Length of Stay</vt:lpstr>
      <vt:lpstr>Statistical Attack Against Hospital Length of Stay</vt:lpstr>
      <vt:lpstr>Statistical Attack Against Hospital Length of Stay</vt:lpstr>
      <vt:lpstr>Count Attack4</vt:lpstr>
      <vt:lpstr>Count Attack4</vt:lpstr>
      <vt:lpstr>Count Attack4</vt:lpstr>
      <vt:lpstr>Count Attack4</vt:lpstr>
      <vt:lpstr>Summary of Leakage Attacks</vt:lpstr>
      <vt:lpstr>Why systematize?</vt:lpstr>
      <vt:lpstr>Approaches to Protected Databases </vt:lpstr>
      <vt:lpstr>Approaches to Protected Databases </vt:lpstr>
      <vt:lpstr>How to compare functionality?</vt:lpstr>
      <vt:lpstr>Outline</vt:lpstr>
      <vt:lpstr>Order-Preserving Encryption (OPE): Legacy approach to Range</vt:lpstr>
      <vt:lpstr>Leakage Attacks of OPE</vt:lpstr>
      <vt:lpstr>Partial Order Preserving Encoding12: Custom Approach to Range</vt:lpstr>
      <vt:lpstr>Partial Order Preserving Encoding12: Custom Approach to Range</vt:lpstr>
      <vt:lpstr>Partial Order Preserving Encoding12: Custom Approach to Range</vt:lpstr>
      <vt:lpstr>Partial Order Preserving Encoding12: Custom Approach to Range</vt:lpstr>
      <vt:lpstr>SisoSPIR13 – Oblivious Approach to Range</vt:lpstr>
      <vt:lpstr>SisoSPIR13 – Oblivious Approach to Range</vt:lpstr>
      <vt:lpstr>PowerPoint Presentation</vt:lpstr>
      <vt:lpstr>Query Combination</vt:lpstr>
      <vt:lpstr>Approaches to Protected Databases </vt:lpstr>
      <vt:lpstr>PowerPoint Presentation</vt:lpstr>
      <vt:lpstr>Unprotected DB Development</vt:lpstr>
      <vt:lpstr>Keeping up with database diversification</vt:lpstr>
      <vt:lpstr>Backups</vt:lpstr>
      <vt:lpstr>PowerPoint Presentation</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SoK: Cryptographically Protected Database Search </dc:title>
  <dc:creator>Fuller, Benjamin</dc:creator>
  <cp:lastModifiedBy>Fuller, Benjamin</cp:lastModifiedBy>
  <cp:revision>242</cp:revision>
  <dcterms:created xsi:type="dcterms:W3CDTF">2017-03-24T16:09:43Z</dcterms:created>
  <dcterms:modified xsi:type="dcterms:W3CDTF">2017-05-03T17:53:16Z</dcterms:modified>
</cp:coreProperties>
</file>