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57"/>
    <p:restoredTop sz="89827"/>
  </p:normalViewPr>
  <p:slideViewPr>
    <p:cSldViewPr snapToGrid="0" snapToObjects="1">
      <p:cViewPr>
        <p:scale>
          <a:sx n="160" d="100"/>
          <a:sy n="160" d="100"/>
        </p:scale>
        <p:origin x="2376" y="11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299FA-FA8A-D54A-94EC-4927A127A199}" type="datetimeFigureOut">
              <a:rPr lang="en-US" smtClean="0"/>
              <a:t>9/19/17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8C26B-1313-DF41-90D3-472B0E91DED6}" type="slidenum">
              <a:rPr lang="en-US" smtClean="0"/>
              <a:t>‹#›</a:t>
            </a:fld>
            <a:endParaRPr lang="en-US"/>
          </a:p>
        </p:txBody>
      </p:sp>
    </p:spTree>
    <p:extLst>
      <p:ext uri="{BB962C8B-B14F-4D97-AF65-F5344CB8AC3E}">
        <p14:creationId xmlns:p14="http://schemas.microsoft.com/office/powerpoint/2010/main" val="98500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introduction.  I’m Ben Fuller this work is called environmental authentication in malware and is joint with Jeremy, Ben, and Bulent.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joint work between malware analysts</a:t>
            </a:r>
            <a:r>
              <a:rPr lang="en-US" baseline="0" dirty="0" smtClean="0"/>
              <a:t> and cryptographers.  I’m going to spend quite a bit of time introducing the problem and focusing on modeling.  I want to start off by stressing that I’m not an expert in malware behavior.  I’ll answer questions as best as I can.  My understanding of malware comes from my coauthors who have spent years as malware analysts.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D28C26B-1313-DF41-90D3-472B0E91DED6}" type="slidenum">
              <a:rPr lang="en-US" smtClean="0"/>
              <a:t>1</a:t>
            </a:fld>
            <a:endParaRPr lang="en-US"/>
          </a:p>
        </p:txBody>
      </p:sp>
    </p:spTree>
    <p:extLst>
      <p:ext uri="{BB962C8B-B14F-4D97-AF65-F5344CB8AC3E}">
        <p14:creationId xmlns:p14="http://schemas.microsoft.com/office/powerpoint/2010/main" val="45536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Techniques 2-5 are designed to only execute on a target computer and not when being analyzed.</a:t>
            </a:r>
            <a:r>
              <a:rPr lang="en-US" baseline="0" dirty="0" smtClean="0"/>
              <a:t>  These are only the techniques that Gauss is known to use, there are many other techniques including </a:t>
            </a:r>
            <a:r>
              <a:rPr lang="en-US" dirty="0" smtClean="0"/>
              <a:t>detecting</a:t>
            </a:r>
            <a:r>
              <a:rPr lang="en-US" baseline="0" dirty="0" smtClean="0"/>
              <a:t> </a:t>
            </a:r>
            <a:r>
              <a:rPr lang="en-US" dirty="0" smtClean="0"/>
              <a:t>variations in time, registry keys, virtual machine presence.  We call this collection</a:t>
            </a:r>
            <a:r>
              <a:rPr lang="en-US" baseline="0" dirty="0" smtClean="0"/>
              <a:t> of techniques environmentally authenticating.  This authentication decision can be explicit where the branch is taken based on a decision on implicit where a key is only derived under the right conditions.  In the presence of obfuscation this distinction becomes irrelevant.  As we’ll see the only thing that matters is how frequently different strings authenticate.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now ready to define a security game.  The goal</a:t>
            </a:r>
            <a:r>
              <a:rPr lang="en-US" baseline="0" dirty="0" smtClean="0"/>
              <a:t> </a:t>
            </a:r>
            <a:r>
              <a:rPr lang="en-US" dirty="0" smtClean="0"/>
              <a:t>of this work is to understand the security of this technique</a:t>
            </a:r>
            <a:r>
              <a:rPr lang="en-US" baseline="0" dirty="0" smtClean="0"/>
              <a:t>. Thus, we’ll reverse roles, we’ll consider malware as the system designer and the analyst as the adversary.</a:t>
            </a:r>
            <a:r>
              <a:rPr lang="en-US" dirty="0" smtClean="0"/>
              <a:t>  However, an impossibility result might be the right thing to hope for in this setting.</a:t>
            </a:r>
          </a:p>
          <a:p>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10</a:t>
            </a:fld>
            <a:endParaRPr lang="en-US"/>
          </a:p>
        </p:txBody>
      </p:sp>
    </p:spTree>
    <p:extLst>
      <p:ext uri="{BB962C8B-B14F-4D97-AF65-F5344CB8AC3E}">
        <p14:creationId xmlns:p14="http://schemas.microsoft.com/office/powerpoint/2010/main" val="26612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are going to formalize the interaction between a piece of malware and an</a:t>
            </a:r>
            <a:r>
              <a:rPr lang="en-US" baseline="0" dirty="0" smtClean="0"/>
              <a:t> analyst.  The malware analysts first goal is to ensure their program actually works.  Towards this end they have a target computer system E.  We’ll model the environment of this system as a single one dimension array. We can effectively model many of the different parts of the environment this way such as disk, registry, and other memory.  Indeed, most system calls are reads and writes to some system call which can be thought of as part of the environment.  The main disadvantage of this abstraction is that it doesn’t model time well.</a:t>
            </a:r>
          </a:p>
          <a:p>
            <a:endParaRPr lang="en-US" baseline="0" dirty="0" smtClean="0"/>
          </a:p>
          <a:p>
            <a:r>
              <a:rPr lang="en-US" baseline="0" dirty="0" smtClean="0"/>
              <a:t>So we have a piece of malware that has targeted a computer system E.  Based on this computer system it will create a decision procedure outputs a bit 1/0 representing whether the system has authenticated.  This procedure will take inputs from E defined by a sensor S.  (In the paper we consider multiple sensors and procedures but we’ll limit discussion to 1 in this talk)</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11</a:t>
            </a:fld>
            <a:endParaRPr lang="en-US"/>
          </a:p>
        </p:txBody>
      </p:sp>
    </p:spTree>
    <p:extLst>
      <p:ext uri="{BB962C8B-B14F-4D97-AF65-F5344CB8AC3E}">
        <p14:creationId xmlns:p14="http://schemas.microsoft.com/office/powerpoint/2010/main" val="57483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goal of the malware is to be correct.  In this game, the malware is loaded onto the target</a:t>
            </a:r>
            <a:r>
              <a:rPr lang="en-US" baseline="0" dirty="0" smtClean="0"/>
              <a:t> which modifies the environment to E’.  Correctness says that D should output 1 on high probability even on this change environment.</a:t>
            </a:r>
          </a:p>
          <a:p>
            <a:endParaRPr lang="en-US" baseline="0" dirty="0" smtClean="0"/>
          </a:p>
          <a:p>
            <a:r>
              <a:rPr lang="en-US" baseline="0" dirty="0" smtClean="0"/>
              <a:t>Now this goal on its own isn’t very meaningful.  We could consider a fixed D that always outputs 1.</a:t>
            </a:r>
          </a:p>
        </p:txBody>
      </p:sp>
      <p:sp>
        <p:nvSpPr>
          <p:cNvPr id="4" name="Slide Number Placeholder 3"/>
          <p:cNvSpPr>
            <a:spLocks noGrp="1"/>
          </p:cNvSpPr>
          <p:nvPr>
            <p:ph type="sldNum" sz="quarter" idx="10"/>
          </p:nvPr>
        </p:nvSpPr>
        <p:spPr/>
        <p:txBody>
          <a:bodyPr/>
          <a:lstStyle/>
          <a:p>
            <a:fld id="{AD28C26B-1313-DF41-90D3-472B0E91DED6}" type="slidenum">
              <a:rPr lang="en-US" smtClean="0"/>
              <a:t>12</a:t>
            </a:fld>
            <a:endParaRPr lang="en-US"/>
          </a:p>
        </p:txBody>
      </p:sp>
    </p:spTree>
    <p:extLst>
      <p:ext uri="{BB962C8B-B14F-4D97-AF65-F5344CB8AC3E}">
        <p14:creationId xmlns:p14="http://schemas.microsoft.com/office/powerpoint/2010/main" val="36449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consider multiple different security definitions starting with the most favorable</a:t>
            </a:r>
            <a:r>
              <a:rPr lang="en-US" baseline="0" dirty="0" smtClean="0"/>
              <a:t> to the malware.  We’ll consider a blind analyst that finds the malware in the wild and does not know the intended target.  Because of this we can’t assume that the analyst has the environment E’ available.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13</a:t>
            </a:fld>
            <a:endParaRPr lang="en-US"/>
          </a:p>
        </p:txBody>
      </p:sp>
    </p:spTree>
    <p:extLst>
      <p:ext uri="{BB962C8B-B14F-4D97-AF65-F5344CB8AC3E}">
        <p14:creationId xmlns:p14="http://schemas.microsoft.com/office/powerpoint/2010/main" val="20764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analyst’s goal is</a:t>
            </a:r>
            <a:r>
              <a:rPr lang="en-US" baseline="0" dirty="0" smtClean="0"/>
              <a:t> find an input to D that outputs 1 given just the location of the sensor.  The value S is usually recoverable from a piece of malware because it is based on system calls.  However, we only give the analyst input/output access to D (so our results hold in the presence of obfuscation).</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14</a:t>
            </a:fld>
            <a:endParaRPr lang="en-US"/>
          </a:p>
        </p:txBody>
      </p:sp>
    </p:spTree>
    <p:extLst>
      <p:ext uri="{BB962C8B-B14F-4D97-AF65-F5344CB8AC3E}">
        <p14:creationId xmlns:p14="http://schemas.microsoft.com/office/powerpoint/2010/main" val="185940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results are in this setting</a:t>
            </a:r>
            <a:r>
              <a:rPr lang="en-US" baseline="0" dirty="0" smtClean="0"/>
              <a:t> and are not really surprising.  The malware will be secure in this setting </a:t>
            </a:r>
            <a:r>
              <a:rPr lang="en-US" baseline="0" dirty="0" err="1" smtClean="0"/>
              <a:t>iff</a:t>
            </a:r>
            <a:r>
              <a:rPr lang="en-US" baseline="0" dirty="0" smtClean="0"/>
              <a:t> E_S has sufficient entropy.  This is a little imprecise, we really mean that the decision procedure accepts with negligible probability over the distribution E_S.</a:t>
            </a:r>
          </a:p>
          <a:p>
            <a:endParaRPr lang="en-US" baseline="0" dirty="0" smtClean="0"/>
          </a:p>
          <a:p>
            <a:r>
              <a:rPr lang="en-US" baseline="0" dirty="0" smtClean="0"/>
              <a:t>The standard techniques of guessing random inputs works if this condition does not hold and we can show that even given multiple guesses the analyst will not will if not be able to find an accepting input. </a:t>
            </a:r>
          </a:p>
          <a:p>
            <a:endParaRPr lang="en-US" baseline="0" dirty="0" smtClean="0"/>
          </a:p>
          <a:p>
            <a:r>
              <a:rPr lang="en-US" baseline="0" dirty="0" smtClean="0"/>
              <a:t>This corresponds to the Gauss setting where the path variable has sufficient entropy where it has not been recovered.</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15</a:t>
            </a:fld>
            <a:endParaRPr lang="en-US"/>
          </a:p>
        </p:txBody>
      </p:sp>
    </p:spTree>
    <p:extLst>
      <p:ext uri="{BB962C8B-B14F-4D97-AF65-F5344CB8AC3E}">
        <p14:creationId xmlns:p14="http://schemas.microsoft.com/office/powerpoint/2010/main" val="183771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then consider a second scenario which corresponds to incident response.  In this setting, an employee observes their computer is acting strangely and calls the IT department or an analyst.  In this setting we assume the infected computer is a piece of critical infrastructure offline or snapshotted.  The game is more complicated in this setting.  Here we assume that the analyst has no </a:t>
            </a:r>
            <a:r>
              <a:rPr lang="en-US" baseline="0" dirty="0" err="1" smtClean="0"/>
              <a:t>apriori</a:t>
            </a:r>
            <a:r>
              <a:rPr lang="en-US" baseline="0" dirty="0" smtClean="0"/>
              <a:t> visibility of the malware or its behavior.  However, it can load itself on the same computer system 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16</a:t>
            </a:fld>
            <a:endParaRPr lang="en-US"/>
          </a:p>
        </p:txBody>
      </p:sp>
    </p:spTree>
    <p:extLst>
      <p:ext uri="{BB962C8B-B14F-4D97-AF65-F5344CB8AC3E}">
        <p14:creationId xmlns:p14="http://schemas.microsoft.com/office/powerpoint/2010/main" val="198092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analyst loading changes the computer system</a:t>
            </a:r>
            <a:r>
              <a:rPr lang="en-US" baseline="0" dirty="0" smtClean="0"/>
              <a:t> (because the analyst has to overwrite some parts of the environment).  Once the analyst has been loaded it is told the sensor positions and has oracle access to the decision algorithm.  Its goal is output a value of E’_S that causes the decision algorithm to output 1.  This is the most interesting scenario so we’ll dig into it a bit more.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17</a:t>
            </a:fld>
            <a:endParaRPr lang="en-US"/>
          </a:p>
        </p:txBody>
      </p:sp>
    </p:spTree>
    <p:extLst>
      <p:ext uri="{BB962C8B-B14F-4D97-AF65-F5344CB8AC3E}">
        <p14:creationId xmlns:p14="http://schemas.microsoft.com/office/powerpoint/2010/main" val="189245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we’re going to assume that the size of the malware is small relative to the rest of the system.</a:t>
            </a:r>
            <a:r>
              <a:rPr lang="en-US" baseline="0" dirty="0" smtClean="0"/>
              <a:t>  Malware has incentive to stay small.</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18</a:t>
            </a:fld>
            <a:endParaRPr lang="en-US"/>
          </a:p>
        </p:txBody>
      </p:sp>
    </p:spTree>
    <p:extLst>
      <p:ext uri="{BB962C8B-B14F-4D97-AF65-F5344CB8AC3E}">
        <p14:creationId xmlns:p14="http://schemas.microsoft.com/office/powerpoint/2010/main" val="628693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obvious observation is that if the computing environment is highly redundant</a:t>
            </a:r>
            <a:r>
              <a:rPr lang="en-US" baseline="0" dirty="0" smtClean="0"/>
              <a:t>, that is the analyst can reconstitute the part of the environment they overwrite then it is impossible to provide security.  Many computer systems are redundant so this is a negative result.</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19</a:t>
            </a:fld>
            <a:endParaRPr lang="en-US"/>
          </a:p>
        </p:txBody>
      </p:sp>
    </p:spTree>
    <p:extLst>
      <p:ext uri="{BB962C8B-B14F-4D97-AF65-F5344CB8AC3E}">
        <p14:creationId xmlns:p14="http://schemas.microsoft.com/office/powerpoint/2010/main" val="44865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first bullet here isn’t a contribution but a framing of our work.  We notice that a large class of malware changes it behavior</a:t>
            </a:r>
            <a:r>
              <a:rPr lang="en-US" baseline="0" dirty="0" smtClean="0"/>
              <a:t> under different environmental conditions.  The goal of this is to prevent malware analysts from understanding its behavior.</a:t>
            </a:r>
          </a:p>
          <a:p>
            <a:endParaRPr lang="en-US" baseline="0" dirty="0" smtClean="0"/>
          </a:p>
          <a:p>
            <a:r>
              <a:rPr lang="en-US" baseline="0" dirty="0" smtClean="0"/>
              <a:t>Our contribution is to formally model this interaction and understand whether this technique has solid theoretic foundation.  Towards this end we’ll consider whether a piece of malware can hope to evade an analyst in several different scenarios.</a:t>
            </a:r>
          </a:p>
          <a:p>
            <a:endParaRPr lang="en-US" baseline="0" dirty="0" smtClean="0"/>
          </a:p>
          <a:p>
            <a:r>
              <a:rPr lang="en-US" baseline="0" dirty="0" smtClean="0"/>
              <a:t>First we consider an analyst that finds a piece of malware in the wild.  In this setting they only have access to the malware and not the target environment.  In this setting, we show (tight) necessary and sufficient conditions for observing the environment.</a:t>
            </a:r>
          </a:p>
          <a:p>
            <a:r>
              <a:rPr lang="en-US" baseline="0" dirty="0" smtClean="0"/>
              <a:t>In the second scenario we consider an analyst that finds a piece of malware running on its target that is unable to completely stop the machine to perform analysis.  Lastly, we consider this scenario where the analyst may act arbitrarily on the machine.</a:t>
            </a:r>
          </a:p>
          <a:p>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a:t>
            </a:fld>
            <a:endParaRPr lang="en-US"/>
          </a:p>
        </p:txBody>
      </p:sp>
    </p:spTree>
    <p:extLst>
      <p:ext uri="{BB962C8B-B14F-4D97-AF65-F5344CB8AC3E}">
        <p14:creationId xmlns:p14="http://schemas.microsoft.com/office/powerpoint/2010/main" val="249826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continue analyzing this situation is the setting where the environment</a:t>
            </a:r>
            <a:r>
              <a:rPr lang="en-US" baseline="0" dirty="0" smtClean="0"/>
              <a:t> is not redundant. </a:t>
            </a:r>
            <a:r>
              <a:rPr lang="en-US" dirty="0" smtClean="0"/>
              <a:t>This is still meaningful as there</a:t>
            </a:r>
            <a:r>
              <a:rPr lang="en-US" baseline="0" dirty="0" smtClean="0"/>
              <a:t> could be components of the environment that the analyst has to overwrite that are not redundant.</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20</a:t>
            </a:fld>
            <a:endParaRPr lang="en-US"/>
          </a:p>
        </p:txBody>
      </p:sp>
    </p:spTree>
    <p:extLst>
      <p:ext uri="{BB962C8B-B14F-4D97-AF65-F5344CB8AC3E}">
        <p14:creationId xmlns:p14="http://schemas.microsoft.com/office/powerpoint/2010/main" val="19365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think of the interaction between the malware and the analyst as a simultaneous two player game.  The malware wins if the analyst</a:t>
            </a:r>
            <a:r>
              <a:rPr lang="en-US" baseline="0" dirty="0" smtClean="0"/>
              <a:t> loads in the sensor positions and the analyst wins otherwise.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21</a:t>
            </a:fld>
            <a:endParaRPr lang="en-US"/>
          </a:p>
        </p:txBody>
      </p:sp>
    </p:spTree>
    <p:extLst>
      <p:ext uri="{BB962C8B-B14F-4D97-AF65-F5344CB8AC3E}">
        <p14:creationId xmlns:p14="http://schemas.microsoft.com/office/powerpoint/2010/main" val="121293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go through several examples and count when each player wins.  In this setting, both players announce and S wins.</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22</a:t>
            </a:fld>
            <a:endParaRPr lang="en-US"/>
          </a:p>
        </p:txBody>
      </p:sp>
    </p:spTree>
    <p:extLst>
      <p:ext uri="{BB962C8B-B14F-4D97-AF65-F5344CB8AC3E}">
        <p14:creationId xmlns:p14="http://schemas.microsoft.com/office/powerpoint/2010/main" val="188313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analyst wins.</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23</a:t>
            </a:fld>
            <a:endParaRPr lang="en-US"/>
          </a:p>
        </p:txBody>
      </p:sp>
    </p:spTree>
    <p:extLst>
      <p:ext uri="{BB962C8B-B14F-4D97-AF65-F5344CB8AC3E}">
        <p14:creationId xmlns:p14="http://schemas.microsoft.com/office/powerpoint/2010/main" val="157248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in this setting the analyst</a:t>
            </a:r>
            <a:r>
              <a:rPr lang="en-US" baseline="0" dirty="0" smtClean="0"/>
              <a:t> wins.</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24</a:t>
            </a:fld>
            <a:endParaRPr lang="en-US"/>
          </a:p>
        </p:txBody>
      </p:sp>
    </p:spTree>
    <p:extLst>
      <p:ext uri="{BB962C8B-B14F-4D97-AF65-F5344CB8AC3E}">
        <p14:creationId xmlns:p14="http://schemas.microsoft.com/office/powerpoint/2010/main" val="145489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hard to see that subject to constraints on the size of S and the analyst the right</a:t>
            </a:r>
            <a:r>
              <a:rPr lang="en-US" baseline="0" dirty="0" smtClean="0"/>
              <a:t> strategy is for both players to play randomly.</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25</a:t>
            </a:fld>
            <a:endParaRPr lang="en-US"/>
          </a:p>
        </p:txBody>
      </p:sp>
    </p:spTree>
    <p:extLst>
      <p:ext uri="{BB962C8B-B14F-4D97-AF65-F5344CB8AC3E}">
        <p14:creationId xmlns:p14="http://schemas.microsoft.com/office/powerpoint/2010/main" val="56656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we can show that no matter the strategy of the</a:t>
            </a:r>
            <a:r>
              <a:rPr lang="en-US" baseline="0" dirty="0" smtClean="0"/>
              <a:t> malware if the product of the size of the analyst and the size of the sensor is less than the size of the total environment then the analyst wins with good probability.  This relies on upper bounding the number of collisions between the analyst and the sensor using concentration bounds.  If the analyst only overwrites a few positions they can exhaustive guess the positions they erased.</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26</a:t>
            </a:fld>
            <a:endParaRPr lang="en-US"/>
          </a:p>
        </p:txBody>
      </p:sp>
    </p:spTree>
    <p:extLst>
      <p:ext uri="{BB962C8B-B14F-4D97-AF65-F5344CB8AC3E}">
        <p14:creationId xmlns:p14="http://schemas.microsoft.com/office/powerpoint/2010/main" val="954394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show that this bound is nearly tight with a log factor difference.  When</a:t>
            </a:r>
            <a:r>
              <a:rPr lang="en-US" baseline="0" dirty="0" smtClean="0"/>
              <a:t> the number of collisions between the analyst and the sensor get too big they the analyst has to guess too many locations and the malware is secure.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27</a:t>
            </a:fld>
            <a:endParaRPr lang="en-US"/>
          </a:p>
        </p:txBody>
      </p:sp>
    </p:spTree>
    <p:extLst>
      <p:ext uri="{BB962C8B-B14F-4D97-AF65-F5344CB8AC3E}">
        <p14:creationId xmlns:p14="http://schemas.microsoft.com/office/powerpoint/2010/main" val="1155308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consider a second version of the incident</a:t>
            </a:r>
            <a:r>
              <a:rPr lang="en-US" baseline="0" dirty="0" smtClean="0"/>
              <a:t> response game where the analyst is able to make a copy of the environment before loading.  We show that the analyst is always able to win in this game by following this simple strategy (on slide).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28</a:t>
            </a:fld>
            <a:endParaRPr lang="en-US"/>
          </a:p>
        </p:txBody>
      </p:sp>
    </p:spTree>
    <p:extLst>
      <p:ext uri="{BB962C8B-B14F-4D97-AF65-F5344CB8AC3E}">
        <p14:creationId xmlns:p14="http://schemas.microsoft.com/office/powerpoint/2010/main" val="434751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To wrap</a:t>
            </a:r>
            <a:r>
              <a:rPr lang="en-US" baseline="0" dirty="0" smtClean="0"/>
              <a:t> up we formalized the common malware technique of authenticating its environment.  We considered the security of this technique in three different settings.  First, </a:t>
            </a:r>
            <a:br>
              <a:rPr lang="en-US" baseline="0" dirty="0" smtClean="0"/>
            </a:br>
            <a:r>
              <a:rPr lang="en-US" dirty="0" smtClean="0"/>
              <a:t>Blind: secure </a:t>
            </a:r>
            <a:r>
              <a:rPr lang="en-US" dirty="0" err="1" smtClean="0"/>
              <a:t>iff</a:t>
            </a:r>
            <a:r>
              <a:rPr lang="en-US" dirty="0" smtClean="0"/>
              <a:t> sensing from entropic positions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Basic: secure </a:t>
            </a:r>
            <a:r>
              <a:rPr lang="en-US" dirty="0" err="1" smtClean="0"/>
              <a:t>iff</a:t>
            </a:r>
            <a:r>
              <a:rPr lang="en-US" dirty="0" smtClean="0"/>
              <a:t> analyst</a:t>
            </a:r>
            <a:r>
              <a:rPr lang="en-US" baseline="0" dirty="0" smtClean="0"/>
              <a:t> is likely to overwrite large portion of sensed positions (and subsets have entropy)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Resettable: never secure</a:t>
            </a:r>
            <a:br>
              <a:rPr lang="en-US" baseline="0" dirty="0" smtClean="0"/>
            </a:br>
            <a:r>
              <a:rPr lang="en-US" baseline="0" dirty="0" smtClean="0"/>
              <a:t/>
            </a:r>
            <a:br>
              <a:rPr lang="en-US" baseline="0" dirty="0" smtClean="0"/>
            </a:br>
            <a:r>
              <a:rPr lang="en-US" baseline="0" dirty="0" smtClean="0"/>
              <a:t>To conclude there’s a couple of open problems.  First, its not </a:t>
            </a:r>
            <a:r>
              <a:rPr lang="en-US" dirty="0" smtClean="0"/>
              <a:t>possible for malware to read a large part of the environment in a single instruction.  It may be</a:t>
            </a:r>
            <a:r>
              <a:rPr lang="en-US" baseline="0" dirty="0" smtClean="0"/>
              <a:t> possible for the malware analyst to execute the malware and pivot between instructions.  We were unable to come up with a satisfying model for this situation but this may provide more negative results.  Second, by assuming that the environment is a single array we assume that the environment does not react to the malware.  Modern malware receives instructions from command/control servers, these instructions may serve to bootstrap authentication.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that I’ll stop, please send Ben your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29</a:t>
            </a:fld>
            <a:endParaRPr lang="en-US"/>
          </a:p>
        </p:txBody>
      </p:sp>
    </p:spTree>
    <p:extLst>
      <p:ext uri="{BB962C8B-B14F-4D97-AF65-F5344CB8AC3E}">
        <p14:creationId xmlns:p14="http://schemas.microsoft.com/office/powerpoint/2010/main" val="194629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most of us here aren’t malware experts I’ll start</a:t>
            </a:r>
            <a:r>
              <a:rPr lang="en-US" baseline="0" dirty="0" smtClean="0"/>
              <a:t> with a little bit of an overview of different types of malware.  My apologies if I’ve forgotten your favorite type/goal of malware.  There is only so much space on the slide.  First malware like </a:t>
            </a:r>
            <a:r>
              <a:rPr lang="en-US" baseline="0" dirty="0" err="1" smtClean="0"/>
              <a:t>zeroaccess</a:t>
            </a:r>
            <a:r>
              <a:rPr lang="en-US" baseline="0" dirty="0" smtClean="0"/>
              <a:t> infects computers with the goal of establishing a large botnet.  This botnet can then be used for other purposes such as sending spam messages or mining bitcoins.  Second is sabotage of physical parts.  This example is </a:t>
            </a:r>
            <a:r>
              <a:rPr lang="en-US" baseline="0" dirty="0" err="1" smtClean="0"/>
              <a:t>Stuxnet</a:t>
            </a:r>
            <a:r>
              <a:rPr lang="en-US" baseline="0" dirty="0" smtClean="0"/>
              <a:t> which appears to have been designed to destroy nuclear centrifuges.  This malware hopped between multiple different platforms until it finally arrived on the control system fro the centrifuges.  Next is collecting information or espionage.  This can be performed by individuals, organizations, and governments.  This malware usually gathers as much information as possible and spreads between computers so that it can find more information.  Its very important for this type to be able to write to the network to send back collected intelligence.  Lastly, we have ransomware which encrypts critical data on a target computer with a decryption key that is held off of the computer.  This key is notionally released if the victim pays some form of ransom often in the form of cryptocurrency.</a:t>
            </a:r>
          </a:p>
          <a:p>
            <a:endParaRPr lang="en-US" baseline="0" dirty="0" smtClean="0"/>
          </a:p>
          <a:p>
            <a:r>
              <a:rPr lang="en-US" baseline="0" dirty="0" smtClean="0"/>
              <a:t>So we see a wide variety of different types of behavior.  Across those types we can say that malware has two basic goals.  The first is to deliver some payload (which is kind of an obvious goal).  The second is less obvious which is to keep people from understanding its payload.  I’ll describe more of why this is a goal and it will be focus of our talk today.</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3</a:t>
            </a:fld>
            <a:endParaRPr lang="en-US"/>
          </a:p>
        </p:txBody>
      </p:sp>
    </p:spTree>
    <p:extLst>
      <p:ext uri="{BB962C8B-B14F-4D97-AF65-F5344CB8AC3E}">
        <p14:creationId xmlns:p14="http://schemas.microsoft.com/office/powerpoint/2010/main" val="186339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expand no this second goal, almost all modern malware wants to prevent analysis by</a:t>
            </a:r>
            <a:r>
              <a:rPr lang="en-US" sz="1200" b="0" i="0" kern="1200" baseline="0" dirty="0" smtClean="0">
                <a:solidFill>
                  <a:schemeClr val="tx1"/>
                </a:solidFill>
                <a:effectLst/>
                <a:latin typeface="+mn-lt"/>
                <a:ea typeface="+mn-ea"/>
                <a:cs typeface="+mn-cs"/>
              </a:rPr>
              <a:t> security research teams.  First, modern malware is very expensive.  We aren’t talking about some kid in their basement.  Modern malware such as </a:t>
            </a:r>
            <a:r>
              <a:rPr lang="en-US" sz="1200" b="0" i="0" kern="1200" baseline="0" dirty="0" err="1" smtClean="0">
                <a:solidFill>
                  <a:schemeClr val="tx1"/>
                </a:solidFill>
                <a:effectLst/>
                <a:latin typeface="+mn-lt"/>
                <a:ea typeface="+mn-ea"/>
                <a:cs typeface="+mn-cs"/>
              </a:rPr>
              <a:t>Stuxnet</a:t>
            </a:r>
            <a:r>
              <a:rPr lang="en-US" sz="1200" b="0" i="0" kern="1200" baseline="0" dirty="0" smtClean="0">
                <a:solidFill>
                  <a:schemeClr val="tx1"/>
                </a:solidFill>
                <a:effectLst/>
                <a:latin typeface="+mn-lt"/>
                <a:ea typeface="+mn-ea"/>
                <a:cs typeface="+mn-cs"/>
              </a:rPr>
              <a:t> which used four ”zero-day” vulnerabilities is estimated to represent millions of dollars of development.  Because of this its very natural for malware designers to try and reuse components such as packers, command and control, sniffers, etc.  Furthermore, modern malware is randomized with each copy creating its own virtual instruction set so it is not possible to determine if two malware samples are the same “behavior” just by examining the binary files.  Thus, analysts put forth tremendous effort to understand different components of malware families so that they can create defenses that quickly recognize and stop new samples of this malware.  Obviously, it is the malware designers’ interest to avoid this.  Even if a single piece of malware is intended to have a limited lifetime, they would like to be able to reuse these components in the future.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4</a:t>
            </a:fld>
            <a:endParaRPr lang="en-US"/>
          </a:p>
        </p:txBody>
      </p:sp>
    </p:spTree>
    <p:extLst>
      <p:ext uri="{BB962C8B-B14F-4D97-AF65-F5344CB8AC3E}">
        <p14:creationId xmlns:p14="http://schemas.microsoft.com/office/powerpoint/2010/main" val="196238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at a crypto conference</a:t>
            </a:r>
            <a:r>
              <a:rPr lang="en-US" baseline="0" dirty="0" smtClean="0"/>
              <a:t> when we think of hiding program behavior the first thing we think of is obfuscation.  Obfuscation is obviously an area of interest in the crypto community with formal definitions such as virtual black box due to </a:t>
            </a:r>
            <a:r>
              <a:rPr lang="en-US" dirty="0" smtClean="0"/>
              <a:t>Barak, </a:t>
            </a:r>
            <a:r>
              <a:rPr lang="en-US" dirty="0" err="1" smtClean="0"/>
              <a:t>Goldreich</a:t>
            </a:r>
            <a:r>
              <a:rPr lang="en-US" dirty="0" smtClean="0"/>
              <a:t> , </a:t>
            </a:r>
            <a:r>
              <a:rPr lang="en-US" dirty="0" err="1" smtClean="0"/>
              <a:t>Impagliazzo</a:t>
            </a:r>
            <a:r>
              <a:rPr lang="en-US" dirty="0" smtClean="0"/>
              <a:t>, </a:t>
            </a:r>
            <a:r>
              <a:rPr lang="en-US" dirty="0" err="1" smtClean="0"/>
              <a:t>Rudich</a:t>
            </a:r>
            <a:r>
              <a:rPr lang="en-US" dirty="0" smtClean="0"/>
              <a:t>, </a:t>
            </a:r>
            <a:r>
              <a:rPr lang="en-US" dirty="0" err="1" smtClean="0"/>
              <a:t>Sahai</a:t>
            </a:r>
            <a:r>
              <a:rPr lang="en-US" dirty="0" smtClean="0"/>
              <a:t>, </a:t>
            </a:r>
            <a:r>
              <a:rPr lang="en-US" dirty="0" err="1" smtClean="0"/>
              <a:t>Vadhan</a:t>
            </a:r>
            <a:r>
              <a:rPr lang="en-US" dirty="0" smtClean="0"/>
              <a:t>, and Yang in CRYPTO </a:t>
            </a:r>
            <a:r>
              <a:rPr lang="en-US" baseline="0" dirty="0" smtClean="0"/>
              <a:t>2001.  This paper also defined indistinguishability obfuscation which achieves “best-possible” obfuscation but wasn’t thought to be very useful.  This was then constructed in the work by Garg, Gentry, </a:t>
            </a:r>
            <a:r>
              <a:rPr lang="en-US" baseline="0" dirty="0" err="1" smtClean="0"/>
              <a:t>Halevi</a:t>
            </a:r>
            <a:r>
              <a:rPr lang="en-US" baseline="0" dirty="0" smtClean="0"/>
              <a:t>, </a:t>
            </a:r>
            <a:r>
              <a:rPr lang="en-US" baseline="0" dirty="0" err="1" smtClean="0"/>
              <a:t>Raykova</a:t>
            </a:r>
            <a:r>
              <a:rPr lang="en-US" baseline="0" dirty="0" smtClean="0"/>
              <a:t>, </a:t>
            </a:r>
            <a:r>
              <a:rPr lang="en-US" baseline="0" dirty="0" err="1" smtClean="0"/>
              <a:t>Sahai</a:t>
            </a:r>
            <a:r>
              <a:rPr lang="en-US" baseline="0" dirty="0" smtClean="0"/>
              <a:t>, and Waters based on the multilinear map construction of Garg, Gentry, </a:t>
            </a:r>
            <a:r>
              <a:rPr lang="en-US" baseline="0" dirty="0" err="1" smtClean="0"/>
              <a:t>Halevi</a:t>
            </a:r>
            <a:r>
              <a:rPr lang="en-US" baseline="0" dirty="0" smtClean="0"/>
              <a:t>.  While the security of </a:t>
            </a:r>
            <a:r>
              <a:rPr lang="en-US" baseline="0" dirty="0" err="1" smtClean="0"/>
              <a:t>iO</a:t>
            </a:r>
            <a:r>
              <a:rPr lang="en-US" baseline="0" dirty="0" smtClean="0"/>
              <a:t> constructions is still an important topic we don’t consider it further in this talk.  We merely point out that obfuscation is a well studied goal in cryptography with security achievable for large classes of programs under non-standard programs and for small classes of programs under more standard assumptions.  </a:t>
            </a:r>
          </a:p>
          <a:p>
            <a:endParaRPr lang="en-US" baseline="0" dirty="0" smtClean="0"/>
          </a:p>
          <a:p>
            <a:r>
              <a:rPr lang="en-US" baseline="0" dirty="0" smtClean="0"/>
              <a:t>Furthermore, this is also studied extensively in the malware and digital rights management settings.  There are many sub areas including white box cryptography and heuristic obfuscation which includes techniques such as data, layout, and control obfuscation.  This techniques are designed to frustrate analysts, with obfuscators and analysts in an arms race with neither side having a clear victory. </a:t>
            </a:r>
            <a:r>
              <a:rPr lang="en-US" dirty="0" smtClean="0"/>
              <a:t/>
            </a:r>
            <a:br>
              <a:rPr lang="en-US" dirty="0" smtClean="0"/>
            </a:br>
            <a:r>
              <a:rPr lang="en-US" dirty="0" smtClean="0"/>
              <a:t/>
            </a:r>
            <a:br>
              <a:rPr lang="en-US" dirty="0" smtClean="0"/>
            </a:br>
            <a:r>
              <a:rPr lang="en-US" dirty="0" smtClean="0"/>
              <a:t>@</a:t>
            </a:r>
            <a:r>
              <a:rPr lang="en-US" dirty="0" err="1" smtClean="0"/>
              <a:t>inproceedings</a:t>
            </a:r>
            <a:r>
              <a:rPr lang="en-US" dirty="0" smtClean="0"/>
              <a:t>{saxena2009towards, title={Towards security notions for white-box cryptography}, author={</a:t>
            </a:r>
            <a:r>
              <a:rPr lang="en-US" dirty="0" err="1" smtClean="0"/>
              <a:t>Saxena</a:t>
            </a:r>
            <a:r>
              <a:rPr lang="en-US" dirty="0" smtClean="0"/>
              <a:t>, Amitabh and </a:t>
            </a:r>
            <a:r>
              <a:rPr lang="en-US" dirty="0" err="1" smtClean="0"/>
              <a:t>Wyseur</a:t>
            </a:r>
            <a:r>
              <a:rPr lang="en-US" dirty="0" smtClean="0"/>
              <a:t>, Brecht and </a:t>
            </a:r>
            <a:r>
              <a:rPr lang="en-US" dirty="0" err="1" smtClean="0"/>
              <a:t>Preneel</a:t>
            </a:r>
            <a:r>
              <a:rPr lang="en-US" dirty="0" smtClean="0"/>
              <a:t>, Bart}, </a:t>
            </a:r>
            <a:r>
              <a:rPr lang="en-US" dirty="0" err="1" smtClean="0"/>
              <a:t>booktitle</a:t>
            </a:r>
            <a:r>
              <a:rPr lang="en-US" dirty="0" smtClean="0"/>
              <a:t>={International Conference on Information Security}, pages={49--58}, year={2009}, organization={Springer} }</a:t>
            </a:r>
            <a:br>
              <a:rPr lang="en-US" dirty="0" smtClean="0"/>
            </a:br>
            <a:r>
              <a:rPr lang="en-US" dirty="0" smtClean="0"/>
              <a:t>@</a:t>
            </a:r>
            <a:r>
              <a:rPr lang="en-US" dirty="0" err="1" smtClean="0"/>
              <a:t>techreport</a:t>
            </a:r>
            <a:r>
              <a:rPr lang="en-US" dirty="0" smtClean="0"/>
              <a:t>{collberg1997taxonomy, title={A taxonomy of obfuscating transformations}, author={</a:t>
            </a:r>
            <a:r>
              <a:rPr lang="en-US" dirty="0" err="1" smtClean="0"/>
              <a:t>Collberg</a:t>
            </a:r>
            <a:r>
              <a:rPr lang="en-US" dirty="0" smtClean="0"/>
              <a:t>, Christian and </a:t>
            </a:r>
            <a:r>
              <a:rPr lang="en-US" dirty="0" err="1" smtClean="0"/>
              <a:t>Thomborson</a:t>
            </a:r>
            <a:r>
              <a:rPr lang="en-US" dirty="0" smtClean="0"/>
              <a:t>, Clark and Low, Douglas}, year={1997}, institution={Department of Computer Science, The University of Auckland, New Zealand} }</a:t>
            </a:r>
            <a:br>
              <a:rPr lang="en-US" dirty="0" smtClean="0"/>
            </a:br>
            <a:r>
              <a:rPr lang="en-US" dirty="0" smtClean="0"/>
              <a:t/>
            </a:r>
            <a:br>
              <a:rPr lang="en-US" dirty="0" smtClean="0"/>
            </a:br>
            <a:r>
              <a:rPr lang="en-US" dirty="0" smtClean="0"/>
              <a:t>Figure right from </a:t>
            </a:r>
            <a:r>
              <a:rPr lang="en-US" dirty="0" err="1" smtClean="0"/>
              <a:t>Halevi</a:t>
            </a:r>
            <a:r>
              <a:rPr lang="en-US" dirty="0" smtClean="0"/>
              <a:t> presentation on </a:t>
            </a:r>
            <a:r>
              <a:rPr lang="en-US" dirty="0" err="1" smtClean="0"/>
              <a:t>iO</a:t>
            </a:r>
            <a:r>
              <a:rPr lang="en-US" dirty="0" smtClean="0"/>
              <a:t>.  Figure left from </a:t>
            </a:r>
            <a:r>
              <a:rPr lang="en-US" dirty="0" err="1" smtClean="0"/>
              <a:t>Collberg</a:t>
            </a:r>
            <a:r>
              <a:rPr lang="en-US" baseline="0" dirty="0" smtClean="0"/>
              <a:t> invited talk </a:t>
            </a:r>
            <a:r>
              <a:rPr lang="en-US" baseline="0" dirty="0" err="1" smtClean="0"/>
              <a:t>eurocrypt</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5</a:t>
            </a:fld>
            <a:endParaRPr lang="en-US"/>
          </a:p>
        </p:txBody>
      </p:sp>
    </p:spTree>
    <p:extLst>
      <p:ext uri="{BB962C8B-B14F-4D97-AF65-F5344CB8AC3E}">
        <p14:creationId xmlns:p14="http://schemas.microsoft.com/office/powerpoint/2010/main" val="1986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obfuscation often isn’t enough enough for malware.  First, obfuscation is not designed to protect</a:t>
            </a:r>
            <a:r>
              <a:rPr lang="en-US" baseline="0" dirty="0" smtClean="0"/>
              <a:t> learnable programs: those where the program is extractible based on a polynomial number of input/output pairs.  Furthermore, malware is not about executing a program in isolation.  The goal is to have some effect.  For malware to be useful it always either has some effect on the system or communicates information about the system to other parties.  These effects can include file system, network, keyboard, GPU, screen, or writing to USB devices.  Mapping our four types of malware to these system calls we see that every type of malware uses multiple types of system calls to achieve its desired effect.  Because of this an analyst does not need to understand the internals of a piece of malware they can focus their analysis on the system calls being made.</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6</a:t>
            </a:fld>
            <a:endParaRPr lang="en-US"/>
          </a:p>
        </p:txBody>
      </p:sp>
    </p:spTree>
    <p:extLst>
      <p:ext uri="{BB962C8B-B14F-4D97-AF65-F5344CB8AC3E}">
        <p14:creationId xmlns:p14="http://schemas.microsoft.com/office/powerpoint/2010/main" val="36595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this malware uses a second technique to stop analysis</a:t>
            </a:r>
            <a:r>
              <a:rPr lang="en-US" baseline="0" dirty="0" smtClean="0"/>
              <a:t>.  We call this environmental authentication.  It has been known by a variety of names over the years including environmental key generation, secure triggers, host-based fingerprinting, environment targeted malware and environmental keying.  The goal of all of these techniques is the same.  To deliver the payload on a target and undisturbed computer and to hide its behavior in other settings especially when under observation. </a:t>
            </a:r>
          </a:p>
          <a:p>
            <a:endParaRPr lang="en-US" baseline="0" dirty="0" smtClean="0"/>
          </a:p>
          <a:p>
            <a:r>
              <a:rPr lang="en-US" baseline="0" dirty="0" smtClean="0"/>
              <a:t>We stress that this technique is complementary to obfuscation (either formal or informal).  We have taken care to ensure that our results hold in the presence of any obfuscation techniques.  Thus, we tend to assume that an analyst only has access to an input/output behavior of a system.</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7</a:t>
            </a:fld>
            <a:endParaRPr lang="en-US"/>
          </a:p>
        </p:txBody>
      </p:sp>
    </p:spTree>
    <p:extLst>
      <p:ext uri="{BB962C8B-B14F-4D97-AF65-F5344CB8AC3E}">
        <p14:creationId xmlns:p14="http://schemas.microsoft.com/office/powerpoint/2010/main" val="195700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this technique works</a:t>
            </a:r>
            <a:r>
              <a:rPr lang="en-US" baseline="0" dirty="0" smtClean="0"/>
              <a:t> </a:t>
            </a:r>
            <a:r>
              <a:rPr lang="en-US" dirty="0" smtClean="0"/>
              <a:t>we’ll dig into a single goal of espionage and focus on the Gauss family of malware (first described by </a:t>
            </a:r>
            <a:r>
              <a:rPr lang="en-US" dirty="0" err="1" smtClean="0"/>
              <a:t>Kasperky</a:t>
            </a:r>
            <a:r>
              <a:rPr lang="en-US" dirty="0" smtClean="0"/>
              <a:t> lab).  Gauss is</a:t>
            </a:r>
            <a:r>
              <a:rPr lang="en-US" baseline="0" dirty="0" smtClean="0"/>
              <a:t> related to Flame (which was jointly discovered by </a:t>
            </a:r>
            <a:r>
              <a:rPr lang="en-US" sz="1200" b="0" i="0" kern="1200" dirty="0" smtClean="0">
                <a:solidFill>
                  <a:schemeClr val="tx1"/>
                </a:solidFill>
                <a:effectLst/>
                <a:latin typeface="+mn-lt"/>
                <a:ea typeface="+mn-ea"/>
                <a:cs typeface="+mn-cs"/>
              </a:rPr>
              <a:t>AHER Center of Iranian National CERT, Kaspersky Lab and </a:t>
            </a:r>
            <a:r>
              <a:rPr lang="en-US" sz="1200" b="0" i="0" kern="1200" dirty="0" err="1" smtClean="0">
                <a:solidFill>
                  <a:schemeClr val="tx1"/>
                </a:solidFill>
                <a:effectLst/>
                <a:latin typeface="+mn-lt"/>
                <a:ea typeface="+mn-ea"/>
                <a:cs typeface="+mn-cs"/>
              </a:rPr>
              <a:t>CrySyS</a:t>
            </a:r>
            <a:r>
              <a:rPr lang="en-US" sz="1200" b="0" i="0" kern="1200" dirty="0" smtClean="0">
                <a:solidFill>
                  <a:schemeClr val="tx1"/>
                </a:solidFill>
                <a:effectLst/>
                <a:latin typeface="+mn-lt"/>
                <a:ea typeface="+mn-ea"/>
                <a:cs typeface="+mn-cs"/>
              </a:rPr>
              <a:t> Lab). This malware</a:t>
            </a:r>
            <a:r>
              <a:rPr lang="en-US" sz="1200" b="0" i="0" kern="1200" baseline="0" dirty="0" smtClean="0">
                <a:solidFill>
                  <a:schemeClr val="tx1"/>
                </a:solidFill>
                <a:effectLst/>
                <a:latin typeface="+mn-lt"/>
                <a:ea typeface="+mn-ea"/>
                <a:cs typeface="+mn-cs"/>
              </a:rPr>
              <a:t> appears to target Lebanese banking networks and has primarily been observed in the middle east.  Gauss is made of several modules.  Different subsets of these modules are found on different infections.  These modules are named after famous mathematicians.  The cosmos module learns about the computer bios, </a:t>
            </a:r>
            <a:r>
              <a:rPr lang="en-US" sz="1200" b="0" i="0" kern="1200" baseline="0" dirty="0" err="1" smtClean="0">
                <a:solidFill>
                  <a:schemeClr val="tx1"/>
                </a:solidFill>
                <a:effectLst/>
                <a:latin typeface="+mn-lt"/>
                <a:ea typeface="+mn-ea"/>
                <a:cs typeface="+mn-cs"/>
              </a:rPr>
              <a:t>Godel</a:t>
            </a:r>
            <a:r>
              <a:rPr lang="en-US" sz="1200" b="0" i="0" kern="1200" baseline="0" dirty="0" smtClean="0">
                <a:solidFill>
                  <a:schemeClr val="tx1"/>
                </a:solidFill>
                <a:effectLst/>
                <a:latin typeface="+mn-lt"/>
                <a:ea typeface="+mn-ea"/>
                <a:cs typeface="+mn-cs"/>
              </a:rPr>
              <a:t> transfers malware to the USB drive, Tailor looks at the network interfaces, Lagrange installs custom fonts, Gauss steals browser info, and lastly there is a shell module that orchestrates the rest of this behavior.</a:t>
            </a:r>
          </a:p>
          <a:p>
            <a:r>
              <a:rPr lang="en-US" sz="1200" b="0" i="0" kern="1200" baseline="0" dirty="0" smtClean="0">
                <a:solidFill>
                  <a:schemeClr val="tx1"/>
                </a:solidFill>
                <a:effectLst/>
                <a:latin typeface="+mn-lt"/>
                <a:ea typeface="+mn-ea"/>
                <a:cs typeface="+mn-cs"/>
              </a:rPr>
              <a:t>This is a very sophisticated family of malware that uses many protection techniques.</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First it obfuscates much of its</a:t>
            </a:r>
            <a:r>
              <a:rPr lang="en-US" sz="1200" baseline="0" dirty="0" smtClean="0"/>
              <a:t> behavior.  Code is often encrypted using a simple but randomized encryption to prevent simple matching.  All created files are encrypted as are strings used by the system.  However, these techniques are not the focus of the talk.  In addition it employs several techniques to hide from a malware analyst.  First, it checks running programs and terminates if any anti-virus program is found. This is a simple enumeration of the running processes.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8</a:t>
            </a:fld>
            <a:endParaRPr lang="en-US"/>
          </a:p>
        </p:txBody>
      </p:sp>
    </p:spTree>
    <p:extLst>
      <p:ext uri="{BB962C8B-B14F-4D97-AF65-F5344CB8AC3E}">
        <p14:creationId xmlns:p14="http://schemas.microsoft.com/office/powerpoint/2010/main" val="35028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it checks if there is an active network connection by trying to connect</a:t>
            </a:r>
            <a:r>
              <a:rPr lang="en-US" baseline="0" dirty="0" smtClean="0"/>
              <a:t> to google and windows update servers.  Malware analysis is often done in sandboxed and disconnected environments.  Importantly this connection is through https which makes it more difficult to fake.  Next it creates lifetime by only allowing its USB malware to run 30 times.  Each time the USB drive is loaded this counter is decremented.  </a:t>
            </a:r>
          </a:p>
          <a:p>
            <a:endParaRPr lang="en-US" baseline="0" dirty="0" smtClean="0"/>
          </a:p>
          <a:p>
            <a:r>
              <a:rPr lang="en-US" baseline="0" dirty="0" smtClean="0"/>
              <a:t>Now its important to note that items 2-4 can be effectively faked by a malware analyst.  However, in the fifth item there are special encrypted versions of the payload.  These are encrypted with RC4 using a key derived from hashing the %PATH% environment variable and the location of PROGRAM_FILES.  This hash is done 10,000 times.  To the best of our knowledge these specialized payloads have never been decrypted and their purpose in unknown.</a:t>
            </a:r>
            <a:endParaRPr lang="en-US" dirty="0"/>
          </a:p>
        </p:txBody>
      </p:sp>
      <p:sp>
        <p:nvSpPr>
          <p:cNvPr id="4" name="Slide Number Placeholder 3"/>
          <p:cNvSpPr>
            <a:spLocks noGrp="1"/>
          </p:cNvSpPr>
          <p:nvPr>
            <p:ph type="sldNum" sz="quarter" idx="10"/>
          </p:nvPr>
        </p:nvSpPr>
        <p:spPr/>
        <p:txBody>
          <a:bodyPr/>
          <a:lstStyle/>
          <a:p>
            <a:fld id="{AD28C26B-1313-DF41-90D3-472B0E91DED6}" type="slidenum">
              <a:rPr lang="en-US" smtClean="0"/>
              <a:t>9</a:t>
            </a:fld>
            <a:endParaRPr lang="en-US"/>
          </a:p>
        </p:txBody>
      </p:sp>
    </p:spTree>
    <p:extLst>
      <p:ext uri="{BB962C8B-B14F-4D97-AF65-F5344CB8AC3E}">
        <p14:creationId xmlns:p14="http://schemas.microsoft.com/office/powerpoint/2010/main" val="114158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B0D22D-3F6E-504D-B096-29838E39CE92}"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15605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0D22D-3F6E-504D-B096-29838E39CE92}"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203696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0D22D-3F6E-504D-B096-29838E39CE92}"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2332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0D22D-3F6E-504D-B096-29838E39CE92}"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46640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0D22D-3F6E-504D-B096-29838E39CE92}"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27826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0D22D-3F6E-504D-B096-29838E39CE92}"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38366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B0D22D-3F6E-504D-B096-29838E39CE92}" type="datetimeFigureOut">
              <a:rPr lang="en-US" smtClean="0"/>
              <a:t>9/19/17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58011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B0D22D-3F6E-504D-B096-29838E39CE92}"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25342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0D22D-3F6E-504D-B096-29838E39CE92}" type="datetimeFigureOut">
              <a:rPr lang="en-US" smtClean="0"/>
              <a:t>9/19/17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59430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0D22D-3F6E-504D-B096-29838E39CE92}"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140262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0D22D-3F6E-504D-B096-29838E39CE92}"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E3BFD-014E-A944-B9FD-F46839063857}" type="slidenum">
              <a:rPr lang="en-US" smtClean="0"/>
              <a:t>‹#›</a:t>
            </a:fld>
            <a:endParaRPr lang="en-US"/>
          </a:p>
        </p:txBody>
      </p:sp>
    </p:spTree>
    <p:extLst>
      <p:ext uri="{BB962C8B-B14F-4D97-AF65-F5344CB8AC3E}">
        <p14:creationId xmlns:p14="http://schemas.microsoft.com/office/powerpoint/2010/main" val="9424483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0D22D-3F6E-504D-B096-29838E39CE92}" type="datetimeFigureOut">
              <a:rPr lang="en-US" smtClean="0"/>
              <a:t>9/19/17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E3BFD-014E-A944-B9FD-F46839063857}" type="slidenum">
              <a:rPr lang="en-US" smtClean="0"/>
              <a:t>‹#›</a:t>
            </a:fld>
            <a:endParaRPr lang="en-US"/>
          </a:p>
        </p:txBody>
      </p:sp>
    </p:spTree>
    <p:extLst>
      <p:ext uri="{BB962C8B-B14F-4D97-AF65-F5344CB8AC3E}">
        <p14:creationId xmlns:p14="http://schemas.microsoft.com/office/powerpoint/2010/main" val="140327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tiff"/></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5"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5"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5140" y="1132091"/>
            <a:ext cx="9701719" cy="2387600"/>
          </a:xfrm>
        </p:spPr>
        <p:txBody>
          <a:bodyPr/>
          <a:lstStyle/>
          <a:p>
            <a:r>
              <a:rPr lang="en-US" smtClean="0"/>
              <a:t>Environmental Authentication in Malware</a:t>
            </a:r>
            <a:endParaRPr lang="en-US"/>
          </a:p>
        </p:txBody>
      </p:sp>
      <p:sp>
        <p:nvSpPr>
          <p:cNvPr id="3" name="Subtitle 2"/>
          <p:cNvSpPr>
            <a:spLocks noGrp="1"/>
          </p:cNvSpPr>
          <p:nvPr>
            <p:ph type="subTitle" idx="1"/>
          </p:nvPr>
        </p:nvSpPr>
        <p:spPr/>
        <p:txBody>
          <a:bodyPr/>
          <a:lstStyle/>
          <a:p>
            <a:r>
              <a:rPr lang="en-US" dirty="0" smtClean="0"/>
              <a:t>Jeremy </a:t>
            </a:r>
            <a:r>
              <a:rPr lang="en-US" dirty="0" err="1" smtClean="0"/>
              <a:t>Blackthorne</a:t>
            </a:r>
            <a:r>
              <a:rPr lang="en-US" dirty="0" smtClean="0"/>
              <a:t>, Benjamin Kaiser, </a:t>
            </a:r>
            <a:r>
              <a:rPr lang="en-US" i="1" dirty="0" smtClean="0"/>
              <a:t>Benjamin Fuller</a:t>
            </a:r>
            <a:r>
              <a:rPr lang="en-US" dirty="0" smtClean="0"/>
              <a:t>, and Bulent </a:t>
            </a:r>
            <a:r>
              <a:rPr lang="en-US" dirty="0" err="1" smtClean="0"/>
              <a:t>Yener</a:t>
            </a:r>
            <a:endParaRPr lang="en-US" dirty="0" smtClean="0"/>
          </a:p>
          <a:p>
            <a:endParaRPr lang="en-US"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1032" y="5531525"/>
            <a:ext cx="3822192" cy="72542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0749" y="5465097"/>
            <a:ext cx="2872902" cy="858279"/>
          </a:xfrm>
          <a:prstGeom prst="rect">
            <a:avLst/>
          </a:prstGeom>
        </p:spPr>
      </p:pic>
    </p:spTree>
    <p:extLst>
      <p:ext uri="{BB962C8B-B14F-4D97-AF65-F5344CB8AC3E}">
        <p14:creationId xmlns:p14="http://schemas.microsoft.com/office/powerpoint/2010/main" val="47019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584" y="240952"/>
            <a:ext cx="4924186" cy="3030269"/>
          </a:xfrm>
          <a:prstGeom prst="rect">
            <a:avLst/>
          </a:prstGeom>
        </p:spPr>
      </p:pic>
      <p:sp>
        <p:nvSpPr>
          <p:cNvPr id="5" name="TextBox 4"/>
          <p:cNvSpPr txBox="1"/>
          <p:nvPr/>
        </p:nvSpPr>
        <p:spPr>
          <a:xfrm>
            <a:off x="5564459" y="289932"/>
            <a:ext cx="6222380" cy="3046988"/>
          </a:xfrm>
          <a:prstGeom prst="rect">
            <a:avLst/>
          </a:prstGeom>
          <a:noFill/>
        </p:spPr>
        <p:txBody>
          <a:bodyPr wrap="square" rtlCol="0">
            <a:spAutoFit/>
          </a:bodyPr>
          <a:lstStyle/>
          <a:p>
            <a:r>
              <a:rPr lang="en-US" sz="2400" dirty="0" smtClean="0"/>
              <a:t>Seems to target Lebanese banking network,</a:t>
            </a:r>
          </a:p>
          <a:p>
            <a:r>
              <a:rPr lang="en-US" sz="2400" dirty="0" smtClean="0"/>
              <a:t>Main deployment in Lebanon, Israel, and Palestinian territory</a:t>
            </a:r>
          </a:p>
          <a:p>
            <a:endParaRPr lang="en-US" sz="2400" dirty="0"/>
          </a:p>
          <a:p>
            <a:r>
              <a:rPr lang="en-US" sz="2400" dirty="0" smtClean="0"/>
              <a:t>Protection mechanisms:</a:t>
            </a:r>
          </a:p>
          <a:p>
            <a:pPr marL="457200" indent="-457200">
              <a:buFont typeface="+mj-lt"/>
              <a:buAutoNum type="arabicPeriod"/>
            </a:pPr>
            <a:r>
              <a:rPr lang="en-US" sz="2400" dirty="0" smtClean="0"/>
              <a:t>Obfuscation</a:t>
            </a:r>
          </a:p>
          <a:p>
            <a:pPr marL="457200" indent="-457200">
              <a:buFont typeface="+mj-lt"/>
              <a:buAutoNum type="arabicPeriod"/>
            </a:pPr>
            <a:r>
              <a:rPr lang="en-US" sz="2400" dirty="0" smtClean="0"/>
              <a:t>Exits if known anti virus program running on computer </a:t>
            </a:r>
            <a:endParaRPr lang="en-US" sz="2400" dirty="0"/>
          </a:p>
        </p:txBody>
      </p:sp>
      <p:sp>
        <p:nvSpPr>
          <p:cNvPr id="13" name="TextBox 12"/>
          <p:cNvSpPr txBox="1"/>
          <p:nvPr/>
        </p:nvSpPr>
        <p:spPr>
          <a:xfrm>
            <a:off x="6411950" y="3706252"/>
            <a:ext cx="5597913" cy="3416320"/>
          </a:xfrm>
          <a:prstGeom prst="rect">
            <a:avLst/>
          </a:prstGeom>
          <a:noFill/>
        </p:spPr>
        <p:txBody>
          <a:bodyPr wrap="square" rtlCol="0">
            <a:spAutoFit/>
          </a:bodyPr>
          <a:lstStyle/>
          <a:p>
            <a:pPr marL="457200" indent="-457200">
              <a:buFont typeface="+mj-lt"/>
              <a:buAutoNum type="arabicPeriod" startAt="3"/>
            </a:pPr>
            <a:r>
              <a:rPr lang="en-US" sz="2400" dirty="0" smtClean="0"/>
              <a:t>Checks if </a:t>
            </a:r>
            <a:r>
              <a:rPr lang="en-US" sz="2400" dirty="0" err="1" smtClean="0"/>
              <a:t>google.com</a:t>
            </a:r>
            <a:r>
              <a:rPr lang="en-US" sz="2400" dirty="0" smtClean="0"/>
              <a:t> is available (terminates if it has not been reachable 56 consecutive times)</a:t>
            </a:r>
          </a:p>
          <a:p>
            <a:pPr marL="457200" indent="-457200">
              <a:buFont typeface="+mj-lt"/>
              <a:buAutoNum type="arabicPeriod" startAt="3"/>
            </a:pPr>
            <a:r>
              <a:rPr lang="en-US" sz="2400" dirty="0" smtClean="0"/>
              <a:t>USB portion terminates after being run 30 times</a:t>
            </a:r>
          </a:p>
          <a:p>
            <a:pPr marL="457200" indent="-457200">
              <a:buFont typeface="+mj-lt"/>
              <a:buAutoNum type="arabicPeriod" startAt="3"/>
            </a:pPr>
            <a:r>
              <a:rPr lang="en-US" sz="2400" dirty="0" smtClean="0"/>
              <a:t>Special payload versions that are encrypted with key derived from registry key (key and payload unknown)</a:t>
            </a:r>
          </a:p>
          <a:p>
            <a:endParaRPr lang="en-US" sz="2400" dirty="0"/>
          </a:p>
        </p:txBody>
      </p:sp>
      <p:sp>
        <p:nvSpPr>
          <p:cNvPr id="2" name="Rounded Rectangle 1"/>
          <p:cNvSpPr/>
          <p:nvPr/>
        </p:nvSpPr>
        <p:spPr>
          <a:xfrm>
            <a:off x="289933" y="3561286"/>
            <a:ext cx="5051502" cy="239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Program that changes behavior based on environment: </a:t>
            </a:r>
            <a:r>
              <a:rPr lang="en-US" sz="2800" i="1" dirty="0" smtClean="0"/>
              <a:t>environmentally authenticating </a:t>
            </a:r>
            <a:endParaRPr lang="en-US" sz="2800" dirty="0" smtClean="0"/>
          </a:p>
        </p:txBody>
      </p:sp>
    </p:spTree>
    <p:extLst>
      <p:ext uri="{BB962C8B-B14F-4D97-AF65-F5344CB8AC3E}">
        <p14:creationId xmlns:p14="http://schemas.microsoft.com/office/powerpoint/2010/main" val="9036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4856991" cy="1200329"/>
          </a:xfrm>
          <a:prstGeom prst="rect">
            <a:avLst/>
          </a:prstGeom>
          <a:noFill/>
        </p:spPr>
        <p:txBody>
          <a:bodyPr wrap="square" rtlCol="0">
            <a:spAutoFit/>
          </a:bodyPr>
          <a:lstStyle/>
          <a:p>
            <a:pPr marL="342900" indent="-342900">
              <a:buFont typeface="+mj-lt"/>
              <a:buAutoNum type="arabicPeriod"/>
            </a:pPr>
            <a:r>
              <a:rPr lang="en-US" sz="2400" dirty="0" smtClean="0"/>
              <a:t>Select target computer </a:t>
            </a:r>
            <a:r>
              <a:rPr lang="en-US" sz="2400" i="1" dirty="0" smtClean="0">
                <a:latin typeface="Times New Roman" charset="0"/>
                <a:ea typeface="Times New Roman" charset="0"/>
                <a:cs typeface="Times New Roman" charset="0"/>
              </a:rPr>
              <a:t>E</a:t>
            </a:r>
          </a:p>
          <a:p>
            <a:pPr marL="342900" indent="-342900">
              <a:buFont typeface="+mj-lt"/>
              <a:buAutoNum type="arabicPeriod"/>
            </a:pPr>
            <a:r>
              <a:rPr lang="en-US" sz="2400" dirty="0" smtClean="0"/>
              <a:t>Creates decision procedure </a:t>
            </a:r>
            <a:r>
              <a:rPr lang="en-US" sz="2400" i="1" dirty="0" smtClean="0">
                <a:latin typeface="Times New Roman" charset="0"/>
                <a:ea typeface="Times New Roman" charset="0"/>
                <a:cs typeface="Times New Roman" charset="0"/>
              </a:rPr>
              <a:t>D</a:t>
            </a:r>
            <a:r>
              <a:rPr lang="en-US" sz="2400" dirty="0" smtClean="0"/>
              <a:t> and sensor </a:t>
            </a:r>
            <a:r>
              <a:rPr lang="en-US" sz="2400" i="1" dirty="0" smtClean="0">
                <a:latin typeface="Times New Roman" charset="0"/>
                <a:ea typeface="Times New Roman" charset="0"/>
                <a:cs typeface="Times New Roman" charset="0"/>
              </a:rPr>
              <a:t>S</a:t>
            </a:r>
            <a:endParaRPr lang="en-US" sz="2400" i="1" dirty="0" smtClean="0">
              <a:latin typeface="Times New Roman" charset="0"/>
              <a:ea typeface="Times New Roman" charset="0"/>
              <a:cs typeface="Times New Roman" charset="0"/>
            </a:endParaRPr>
          </a:p>
        </p:txBody>
      </p:sp>
      <p:sp>
        <p:nvSpPr>
          <p:cNvPr id="11" name="Rectangle 10"/>
          <p:cNvSpPr/>
          <p:nvPr/>
        </p:nvSpPr>
        <p:spPr>
          <a:xfrm>
            <a:off x="8742556" y="4221975"/>
            <a:ext cx="791737" cy="2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endParaRPr lang="en-US" i="1" dirty="0">
              <a:latin typeface="Times New Roman" charset="0"/>
              <a:ea typeface="Times New Roman" charset="0"/>
              <a:cs typeface="Times New Roman" charset="0"/>
            </a:endParaRPr>
          </a:p>
        </p:txBody>
      </p:sp>
      <p:grpSp>
        <p:nvGrpSpPr>
          <p:cNvPr id="32" name="Group 31"/>
          <p:cNvGrpSpPr/>
          <p:nvPr/>
        </p:nvGrpSpPr>
        <p:grpSpPr>
          <a:xfrm>
            <a:off x="5497975" y="5182141"/>
            <a:ext cx="3244581" cy="872971"/>
            <a:chOff x="5497975" y="5182141"/>
            <a:chExt cx="3244581" cy="872971"/>
          </a:xfrm>
        </p:grpSpPr>
        <p:grpSp>
          <p:nvGrpSpPr>
            <p:cNvPr id="24" name="Group 23"/>
            <p:cNvGrpSpPr/>
            <p:nvPr/>
          </p:nvGrpSpPr>
          <p:grpSpPr>
            <a:xfrm>
              <a:off x="7694341" y="5218771"/>
              <a:ext cx="1048215" cy="836341"/>
              <a:chOff x="7694341" y="5218771"/>
              <a:chExt cx="1048215" cy="836341"/>
            </a:xfrm>
          </p:grpSpPr>
          <p:sp>
            <p:nvSpPr>
              <p:cNvPr id="12" name="Rounded Rectangle 11"/>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13" name="Straight Arrow Connector 12"/>
              <p:cNvCxnSpPr>
                <a:stCxn id="12" idx="3"/>
                <a:endCxn id="11" idx="1"/>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6" name="Straight Arrow Connector 25"/>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6886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5042186" cy="2677656"/>
          </a:xfrm>
          <a:prstGeom prst="rect">
            <a:avLst/>
          </a:prstGeom>
          <a:noFill/>
        </p:spPr>
        <p:txBody>
          <a:bodyPr wrap="square" rtlCol="0">
            <a:spAutoFit/>
          </a:bodyPr>
          <a:lstStyle/>
          <a:p>
            <a:pPr marL="342900" indent="-342900">
              <a:buFont typeface="+mj-lt"/>
              <a:buAutoNum type="arabicPeriod"/>
            </a:pPr>
            <a:r>
              <a:rPr lang="en-US" sz="2400" dirty="0" smtClean="0"/>
              <a:t>Select target computer </a:t>
            </a:r>
            <a:r>
              <a:rPr lang="en-US" sz="2400" i="1" dirty="0" smtClean="0">
                <a:latin typeface="Times New Roman" charset="0"/>
                <a:ea typeface="Times New Roman" charset="0"/>
                <a:cs typeface="Times New Roman" charset="0"/>
              </a:rPr>
              <a:t>E</a:t>
            </a:r>
          </a:p>
          <a:p>
            <a:pPr marL="342900" indent="-342900">
              <a:buFont typeface="+mj-lt"/>
              <a:buAutoNum type="arabicPeriod"/>
            </a:pPr>
            <a:r>
              <a:rPr lang="en-US" sz="2400" dirty="0" smtClean="0"/>
              <a:t>Creates decision procedure </a:t>
            </a:r>
            <a:r>
              <a:rPr lang="en-US" sz="2400" i="1" dirty="0" smtClean="0">
                <a:latin typeface="Times New Roman" charset="0"/>
                <a:ea typeface="Times New Roman" charset="0"/>
                <a:cs typeface="Times New Roman" charset="0"/>
              </a:rPr>
              <a:t>D</a:t>
            </a:r>
            <a:r>
              <a:rPr lang="en-US" sz="2400" dirty="0" smtClean="0"/>
              <a:t> and sensor </a:t>
            </a:r>
            <a:r>
              <a:rPr lang="en-US" sz="2400" i="1" dirty="0" smtClean="0">
                <a:latin typeface="Times New Roman" charset="0"/>
                <a:ea typeface="Times New Roman" charset="0"/>
                <a:cs typeface="Times New Roman" charset="0"/>
              </a:rPr>
              <a:t>S</a:t>
            </a:r>
          </a:p>
          <a:p>
            <a:pPr marL="342900" indent="-342900">
              <a:buFont typeface="+mj-lt"/>
              <a:buAutoNum type="arabicPeriod"/>
            </a:pPr>
            <a:r>
              <a:rPr lang="en-US" sz="2400" dirty="0" smtClean="0"/>
              <a:t>Load Malware onto target</a:t>
            </a:r>
          </a:p>
          <a:p>
            <a:pPr marL="342900" indent="-342900">
              <a:buFont typeface="+mj-lt"/>
              <a:buAutoNum type="arabicPeriod"/>
            </a:pPr>
            <a:endParaRPr lang="en-US" sz="2400" dirty="0"/>
          </a:p>
          <a:p>
            <a:pPr marL="342900" indent="-342900">
              <a:buFont typeface="+mj-lt"/>
              <a:buAutoNum type="arabicPeriod"/>
            </a:pPr>
            <a:endParaRPr lang="en-US" sz="2400" dirty="0"/>
          </a:p>
          <a:p>
            <a:r>
              <a:rPr lang="en-US" sz="2400" b="1" dirty="0" smtClean="0"/>
              <a:t>Correctness</a:t>
            </a:r>
            <a:r>
              <a:rPr lang="en-US" sz="2400" dirty="0" smtClean="0"/>
              <a:t>: </a:t>
            </a:r>
            <a:r>
              <a:rPr lang="en-US" sz="2400" i="1" dirty="0" smtClean="0">
                <a:latin typeface="Times New Roman" charset="0"/>
                <a:ea typeface="Times New Roman" charset="0"/>
                <a:cs typeface="Times New Roman" charset="0"/>
              </a:rPr>
              <a:t>D</a:t>
            </a:r>
            <a:r>
              <a:rPr lang="en-US" sz="2400" dirty="0" smtClean="0"/>
              <a:t> should output </a:t>
            </a:r>
            <a:r>
              <a:rPr lang="en-US" sz="2400" dirty="0" smtClean="0">
                <a:latin typeface="Times New Roman" charset="0"/>
                <a:ea typeface="Times New Roman" charset="0"/>
                <a:cs typeface="Times New Roman" charset="0"/>
              </a:rPr>
              <a:t>1</a:t>
            </a:r>
            <a:r>
              <a:rPr lang="en-US" sz="2400" dirty="0" smtClean="0"/>
              <a:t> on </a:t>
            </a:r>
            <a:r>
              <a:rPr lang="en-US" sz="2400" i="1" dirty="0" smtClean="0">
                <a:latin typeface="Times New Roman" charset="0"/>
                <a:ea typeface="Times New Roman" charset="0"/>
                <a:cs typeface="Times New Roman" charset="0"/>
              </a:rPr>
              <a:t>E</a:t>
            </a:r>
            <a:r>
              <a:rPr lang="en-US" sz="2400" dirty="0" smtClean="0">
                <a:latin typeface="Times New Roman" charset="0"/>
                <a:ea typeface="Times New Roman" charset="0"/>
                <a:cs typeface="Times New Roman" charset="0"/>
              </a:rPr>
              <a:t>’</a:t>
            </a:r>
            <a:r>
              <a:rPr lang="en-US" sz="2400" i="1" baseline="-25000" dirty="0" smtClean="0">
                <a:latin typeface="Times New Roman" charset="0"/>
                <a:ea typeface="Times New Roman" charset="0"/>
                <a:cs typeface="Times New Roman" charset="0"/>
              </a:rPr>
              <a:t>S</a:t>
            </a:r>
          </a:p>
        </p:txBody>
      </p:sp>
      <p:sp>
        <p:nvSpPr>
          <p:cNvPr id="11" name="Rectangle 10"/>
          <p:cNvSpPr/>
          <p:nvPr/>
        </p:nvSpPr>
        <p:spPr>
          <a:xfrm>
            <a:off x="8742556" y="4221975"/>
            <a:ext cx="791737" cy="2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endParaRPr lang="en-US" i="1" dirty="0">
              <a:latin typeface="Times New Roman" charset="0"/>
              <a:ea typeface="Times New Roman" charset="0"/>
              <a:cs typeface="Times New Roman" charset="0"/>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526" y="4221975"/>
            <a:ext cx="790767" cy="593076"/>
          </a:xfrm>
          <a:prstGeom prst="rect">
            <a:avLst/>
          </a:prstGeom>
        </p:spPr>
      </p:pic>
      <p:sp>
        <p:nvSpPr>
          <p:cNvPr id="13" name="Rectangle 12"/>
          <p:cNvSpPr/>
          <p:nvPr/>
        </p:nvSpPr>
        <p:spPr>
          <a:xfrm>
            <a:off x="8742556" y="4809051"/>
            <a:ext cx="791737" cy="194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grpSp>
        <p:nvGrpSpPr>
          <p:cNvPr id="19" name="Group 18"/>
          <p:cNvGrpSpPr/>
          <p:nvPr/>
        </p:nvGrpSpPr>
        <p:grpSpPr>
          <a:xfrm>
            <a:off x="5497975" y="5182141"/>
            <a:ext cx="3244581" cy="872971"/>
            <a:chOff x="5497975" y="5182141"/>
            <a:chExt cx="3244581" cy="872971"/>
          </a:xfrm>
        </p:grpSpPr>
        <p:grpSp>
          <p:nvGrpSpPr>
            <p:cNvPr id="20" name="Group 19"/>
            <p:cNvGrpSpPr/>
            <p:nvPr/>
          </p:nvGrpSpPr>
          <p:grpSpPr>
            <a:xfrm>
              <a:off x="7694341" y="5218771"/>
              <a:ext cx="1048215" cy="836341"/>
              <a:chOff x="7694341" y="5218771"/>
              <a:chExt cx="1048215" cy="836341"/>
            </a:xfrm>
          </p:grpSpPr>
          <p:sp>
            <p:nvSpPr>
              <p:cNvPr id="25" name="Rounded Rectangle 24"/>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26" name="Straight Arrow Connector 25"/>
              <p:cNvCxnSpPr>
                <a:endCxn id="28" idx="1"/>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2" name="Straight Arrow Connector 21"/>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998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5042186" cy="2677656"/>
          </a:xfrm>
          <a:prstGeom prst="rect">
            <a:avLst/>
          </a:prstGeom>
          <a:noFill/>
        </p:spPr>
        <p:txBody>
          <a:bodyPr wrap="square" rtlCol="0">
            <a:spAutoFit/>
          </a:bodyPr>
          <a:lstStyle/>
          <a:p>
            <a:pPr marL="342900" indent="-342900">
              <a:buFont typeface="+mj-lt"/>
              <a:buAutoNum type="arabicPeriod"/>
            </a:pPr>
            <a:r>
              <a:rPr lang="en-US" sz="2400" dirty="0" smtClean="0"/>
              <a:t>Select target computer </a:t>
            </a:r>
            <a:r>
              <a:rPr lang="en-US" sz="2400" i="1" dirty="0" smtClean="0">
                <a:latin typeface="Times New Roman" charset="0"/>
                <a:ea typeface="Times New Roman" charset="0"/>
                <a:cs typeface="Times New Roman" charset="0"/>
              </a:rPr>
              <a:t>E</a:t>
            </a:r>
          </a:p>
          <a:p>
            <a:pPr marL="342900" indent="-342900">
              <a:buFont typeface="+mj-lt"/>
              <a:buAutoNum type="arabicPeriod"/>
            </a:pPr>
            <a:r>
              <a:rPr lang="en-US" sz="2400" dirty="0" smtClean="0"/>
              <a:t>Creates decision procedure </a:t>
            </a:r>
            <a:r>
              <a:rPr lang="en-US" sz="2400" i="1" dirty="0" smtClean="0">
                <a:latin typeface="Times New Roman" charset="0"/>
                <a:ea typeface="Times New Roman" charset="0"/>
                <a:cs typeface="Times New Roman" charset="0"/>
              </a:rPr>
              <a:t>D</a:t>
            </a:r>
            <a:r>
              <a:rPr lang="en-US" sz="2400" dirty="0" smtClean="0"/>
              <a:t> and sensor </a:t>
            </a:r>
            <a:r>
              <a:rPr lang="en-US" sz="2400" i="1" dirty="0" smtClean="0">
                <a:latin typeface="Times New Roman" charset="0"/>
                <a:ea typeface="Times New Roman" charset="0"/>
                <a:cs typeface="Times New Roman" charset="0"/>
              </a:rPr>
              <a:t>S</a:t>
            </a:r>
          </a:p>
          <a:p>
            <a:pPr marL="342900" indent="-342900">
              <a:buFont typeface="+mj-lt"/>
              <a:buAutoNum type="arabicPeriod"/>
            </a:pPr>
            <a:r>
              <a:rPr lang="en-US" sz="2400" dirty="0" smtClean="0"/>
              <a:t>Load Malware onto target</a:t>
            </a:r>
          </a:p>
          <a:p>
            <a:pPr marL="342900" indent="-342900">
              <a:buFont typeface="+mj-lt"/>
              <a:buAutoNum type="arabicPeriod"/>
            </a:pPr>
            <a:endParaRPr lang="en-US" sz="2400" dirty="0"/>
          </a:p>
          <a:p>
            <a:pPr marL="342900" indent="-342900">
              <a:buFont typeface="+mj-lt"/>
              <a:buAutoNum type="arabicPeriod"/>
            </a:pPr>
            <a:endParaRPr lang="en-US" sz="2400" dirty="0"/>
          </a:p>
          <a:p>
            <a:r>
              <a:rPr lang="en-US" sz="2400" b="1" dirty="0" smtClean="0"/>
              <a:t>Correctness</a:t>
            </a:r>
            <a:r>
              <a:rPr lang="en-US" sz="2400" dirty="0" smtClean="0"/>
              <a:t>: </a:t>
            </a:r>
            <a:r>
              <a:rPr lang="en-US" sz="2400" i="1" dirty="0" smtClean="0">
                <a:latin typeface="Times New Roman" charset="0"/>
                <a:ea typeface="Times New Roman" charset="0"/>
                <a:cs typeface="Times New Roman" charset="0"/>
              </a:rPr>
              <a:t>D</a:t>
            </a:r>
            <a:r>
              <a:rPr lang="en-US" sz="2400" dirty="0" smtClean="0"/>
              <a:t> should output </a:t>
            </a:r>
            <a:r>
              <a:rPr lang="en-US" sz="2400" dirty="0" smtClean="0">
                <a:latin typeface="Times New Roman" charset="0"/>
                <a:ea typeface="Times New Roman" charset="0"/>
                <a:cs typeface="Times New Roman" charset="0"/>
              </a:rPr>
              <a:t>1</a:t>
            </a:r>
            <a:r>
              <a:rPr lang="en-US" sz="2400" dirty="0" smtClean="0"/>
              <a:t> on </a:t>
            </a:r>
            <a:r>
              <a:rPr lang="en-US" sz="2400" i="1" dirty="0" smtClean="0">
                <a:latin typeface="Times New Roman" charset="0"/>
                <a:ea typeface="Times New Roman" charset="0"/>
                <a:cs typeface="Times New Roman" charset="0"/>
              </a:rPr>
              <a:t>E</a:t>
            </a:r>
            <a:r>
              <a:rPr lang="en-US" sz="2400" dirty="0" smtClean="0">
                <a:latin typeface="Times New Roman" charset="0"/>
                <a:ea typeface="Times New Roman" charset="0"/>
                <a:cs typeface="Times New Roman" charset="0"/>
              </a:rPr>
              <a:t>’</a:t>
            </a:r>
            <a:r>
              <a:rPr lang="en-US" sz="2400" i="1" baseline="-25000" dirty="0" smtClean="0">
                <a:latin typeface="Times New Roman" charset="0"/>
                <a:ea typeface="Times New Roman" charset="0"/>
                <a:cs typeface="Times New Roman" charset="0"/>
              </a:rPr>
              <a:t>S</a:t>
            </a:r>
          </a:p>
        </p:txBody>
      </p:sp>
      <p:sp>
        <p:nvSpPr>
          <p:cNvPr id="2" name="TextBox 1"/>
          <p:cNvSpPr txBox="1"/>
          <p:nvPr/>
        </p:nvSpPr>
        <p:spPr>
          <a:xfrm>
            <a:off x="3958542" y="1076446"/>
            <a:ext cx="3860167" cy="830997"/>
          </a:xfrm>
          <a:prstGeom prst="rect">
            <a:avLst/>
          </a:prstGeom>
          <a:noFill/>
        </p:spPr>
        <p:txBody>
          <a:bodyPr wrap="square" rtlCol="0">
            <a:spAutoFit/>
          </a:bodyPr>
          <a:lstStyle/>
          <a:p>
            <a:r>
              <a:rPr lang="en-US" sz="2400" dirty="0" smtClean="0"/>
              <a:t>Multiple adversary postures: </a:t>
            </a:r>
          </a:p>
          <a:p>
            <a:r>
              <a:rPr lang="en-US" sz="2400" dirty="0" smtClean="0"/>
              <a:t>1) Blind</a:t>
            </a:r>
            <a:endParaRPr lang="en-US" sz="2400" dirty="0"/>
          </a:p>
        </p:txBody>
      </p:sp>
      <p:grpSp>
        <p:nvGrpSpPr>
          <p:cNvPr id="19" name="Group 18"/>
          <p:cNvGrpSpPr/>
          <p:nvPr/>
        </p:nvGrpSpPr>
        <p:grpSpPr>
          <a:xfrm>
            <a:off x="5497975" y="5182141"/>
            <a:ext cx="3244581" cy="872971"/>
            <a:chOff x="5497975" y="5182141"/>
            <a:chExt cx="3244581" cy="872971"/>
          </a:xfrm>
        </p:grpSpPr>
        <p:grpSp>
          <p:nvGrpSpPr>
            <p:cNvPr id="20" name="Group 19"/>
            <p:cNvGrpSpPr/>
            <p:nvPr/>
          </p:nvGrpSpPr>
          <p:grpSpPr>
            <a:xfrm>
              <a:off x="7694341" y="5218771"/>
              <a:ext cx="1048215" cy="836341"/>
              <a:chOff x="7694341" y="5218771"/>
              <a:chExt cx="1048215" cy="836341"/>
            </a:xfrm>
          </p:grpSpPr>
          <p:sp>
            <p:nvSpPr>
              <p:cNvPr id="25" name="Rounded Rectangle 24"/>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26" name="Straight Arrow Connector 25"/>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2" name="Straight Arrow Connector 21"/>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grpSp>
        <p:nvGrpSpPr>
          <p:cNvPr id="3" name="Group 2"/>
          <p:cNvGrpSpPr/>
          <p:nvPr/>
        </p:nvGrpSpPr>
        <p:grpSpPr>
          <a:xfrm>
            <a:off x="8742556" y="4221975"/>
            <a:ext cx="791737" cy="2534000"/>
            <a:chOff x="8742556" y="4221975"/>
            <a:chExt cx="791737" cy="2534000"/>
          </a:xfrm>
        </p:grpSpPr>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526" y="4221975"/>
              <a:ext cx="790767" cy="593076"/>
            </a:xfrm>
            <a:prstGeom prst="rect">
              <a:avLst/>
            </a:prstGeom>
          </p:spPr>
        </p:pic>
        <p:sp>
          <p:nvSpPr>
            <p:cNvPr id="30" name="Rectangle 29"/>
            <p:cNvSpPr/>
            <p:nvPr/>
          </p:nvSpPr>
          <p:spPr>
            <a:xfrm>
              <a:off x="8742556" y="4809051"/>
              <a:ext cx="791737" cy="194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60088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5042186" cy="2677656"/>
          </a:xfrm>
          <a:prstGeom prst="rect">
            <a:avLst/>
          </a:prstGeom>
          <a:noFill/>
        </p:spPr>
        <p:txBody>
          <a:bodyPr wrap="square" rtlCol="0">
            <a:spAutoFit/>
          </a:bodyPr>
          <a:lstStyle/>
          <a:p>
            <a:pPr marL="342900" indent="-342900">
              <a:buFont typeface="+mj-lt"/>
              <a:buAutoNum type="arabicPeriod"/>
            </a:pPr>
            <a:r>
              <a:rPr lang="en-US" sz="2400" dirty="0" smtClean="0"/>
              <a:t>Select target computer </a:t>
            </a:r>
            <a:r>
              <a:rPr lang="en-US" sz="2400" i="1" dirty="0" smtClean="0">
                <a:latin typeface="Times New Roman" charset="0"/>
                <a:ea typeface="Times New Roman" charset="0"/>
                <a:cs typeface="Times New Roman" charset="0"/>
              </a:rPr>
              <a:t>E</a:t>
            </a:r>
          </a:p>
          <a:p>
            <a:pPr marL="342900" indent="-342900">
              <a:buFont typeface="+mj-lt"/>
              <a:buAutoNum type="arabicPeriod"/>
            </a:pPr>
            <a:r>
              <a:rPr lang="en-US" sz="2400" dirty="0" smtClean="0"/>
              <a:t>Creates decision procedure </a:t>
            </a:r>
            <a:r>
              <a:rPr lang="en-US" sz="2400" i="1" dirty="0" smtClean="0">
                <a:latin typeface="Times New Roman" charset="0"/>
                <a:ea typeface="Times New Roman" charset="0"/>
                <a:cs typeface="Times New Roman" charset="0"/>
              </a:rPr>
              <a:t>D</a:t>
            </a:r>
            <a:r>
              <a:rPr lang="en-US" sz="2400" dirty="0" smtClean="0"/>
              <a:t> and sensor </a:t>
            </a:r>
            <a:r>
              <a:rPr lang="en-US" sz="2400" i="1" dirty="0" smtClean="0">
                <a:latin typeface="Times New Roman" charset="0"/>
                <a:ea typeface="Times New Roman" charset="0"/>
                <a:cs typeface="Times New Roman" charset="0"/>
              </a:rPr>
              <a:t>S</a:t>
            </a:r>
          </a:p>
          <a:p>
            <a:pPr marL="342900" indent="-342900">
              <a:buFont typeface="+mj-lt"/>
              <a:buAutoNum type="arabicPeriod"/>
            </a:pPr>
            <a:r>
              <a:rPr lang="en-US" sz="2400" dirty="0" smtClean="0"/>
              <a:t>Load Malware onto target</a:t>
            </a:r>
          </a:p>
          <a:p>
            <a:pPr marL="342900" indent="-342900">
              <a:buFont typeface="+mj-lt"/>
              <a:buAutoNum type="arabicPeriod"/>
            </a:pPr>
            <a:endParaRPr lang="en-US" sz="2400" dirty="0"/>
          </a:p>
          <a:p>
            <a:pPr marL="342900" indent="-342900">
              <a:buFont typeface="+mj-lt"/>
              <a:buAutoNum type="arabicPeriod"/>
            </a:pPr>
            <a:endParaRPr lang="en-US" sz="2400" dirty="0"/>
          </a:p>
          <a:p>
            <a:r>
              <a:rPr lang="en-US" sz="2400" b="1" dirty="0" smtClean="0"/>
              <a:t>Correctness</a:t>
            </a:r>
            <a:r>
              <a:rPr lang="en-US" sz="2400" dirty="0" smtClean="0"/>
              <a:t>: </a:t>
            </a:r>
            <a:r>
              <a:rPr lang="en-US" sz="2400" i="1" dirty="0" smtClean="0">
                <a:latin typeface="Times New Roman" charset="0"/>
                <a:ea typeface="Times New Roman" charset="0"/>
                <a:cs typeface="Times New Roman" charset="0"/>
              </a:rPr>
              <a:t>D</a:t>
            </a:r>
            <a:r>
              <a:rPr lang="en-US" sz="2400" dirty="0" smtClean="0"/>
              <a:t> should output </a:t>
            </a:r>
            <a:r>
              <a:rPr lang="en-US" sz="2400" dirty="0" smtClean="0">
                <a:latin typeface="Times New Roman" charset="0"/>
                <a:ea typeface="Times New Roman" charset="0"/>
                <a:cs typeface="Times New Roman" charset="0"/>
              </a:rPr>
              <a:t>1</a:t>
            </a:r>
            <a:r>
              <a:rPr lang="en-US" sz="2400" dirty="0" smtClean="0"/>
              <a:t> on </a:t>
            </a:r>
            <a:r>
              <a:rPr lang="en-US" sz="2400" i="1" dirty="0" smtClean="0">
                <a:latin typeface="Times New Roman" charset="0"/>
                <a:ea typeface="Times New Roman" charset="0"/>
                <a:cs typeface="Times New Roman" charset="0"/>
              </a:rPr>
              <a:t>E</a:t>
            </a:r>
            <a:r>
              <a:rPr lang="en-US" sz="2400" dirty="0" smtClean="0">
                <a:latin typeface="Times New Roman" charset="0"/>
                <a:ea typeface="Times New Roman" charset="0"/>
                <a:cs typeface="Times New Roman" charset="0"/>
              </a:rPr>
              <a:t>’</a:t>
            </a:r>
            <a:r>
              <a:rPr lang="en-US" sz="2400" i="1" baseline="-25000" dirty="0" smtClean="0">
                <a:latin typeface="Times New Roman" charset="0"/>
                <a:ea typeface="Times New Roman" charset="0"/>
                <a:cs typeface="Times New Roman" charset="0"/>
              </a:rPr>
              <a:t>S</a:t>
            </a:r>
          </a:p>
        </p:txBody>
      </p:sp>
      <p:sp>
        <p:nvSpPr>
          <p:cNvPr id="2" name="TextBox 1"/>
          <p:cNvSpPr txBox="1"/>
          <p:nvPr/>
        </p:nvSpPr>
        <p:spPr>
          <a:xfrm>
            <a:off x="3958542" y="1076446"/>
            <a:ext cx="3860167" cy="1569660"/>
          </a:xfrm>
          <a:prstGeom prst="rect">
            <a:avLst/>
          </a:prstGeom>
          <a:noFill/>
        </p:spPr>
        <p:txBody>
          <a:bodyPr wrap="square" rtlCol="0">
            <a:spAutoFit/>
          </a:bodyPr>
          <a:lstStyle/>
          <a:p>
            <a:r>
              <a:rPr lang="en-US" sz="2400" dirty="0" smtClean="0"/>
              <a:t>Multiple adversary postures: </a:t>
            </a:r>
          </a:p>
          <a:p>
            <a:r>
              <a:rPr lang="en-US" sz="2400" dirty="0" smtClean="0"/>
              <a:t>1) Blind</a:t>
            </a:r>
          </a:p>
          <a:p>
            <a:r>
              <a:rPr lang="en-US" sz="2400" dirty="0" smtClean="0"/>
              <a:t>Find accepting input to </a:t>
            </a:r>
            <a:r>
              <a:rPr lang="en-US" sz="2400" i="1" dirty="0" smtClean="0">
                <a:latin typeface="Times New Roman" charset="0"/>
                <a:ea typeface="Times New Roman" charset="0"/>
                <a:cs typeface="Times New Roman" charset="0"/>
              </a:rPr>
              <a:t>D</a:t>
            </a:r>
            <a:br>
              <a:rPr lang="en-US" sz="2400" i="1" dirty="0" smtClean="0">
                <a:latin typeface="Times New Roman" charset="0"/>
                <a:ea typeface="Times New Roman" charset="0"/>
                <a:cs typeface="Times New Roman" charset="0"/>
              </a:rPr>
            </a:br>
            <a:r>
              <a:rPr lang="en-US" sz="2400" dirty="0" smtClean="0">
                <a:latin typeface="Calibri" charset="0"/>
                <a:ea typeface="Calibri" charset="0"/>
                <a:cs typeface="Calibri" charset="0"/>
              </a:rPr>
              <a:t>(oracle access) given </a:t>
            </a:r>
            <a:r>
              <a:rPr lang="en-US" sz="2400" i="1" dirty="0" smtClean="0">
                <a:latin typeface="Times New Roman" charset="0"/>
                <a:ea typeface="Times New Roman" charset="0"/>
                <a:cs typeface="Times New Roman" charset="0"/>
              </a:rPr>
              <a:t>S</a:t>
            </a:r>
            <a:endParaRPr lang="en-US" sz="2400" dirty="0">
              <a:latin typeface="Calibri" charset="0"/>
              <a:ea typeface="Calibri" charset="0"/>
              <a:cs typeface="Calibri" charset="0"/>
            </a:endParaRPr>
          </a:p>
        </p:txBody>
      </p:sp>
      <p:grpSp>
        <p:nvGrpSpPr>
          <p:cNvPr id="19" name="Group 18"/>
          <p:cNvGrpSpPr/>
          <p:nvPr/>
        </p:nvGrpSpPr>
        <p:grpSpPr>
          <a:xfrm>
            <a:off x="5497975" y="5182141"/>
            <a:ext cx="3244581" cy="872971"/>
            <a:chOff x="5497975" y="5182141"/>
            <a:chExt cx="3244581" cy="872971"/>
          </a:xfrm>
        </p:grpSpPr>
        <p:grpSp>
          <p:nvGrpSpPr>
            <p:cNvPr id="20" name="Group 19"/>
            <p:cNvGrpSpPr/>
            <p:nvPr/>
          </p:nvGrpSpPr>
          <p:grpSpPr>
            <a:xfrm>
              <a:off x="7694341" y="5218771"/>
              <a:ext cx="1048215" cy="836341"/>
              <a:chOff x="7694341" y="5218771"/>
              <a:chExt cx="1048215" cy="836341"/>
            </a:xfrm>
          </p:grpSpPr>
          <p:sp>
            <p:nvSpPr>
              <p:cNvPr id="25" name="Rounded Rectangle 24"/>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26" name="Straight Arrow Connector 25"/>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2" name="Straight Arrow Connector 21"/>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grpSp>
        <p:nvGrpSpPr>
          <p:cNvPr id="29" name="Group 28"/>
          <p:cNvGrpSpPr/>
          <p:nvPr/>
        </p:nvGrpSpPr>
        <p:grpSpPr>
          <a:xfrm>
            <a:off x="8742556" y="4221975"/>
            <a:ext cx="791737" cy="2534000"/>
            <a:chOff x="8742556" y="4221975"/>
            <a:chExt cx="791737" cy="2534000"/>
          </a:xfrm>
        </p:grpSpPr>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526" y="4221975"/>
              <a:ext cx="790767" cy="593076"/>
            </a:xfrm>
            <a:prstGeom prst="rect">
              <a:avLst/>
            </a:prstGeom>
          </p:spPr>
        </p:pic>
        <p:sp>
          <p:nvSpPr>
            <p:cNvPr id="31" name="Rectangle 30"/>
            <p:cNvSpPr/>
            <p:nvPr/>
          </p:nvSpPr>
          <p:spPr>
            <a:xfrm>
              <a:off x="8742556" y="4809051"/>
              <a:ext cx="791737" cy="194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grpSp>
      <p:grpSp>
        <p:nvGrpSpPr>
          <p:cNvPr id="14" name="Group 13"/>
          <p:cNvGrpSpPr/>
          <p:nvPr/>
        </p:nvGrpSpPr>
        <p:grpSpPr>
          <a:xfrm>
            <a:off x="8580548" y="4042567"/>
            <a:ext cx="2461700" cy="2815433"/>
            <a:chOff x="8580548" y="4042567"/>
            <a:chExt cx="2461700" cy="2815433"/>
          </a:xfrm>
        </p:grpSpPr>
        <p:sp>
          <p:nvSpPr>
            <p:cNvPr id="3" name="Rectangle 2"/>
            <p:cNvSpPr/>
            <p:nvPr/>
          </p:nvSpPr>
          <p:spPr>
            <a:xfrm>
              <a:off x="8580548" y="4042567"/>
              <a:ext cx="2461700" cy="28154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ross 3"/>
            <p:cNvSpPr/>
            <p:nvPr/>
          </p:nvSpPr>
          <p:spPr>
            <a:xfrm rot="2849194">
              <a:off x="8818287" y="4481610"/>
              <a:ext cx="1911205" cy="1770392"/>
            </a:xfrm>
            <a:prstGeom prst="plus">
              <a:avLst>
                <a:gd name="adj" fmla="val 4508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5146358" cy="3046988"/>
          </a:xfrm>
          <a:prstGeom prst="rect">
            <a:avLst/>
          </a:prstGeom>
          <a:noFill/>
        </p:spPr>
        <p:txBody>
          <a:bodyPr wrap="square" rtlCol="0">
            <a:spAutoFit/>
          </a:bodyPr>
          <a:lstStyle/>
          <a:p>
            <a:r>
              <a:rPr lang="en-US" sz="2400" dirty="0" err="1" smtClean="0"/>
              <a:t>Thm</a:t>
            </a:r>
            <a:r>
              <a:rPr lang="en-US" sz="2400" dirty="0" smtClean="0"/>
              <a:t>: Secure </a:t>
            </a:r>
            <a:r>
              <a:rPr lang="en-US" sz="2400" dirty="0" err="1" smtClean="0"/>
              <a:t>iff</a:t>
            </a:r>
            <a:r>
              <a:rPr lang="en-US" sz="2400" dirty="0" smtClean="0"/>
              <a:t> </a:t>
            </a:r>
            <a:r>
              <a:rPr lang="en-US" sz="2400" i="1" dirty="0" smtClean="0">
                <a:latin typeface="Times New Roman" charset="0"/>
                <a:ea typeface="Times New Roman" charset="0"/>
                <a:cs typeface="Times New Roman" charset="0"/>
              </a:rPr>
              <a:t>E</a:t>
            </a:r>
            <a:r>
              <a:rPr lang="en-US" sz="2400" i="1" baseline="-25000" dirty="0" smtClean="0">
                <a:latin typeface="Times New Roman" charset="0"/>
                <a:ea typeface="Times New Roman" charset="0"/>
                <a:cs typeface="Times New Roman" charset="0"/>
              </a:rPr>
              <a:t>S</a:t>
            </a:r>
            <a:r>
              <a:rPr lang="en-US" sz="2400" baseline="-25000" dirty="0" smtClean="0"/>
              <a:t> </a:t>
            </a:r>
            <a:r>
              <a:rPr lang="en-US" sz="2400" dirty="0" smtClean="0"/>
              <a:t>has super-log entropy</a:t>
            </a:r>
          </a:p>
          <a:p>
            <a:endParaRPr lang="en-US" sz="2400" dirty="0"/>
          </a:p>
          <a:p>
            <a:r>
              <a:rPr lang="en-US" sz="2400" dirty="0" smtClean="0"/>
              <a:t>Intuition: Random guessing of inputs works as expected if analyst can sample environments</a:t>
            </a:r>
          </a:p>
          <a:p>
            <a:endParaRPr lang="en-US" sz="2400" dirty="0"/>
          </a:p>
          <a:p>
            <a:r>
              <a:rPr lang="en-US" sz="2400" dirty="0" smtClean="0"/>
              <a:t>Gauss custom payloads have </a:t>
            </a:r>
            <a:br>
              <a:rPr lang="en-US" sz="2400" dirty="0" smtClean="0"/>
            </a:br>
            <a:r>
              <a:rPr lang="en-US" sz="2400" dirty="0" smtClean="0"/>
              <a:t>not been decrypted</a:t>
            </a:r>
          </a:p>
        </p:txBody>
      </p:sp>
      <p:sp>
        <p:nvSpPr>
          <p:cNvPr id="2" name="TextBox 1"/>
          <p:cNvSpPr txBox="1"/>
          <p:nvPr/>
        </p:nvSpPr>
        <p:spPr>
          <a:xfrm>
            <a:off x="3958542" y="1076446"/>
            <a:ext cx="3860167" cy="1569660"/>
          </a:xfrm>
          <a:prstGeom prst="rect">
            <a:avLst/>
          </a:prstGeom>
          <a:noFill/>
        </p:spPr>
        <p:txBody>
          <a:bodyPr wrap="square" rtlCol="0">
            <a:spAutoFit/>
          </a:bodyPr>
          <a:lstStyle/>
          <a:p>
            <a:r>
              <a:rPr lang="en-US" sz="2400" dirty="0" smtClean="0"/>
              <a:t>Multiple adversary postures: </a:t>
            </a:r>
          </a:p>
          <a:p>
            <a:r>
              <a:rPr lang="en-US" sz="2400" dirty="0" smtClean="0"/>
              <a:t>1) Blind</a:t>
            </a:r>
          </a:p>
          <a:p>
            <a:r>
              <a:rPr lang="en-US" sz="2400" dirty="0" smtClean="0"/>
              <a:t>Find accepting input to </a:t>
            </a:r>
            <a:r>
              <a:rPr lang="en-US" sz="2400" i="1" dirty="0" smtClean="0">
                <a:latin typeface="Times New Roman" charset="0"/>
                <a:ea typeface="Times New Roman" charset="0"/>
                <a:cs typeface="Times New Roman" charset="0"/>
              </a:rPr>
              <a:t>D</a:t>
            </a:r>
            <a:br>
              <a:rPr lang="en-US" sz="2400" i="1" dirty="0" smtClean="0">
                <a:latin typeface="Times New Roman" charset="0"/>
                <a:ea typeface="Times New Roman" charset="0"/>
                <a:cs typeface="Times New Roman" charset="0"/>
              </a:rPr>
            </a:br>
            <a:r>
              <a:rPr lang="en-US" sz="2400" dirty="0" smtClean="0">
                <a:latin typeface="Calibri" charset="0"/>
                <a:ea typeface="Calibri" charset="0"/>
                <a:cs typeface="Calibri" charset="0"/>
              </a:rPr>
              <a:t>(oracle access) given </a:t>
            </a:r>
            <a:r>
              <a:rPr lang="en-US" sz="2400" i="1" dirty="0" smtClean="0">
                <a:latin typeface="Times New Roman" charset="0"/>
                <a:ea typeface="Times New Roman" charset="0"/>
                <a:cs typeface="Times New Roman" charset="0"/>
              </a:rPr>
              <a:t>S</a:t>
            </a:r>
            <a:endParaRPr lang="en-US" sz="2400" dirty="0">
              <a:latin typeface="Calibri" charset="0"/>
              <a:ea typeface="Calibri" charset="0"/>
              <a:cs typeface="Calibri" charset="0"/>
            </a:endParaRPr>
          </a:p>
        </p:txBody>
      </p:sp>
      <p:grpSp>
        <p:nvGrpSpPr>
          <p:cNvPr id="19" name="Group 18"/>
          <p:cNvGrpSpPr/>
          <p:nvPr/>
        </p:nvGrpSpPr>
        <p:grpSpPr>
          <a:xfrm>
            <a:off x="5497975" y="5182141"/>
            <a:ext cx="3244581" cy="872971"/>
            <a:chOff x="5497975" y="5182141"/>
            <a:chExt cx="3244581" cy="872971"/>
          </a:xfrm>
        </p:grpSpPr>
        <p:grpSp>
          <p:nvGrpSpPr>
            <p:cNvPr id="20" name="Group 19"/>
            <p:cNvGrpSpPr/>
            <p:nvPr/>
          </p:nvGrpSpPr>
          <p:grpSpPr>
            <a:xfrm>
              <a:off x="7694341" y="5218771"/>
              <a:ext cx="1048215" cy="836341"/>
              <a:chOff x="7694341" y="5218771"/>
              <a:chExt cx="1048215" cy="836341"/>
            </a:xfrm>
          </p:grpSpPr>
          <p:sp>
            <p:nvSpPr>
              <p:cNvPr id="25" name="Rounded Rectangle 24"/>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26" name="Straight Arrow Connector 25"/>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2" name="Straight Arrow Connector 21"/>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grpSp>
        <p:nvGrpSpPr>
          <p:cNvPr id="29" name="Group 28"/>
          <p:cNvGrpSpPr/>
          <p:nvPr/>
        </p:nvGrpSpPr>
        <p:grpSpPr>
          <a:xfrm>
            <a:off x="8742556" y="4221975"/>
            <a:ext cx="791737" cy="2534000"/>
            <a:chOff x="8742556" y="4221975"/>
            <a:chExt cx="791737" cy="2534000"/>
          </a:xfrm>
        </p:grpSpPr>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526" y="4221975"/>
              <a:ext cx="790767" cy="593076"/>
            </a:xfrm>
            <a:prstGeom prst="rect">
              <a:avLst/>
            </a:prstGeom>
          </p:spPr>
        </p:pic>
        <p:sp>
          <p:nvSpPr>
            <p:cNvPr id="31" name="Rectangle 30"/>
            <p:cNvSpPr/>
            <p:nvPr/>
          </p:nvSpPr>
          <p:spPr>
            <a:xfrm>
              <a:off x="8742556" y="4809051"/>
              <a:ext cx="791737" cy="194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grpSp>
      <p:grpSp>
        <p:nvGrpSpPr>
          <p:cNvPr id="14" name="Group 13"/>
          <p:cNvGrpSpPr/>
          <p:nvPr/>
        </p:nvGrpSpPr>
        <p:grpSpPr>
          <a:xfrm>
            <a:off x="8580548" y="4042567"/>
            <a:ext cx="2461700" cy="2815433"/>
            <a:chOff x="8580548" y="4042567"/>
            <a:chExt cx="2461700" cy="2815433"/>
          </a:xfrm>
        </p:grpSpPr>
        <p:sp>
          <p:nvSpPr>
            <p:cNvPr id="3" name="Rectangle 2"/>
            <p:cNvSpPr/>
            <p:nvPr/>
          </p:nvSpPr>
          <p:spPr>
            <a:xfrm>
              <a:off x="8580548" y="4042567"/>
              <a:ext cx="2461700" cy="28154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ross 3"/>
            <p:cNvSpPr/>
            <p:nvPr/>
          </p:nvSpPr>
          <p:spPr>
            <a:xfrm rot="2849194">
              <a:off x="8818287" y="4481610"/>
              <a:ext cx="1911205" cy="1770392"/>
            </a:xfrm>
            <a:prstGeom prst="plus">
              <a:avLst>
                <a:gd name="adj" fmla="val 4508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42795" y="5828702"/>
            <a:ext cx="1260228" cy="775525"/>
          </a:xfrm>
          <a:prstGeom prst="rect">
            <a:avLst/>
          </a:prstGeom>
        </p:spPr>
      </p:pic>
    </p:spTree>
    <p:extLst>
      <p:ext uri="{BB962C8B-B14F-4D97-AF65-F5344CB8AC3E}">
        <p14:creationId xmlns:p14="http://schemas.microsoft.com/office/powerpoint/2010/main" val="1717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5146358" cy="1569660"/>
          </a:xfrm>
          <a:prstGeom prst="rect">
            <a:avLst/>
          </a:prstGeom>
          <a:noFill/>
        </p:spPr>
        <p:txBody>
          <a:bodyPr wrap="square" rtlCol="0">
            <a:spAutoFit/>
          </a:bodyPr>
          <a:lstStyle/>
          <a:p>
            <a:pPr marL="457200" indent="-457200">
              <a:buFont typeface="+mj-lt"/>
              <a:buAutoNum type="arabicPeriod"/>
            </a:pPr>
            <a:r>
              <a:rPr lang="en-US" sz="2400" dirty="0" smtClean="0"/>
              <a:t>No </a:t>
            </a:r>
            <a:r>
              <a:rPr lang="en-US" sz="2400" dirty="0" err="1" smtClean="0"/>
              <a:t>apriori</a:t>
            </a:r>
            <a:r>
              <a:rPr lang="en-US" sz="2400" dirty="0" smtClean="0"/>
              <a:t> visibility of malware behavior</a:t>
            </a:r>
          </a:p>
          <a:p>
            <a:pPr marL="457200" indent="-457200">
              <a:buFont typeface="+mj-lt"/>
              <a:buAutoNum type="arabicPeriod"/>
            </a:pPr>
            <a:r>
              <a:rPr lang="en-US" sz="2400" dirty="0" smtClean="0"/>
              <a:t>Analyst loads</a:t>
            </a:r>
          </a:p>
          <a:p>
            <a:pPr marL="457200" indent="-457200">
              <a:buFont typeface="+mj-lt"/>
              <a:buAutoNum type="arabicPeriod"/>
            </a:pPr>
            <a:endParaRPr lang="en-US" sz="2400" dirty="0" smtClean="0"/>
          </a:p>
        </p:txBody>
      </p:sp>
      <p:sp>
        <p:nvSpPr>
          <p:cNvPr id="2" name="TextBox 1"/>
          <p:cNvSpPr txBox="1"/>
          <p:nvPr/>
        </p:nvSpPr>
        <p:spPr>
          <a:xfrm>
            <a:off x="3958542" y="1076446"/>
            <a:ext cx="3860167" cy="1200329"/>
          </a:xfrm>
          <a:prstGeom prst="rect">
            <a:avLst/>
          </a:prstGeom>
          <a:noFill/>
        </p:spPr>
        <p:txBody>
          <a:bodyPr wrap="square" rtlCol="0">
            <a:spAutoFit/>
          </a:bodyPr>
          <a:lstStyle/>
          <a:p>
            <a:r>
              <a:rPr lang="en-US" sz="2400" dirty="0" smtClean="0"/>
              <a:t>Multiple adversary postures: </a:t>
            </a:r>
          </a:p>
          <a:p>
            <a:r>
              <a:rPr lang="en-US" sz="2400" dirty="0" smtClean="0"/>
              <a:t>1) Basic: malware found running on target</a:t>
            </a:r>
          </a:p>
        </p:txBody>
      </p:sp>
      <p:grpSp>
        <p:nvGrpSpPr>
          <p:cNvPr id="19" name="Group 18"/>
          <p:cNvGrpSpPr/>
          <p:nvPr/>
        </p:nvGrpSpPr>
        <p:grpSpPr>
          <a:xfrm>
            <a:off x="5497975" y="5182141"/>
            <a:ext cx="3244581" cy="872971"/>
            <a:chOff x="5497975" y="5182141"/>
            <a:chExt cx="3244581" cy="872971"/>
          </a:xfrm>
        </p:grpSpPr>
        <p:grpSp>
          <p:nvGrpSpPr>
            <p:cNvPr id="20" name="Group 19"/>
            <p:cNvGrpSpPr/>
            <p:nvPr/>
          </p:nvGrpSpPr>
          <p:grpSpPr>
            <a:xfrm>
              <a:off x="7694341" y="5218771"/>
              <a:ext cx="1048215" cy="836341"/>
              <a:chOff x="7694341" y="5218771"/>
              <a:chExt cx="1048215" cy="836341"/>
            </a:xfrm>
          </p:grpSpPr>
          <p:sp>
            <p:nvSpPr>
              <p:cNvPr id="25" name="Rounded Rectangle 24"/>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26" name="Straight Arrow Connector 25"/>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2" name="Straight Arrow Connector 21"/>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grpSp>
        <p:nvGrpSpPr>
          <p:cNvPr id="29" name="Group 28"/>
          <p:cNvGrpSpPr/>
          <p:nvPr/>
        </p:nvGrpSpPr>
        <p:grpSpPr>
          <a:xfrm>
            <a:off x="8742556" y="4221975"/>
            <a:ext cx="791737" cy="2534000"/>
            <a:chOff x="8742556" y="4221975"/>
            <a:chExt cx="791737" cy="2534000"/>
          </a:xfrm>
        </p:grpSpPr>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526" y="4221975"/>
              <a:ext cx="790767" cy="593076"/>
            </a:xfrm>
            <a:prstGeom prst="rect">
              <a:avLst/>
            </a:prstGeom>
          </p:spPr>
        </p:pic>
        <p:sp>
          <p:nvSpPr>
            <p:cNvPr id="31" name="Rectangle 30"/>
            <p:cNvSpPr/>
            <p:nvPr/>
          </p:nvSpPr>
          <p:spPr>
            <a:xfrm>
              <a:off x="8742556" y="4809051"/>
              <a:ext cx="791737" cy="194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grpSp>
      <p:pic>
        <p:nvPicPr>
          <p:cNvPr id="33" name="Picture 3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51036" y="4803051"/>
            <a:ext cx="783257" cy="627592"/>
          </a:xfrm>
          <a:prstGeom prst="rect">
            <a:avLst/>
          </a:prstGeom>
        </p:spPr>
      </p:pic>
    </p:spTree>
    <p:extLst>
      <p:ext uri="{BB962C8B-B14F-4D97-AF65-F5344CB8AC3E}">
        <p14:creationId xmlns:p14="http://schemas.microsoft.com/office/powerpoint/2010/main" val="62083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8146" y="1279603"/>
            <a:ext cx="2133600" cy="1600200"/>
          </a:xfrm>
          <a:prstGeom prst="rect">
            <a:avLst/>
          </a:prstGeom>
        </p:spPr>
      </p:pic>
      <p:pic>
        <p:nvPicPr>
          <p:cNvPr id="6" name="Picture 5"/>
          <p:cNvPicPr>
            <a:picLocks noChangeAspect="1"/>
          </p:cNvPicPr>
          <p:nvPr/>
        </p:nvPicPr>
        <p:blipFill>
          <a:blip r:embed="rId4"/>
          <a:stretch>
            <a:fillRect/>
          </a:stretch>
        </p:blipFill>
        <p:spPr>
          <a:xfrm>
            <a:off x="7818709" y="923229"/>
            <a:ext cx="3111500" cy="2781300"/>
          </a:xfrm>
          <a:prstGeom prst="rect">
            <a:avLst/>
          </a:prstGeom>
        </p:spPr>
      </p:pic>
      <p:sp>
        <p:nvSpPr>
          <p:cNvPr id="7" name="TextBox 6"/>
          <p:cNvSpPr txBox="1"/>
          <p:nvPr/>
        </p:nvSpPr>
        <p:spPr>
          <a:xfrm>
            <a:off x="1371490" y="822868"/>
            <a:ext cx="2066912" cy="369332"/>
          </a:xfrm>
          <a:prstGeom prst="rect">
            <a:avLst/>
          </a:prstGeom>
          <a:noFill/>
        </p:spPr>
        <p:txBody>
          <a:bodyPr wrap="none" rtlCol="0">
            <a:spAutoFit/>
          </a:bodyPr>
          <a:lstStyle/>
          <a:p>
            <a:r>
              <a:rPr lang="en-US" dirty="0" smtClean="0"/>
              <a:t>Malware (</a:t>
            </a:r>
            <a:r>
              <a:rPr lang="en-US" smtClean="0"/>
              <a:t>good guy)</a:t>
            </a:r>
            <a:endParaRPr lang="en-US"/>
          </a:p>
        </p:txBody>
      </p:sp>
      <p:sp>
        <p:nvSpPr>
          <p:cNvPr id="8" name="TextBox 7"/>
          <p:cNvSpPr txBox="1"/>
          <p:nvPr/>
        </p:nvSpPr>
        <p:spPr>
          <a:xfrm>
            <a:off x="8341003" y="822868"/>
            <a:ext cx="1975156" cy="369332"/>
          </a:xfrm>
          <a:prstGeom prst="rect">
            <a:avLst/>
          </a:prstGeom>
          <a:noFill/>
        </p:spPr>
        <p:txBody>
          <a:bodyPr wrap="none" rtlCol="0">
            <a:spAutoFit/>
          </a:bodyPr>
          <a:lstStyle/>
          <a:p>
            <a:r>
              <a:rPr lang="en-US" dirty="0" smtClean="0"/>
              <a:t>Analyst (adversary)</a:t>
            </a:r>
            <a:endParaRPr lang="en-US" dirty="0"/>
          </a:p>
        </p:txBody>
      </p:sp>
      <p:pic>
        <p:nvPicPr>
          <p:cNvPr id="9" name="Picture 8"/>
          <p:cNvPicPr>
            <a:picLocks noChangeAspect="1"/>
          </p:cNvPicPr>
          <p:nvPr/>
        </p:nvPicPr>
        <p:blipFill>
          <a:blip r:embed="rId5"/>
          <a:stretch>
            <a:fillRect/>
          </a:stretch>
        </p:blipFill>
        <p:spPr>
          <a:xfrm>
            <a:off x="9046159" y="4221975"/>
            <a:ext cx="2540000" cy="2540000"/>
          </a:xfrm>
          <a:prstGeom prst="rect">
            <a:avLst/>
          </a:prstGeom>
        </p:spPr>
      </p:pic>
      <p:sp>
        <p:nvSpPr>
          <p:cNvPr id="10" name="TextBox 9"/>
          <p:cNvSpPr txBox="1"/>
          <p:nvPr/>
        </p:nvSpPr>
        <p:spPr>
          <a:xfrm>
            <a:off x="189571" y="3557239"/>
            <a:ext cx="5146358" cy="2308324"/>
          </a:xfrm>
          <a:prstGeom prst="rect">
            <a:avLst/>
          </a:prstGeom>
          <a:noFill/>
        </p:spPr>
        <p:txBody>
          <a:bodyPr wrap="square" rtlCol="0">
            <a:spAutoFit/>
          </a:bodyPr>
          <a:lstStyle/>
          <a:p>
            <a:pPr marL="457200" indent="-457200">
              <a:buFont typeface="+mj-lt"/>
              <a:buAutoNum type="arabicPeriod"/>
            </a:pPr>
            <a:r>
              <a:rPr lang="en-US" sz="2400" dirty="0" smtClean="0"/>
              <a:t>No </a:t>
            </a:r>
            <a:r>
              <a:rPr lang="en-US" sz="2400" dirty="0" err="1" smtClean="0"/>
              <a:t>apriori</a:t>
            </a:r>
            <a:r>
              <a:rPr lang="en-US" sz="2400" dirty="0" smtClean="0"/>
              <a:t> visibility of malware behavior</a:t>
            </a:r>
          </a:p>
          <a:p>
            <a:pPr marL="457200" indent="-457200">
              <a:buFont typeface="+mj-lt"/>
              <a:buAutoNum type="arabicPeriod"/>
            </a:pPr>
            <a:r>
              <a:rPr lang="en-US" sz="2400" dirty="0" smtClean="0"/>
              <a:t>Analyst loads</a:t>
            </a:r>
          </a:p>
          <a:p>
            <a:pPr marL="457200" indent="-457200">
              <a:buFont typeface="+mj-lt"/>
              <a:buAutoNum type="arabicPeriod"/>
            </a:pPr>
            <a:r>
              <a:rPr lang="en-US" sz="2400" dirty="0" smtClean="0"/>
              <a:t>Given </a:t>
            </a:r>
            <a:r>
              <a:rPr lang="en-US" sz="2400" i="1" dirty="0" smtClean="0">
                <a:latin typeface="Times New Roman" charset="0"/>
                <a:ea typeface="Times New Roman" charset="0"/>
                <a:cs typeface="Times New Roman" charset="0"/>
              </a:rPr>
              <a:t>S</a:t>
            </a:r>
            <a:r>
              <a:rPr lang="en-US" sz="2400" dirty="0" smtClean="0"/>
              <a:t>, oracle access to </a:t>
            </a:r>
            <a:r>
              <a:rPr lang="en-US" sz="2400" i="1" dirty="0" smtClean="0">
                <a:latin typeface="Times New Roman" charset="0"/>
                <a:ea typeface="Times New Roman" charset="0"/>
                <a:cs typeface="Times New Roman" charset="0"/>
              </a:rPr>
              <a:t>D</a:t>
            </a:r>
          </a:p>
          <a:p>
            <a:pPr marL="457200" indent="-457200">
              <a:buFont typeface="+mj-lt"/>
              <a:buAutoNum type="arabicPeriod"/>
            </a:pPr>
            <a:r>
              <a:rPr lang="en-US" sz="2400" dirty="0" smtClean="0"/>
              <a:t>Output guess for </a:t>
            </a:r>
            <a:r>
              <a:rPr lang="en-US" sz="2400" i="1" dirty="0" smtClean="0">
                <a:latin typeface="Times New Roman" charset="0"/>
                <a:ea typeface="Times New Roman" charset="0"/>
                <a:cs typeface="Times New Roman" charset="0"/>
              </a:rPr>
              <a:t>E’</a:t>
            </a:r>
            <a:r>
              <a:rPr lang="en-US" sz="2400" i="1" baseline="-25000" dirty="0" smtClean="0">
                <a:latin typeface="Times New Roman" charset="0"/>
                <a:ea typeface="Times New Roman" charset="0"/>
                <a:cs typeface="Times New Roman" charset="0"/>
              </a:rPr>
              <a:t>S</a:t>
            </a:r>
          </a:p>
          <a:p>
            <a:pPr marL="457200" indent="-457200">
              <a:buFont typeface="+mj-lt"/>
              <a:buAutoNum type="arabicPeriod"/>
            </a:pPr>
            <a:endParaRPr lang="en-US" sz="2400" dirty="0" smtClean="0"/>
          </a:p>
        </p:txBody>
      </p:sp>
      <p:sp>
        <p:nvSpPr>
          <p:cNvPr id="2" name="TextBox 1"/>
          <p:cNvSpPr txBox="1"/>
          <p:nvPr/>
        </p:nvSpPr>
        <p:spPr>
          <a:xfrm>
            <a:off x="3958542" y="1076446"/>
            <a:ext cx="3860167" cy="1200329"/>
          </a:xfrm>
          <a:prstGeom prst="rect">
            <a:avLst/>
          </a:prstGeom>
          <a:noFill/>
        </p:spPr>
        <p:txBody>
          <a:bodyPr wrap="square" rtlCol="0">
            <a:spAutoFit/>
          </a:bodyPr>
          <a:lstStyle/>
          <a:p>
            <a:r>
              <a:rPr lang="en-US" sz="2400" dirty="0" smtClean="0"/>
              <a:t>Multiple adversary postures: </a:t>
            </a:r>
          </a:p>
          <a:p>
            <a:r>
              <a:rPr lang="en-US" sz="2400" dirty="0" smtClean="0"/>
              <a:t>1) Basic: malware found running on target</a:t>
            </a:r>
          </a:p>
        </p:txBody>
      </p:sp>
      <p:grpSp>
        <p:nvGrpSpPr>
          <p:cNvPr id="19" name="Group 18"/>
          <p:cNvGrpSpPr/>
          <p:nvPr/>
        </p:nvGrpSpPr>
        <p:grpSpPr>
          <a:xfrm>
            <a:off x="5497975" y="5182141"/>
            <a:ext cx="3244581" cy="872971"/>
            <a:chOff x="5497975" y="5182141"/>
            <a:chExt cx="3244581" cy="872971"/>
          </a:xfrm>
        </p:grpSpPr>
        <p:grpSp>
          <p:nvGrpSpPr>
            <p:cNvPr id="20" name="Group 19"/>
            <p:cNvGrpSpPr/>
            <p:nvPr/>
          </p:nvGrpSpPr>
          <p:grpSpPr>
            <a:xfrm>
              <a:off x="7694341" y="5218771"/>
              <a:ext cx="1048215" cy="836341"/>
              <a:chOff x="7694341" y="5218771"/>
              <a:chExt cx="1048215" cy="836341"/>
            </a:xfrm>
          </p:grpSpPr>
          <p:sp>
            <p:nvSpPr>
              <p:cNvPr id="25" name="Rounded Rectangle 24"/>
              <p:cNvSpPr/>
              <p:nvPr/>
            </p:nvSpPr>
            <p:spPr>
              <a:xfrm>
                <a:off x="7694341" y="5218771"/>
                <a:ext cx="367991" cy="345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charset="0"/>
                    <a:ea typeface="Times New Roman" charset="0"/>
                    <a:cs typeface="Times New Roman" charset="0"/>
                  </a:rPr>
                  <a:t>S</a:t>
                </a:r>
                <a:endParaRPr lang="en-US" i="1" dirty="0">
                  <a:latin typeface="Times New Roman" charset="0"/>
                  <a:ea typeface="Times New Roman" charset="0"/>
                  <a:cs typeface="Times New Roman" charset="0"/>
                </a:endParaRPr>
              </a:p>
            </p:txBody>
          </p:sp>
          <p:cxnSp>
            <p:nvCxnSpPr>
              <p:cNvPr id="26" name="Straight Arrow Connector 25"/>
              <p:cNvCxnSpPr/>
              <p:nvPr/>
            </p:nvCxnSpPr>
            <p:spPr>
              <a:xfrm>
                <a:off x="8062332" y="5391615"/>
                <a:ext cx="680224" cy="100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62332" y="5218771"/>
                <a:ext cx="680224" cy="1728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62332" y="5391615"/>
                <a:ext cx="680224" cy="663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93397" y="5218771"/>
              <a:ext cx="798654" cy="60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Times New Roman" charset="0"/>
                  <a:ea typeface="Times New Roman" charset="0"/>
                  <a:cs typeface="Times New Roman" charset="0"/>
                </a:rPr>
                <a:t>D</a:t>
              </a:r>
              <a:endParaRPr lang="en-US" sz="2800" i="1" dirty="0">
                <a:latin typeface="Times New Roman" charset="0"/>
                <a:ea typeface="Times New Roman" charset="0"/>
                <a:cs typeface="Times New Roman" charset="0"/>
              </a:endParaRPr>
            </a:p>
          </p:txBody>
        </p:sp>
        <p:cxnSp>
          <p:nvCxnSpPr>
            <p:cNvPr id="22" name="Straight Arrow Connector 21"/>
            <p:cNvCxnSpPr/>
            <p:nvPr/>
          </p:nvCxnSpPr>
          <p:spPr>
            <a:xfrm flipH="1">
              <a:off x="7292051" y="5391615"/>
              <a:ext cx="4107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497975" y="5520418"/>
              <a:ext cx="995422" cy="9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1321" y="5182141"/>
              <a:ext cx="479618"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1/0</a:t>
              </a:r>
              <a:endParaRPr lang="en-US" dirty="0">
                <a:latin typeface="Times New Roman" charset="0"/>
                <a:ea typeface="Times New Roman" charset="0"/>
                <a:cs typeface="Times New Roman" charset="0"/>
              </a:endParaRPr>
            </a:p>
          </p:txBody>
        </p:sp>
      </p:grpSp>
      <p:grpSp>
        <p:nvGrpSpPr>
          <p:cNvPr id="29" name="Group 28"/>
          <p:cNvGrpSpPr/>
          <p:nvPr/>
        </p:nvGrpSpPr>
        <p:grpSpPr>
          <a:xfrm>
            <a:off x="8742556" y="4221975"/>
            <a:ext cx="791737" cy="2534000"/>
            <a:chOff x="8742556" y="4221975"/>
            <a:chExt cx="791737" cy="2534000"/>
          </a:xfrm>
        </p:grpSpPr>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526" y="4221975"/>
              <a:ext cx="790767" cy="593076"/>
            </a:xfrm>
            <a:prstGeom prst="rect">
              <a:avLst/>
            </a:prstGeom>
          </p:spPr>
        </p:pic>
        <p:sp>
          <p:nvSpPr>
            <p:cNvPr id="31" name="Rectangle 30"/>
            <p:cNvSpPr/>
            <p:nvPr/>
          </p:nvSpPr>
          <p:spPr>
            <a:xfrm>
              <a:off x="8742556" y="4809051"/>
              <a:ext cx="791737" cy="194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grpSp>
      <p:pic>
        <p:nvPicPr>
          <p:cNvPr id="33" name="Picture 3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51036" y="4803051"/>
            <a:ext cx="783257" cy="627592"/>
          </a:xfrm>
          <a:prstGeom prst="rect">
            <a:avLst/>
          </a:prstGeom>
        </p:spPr>
      </p:pic>
    </p:spTree>
    <p:extLst>
      <p:ext uri="{BB962C8B-B14F-4D97-AF65-F5344CB8AC3E}">
        <p14:creationId xmlns:p14="http://schemas.microsoft.com/office/powerpoint/2010/main" val="63514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325563"/>
            <a:ext cx="1036780" cy="117365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553" y="2487348"/>
            <a:ext cx="1056039" cy="846161"/>
          </a:xfrm>
          <a:prstGeom prst="rect">
            <a:avLst/>
          </a:prstGeom>
        </p:spPr>
      </p:pic>
      <p:sp>
        <p:nvSpPr>
          <p:cNvPr id="8" name="TextBox 7"/>
          <p:cNvSpPr txBox="1"/>
          <p:nvPr/>
        </p:nvSpPr>
        <p:spPr>
          <a:xfrm>
            <a:off x="2164466" y="1325563"/>
            <a:ext cx="8090704" cy="461665"/>
          </a:xfrm>
          <a:prstGeom prst="rect">
            <a:avLst/>
          </a:prstGeom>
          <a:noFill/>
        </p:spPr>
        <p:txBody>
          <a:bodyPr wrap="square" rtlCol="0">
            <a:spAutoFit/>
          </a:bodyPr>
          <a:lstStyle/>
          <a:p>
            <a:r>
              <a:rPr lang="en-US" sz="2400" dirty="0" smtClean="0"/>
              <a:t>Assume: the size of the malware is small relative to the system</a:t>
            </a:r>
            <a:endParaRPr lang="en-US" sz="2400" dirty="0"/>
          </a:p>
        </p:txBody>
      </p:sp>
      <p:grpSp>
        <p:nvGrpSpPr>
          <p:cNvPr id="20" name="Group 19"/>
          <p:cNvGrpSpPr/>
          <p:nvPr/>
        </p:nvGrpSpPr>
        <p:grpSpPr>
          <a:xfrm>
            <a:off x="1643602" y="3125165"/>
            <a:ext cx="2048722" cy="2731625"/>
            <a:chOff x="1643602" y="3125165"/>
            <a:chExt cx="2048722" cy="2731625"/>
          </a:xfrm>
        </p:grpSpPr>
        <p:sp>
          <p:nvSpPr>
            <p:cNvPr id="10" name="Rounded Rectangle 9"/>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cxnSp>
          <p:nvCxnSpPr>
            <p:cNvPr id="11" name="Straight Arrow Connector 10"/>
            <p:cNvCxnSpPr>
              <a:stCxn id="10" idx="1"/>
            </p:cNvCxnSpPr>
            <p:nvPr/>
          </p:nvCxnSpPr>
          <p:spPr>
            <a:xfrm flipH="1">
              <a:off x="1643602" y="4785426"/>
              <a:ext cx="1316693" cy="606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1"/>
            </p:cNvCxnSpPr>
            <p:nvPr/>
          </p:nvCxnSpPr>
          <p:spPr>
            <a:xfrm flipH="1" flipV="1">
              <a:off x="1661592" y="3125165"/>
              <a:ext cx="1298703" cy="16602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1"/>
            </p:cNvCxnSpPr>
            <p:nvPr/>
          </p:nvCxnSpPr>
          <p:spPr>
            <a:xfrm flipH="1">
              <a:off x="1643602" y="4785426"/>
              <a:ext cx="1316693" cy="1071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8765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5" y="1325563"/>
            <a:ext cx="1036780" cy="117365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553" y="248734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a:p>
          <a:p>
            <a:r>
              <a:rPr lang="en-US" sz="2400" dirty="0" err="1" smtClean="0"/>
              <a:t>Thm</a:t>
            </a:r>
            <a:r>
              <a:rPr lang="en-US" sz="2400" dirty="0" smtClean="0"/>
              <a:t>: analyst always wins if system is redundant</a:t>
            </a:r>
            <a:br>
              <a:rPr lang="en-US" sz="2400" dirty="0" smtClean="0"/>
            </a:br>
            <a:r>
              <a:rPr lang="en-US" sz="2400" dirty="0" smtClean="0"/>
              <a:t>can effectively reproduce </a:t>
            </a:r>
            <a:r>
              <a:rPr lang="en-US" sz="2400" i="1" dirty="0" smtClean="0">
                <a:latin typeface="Times New Roman" charset="0"/>
                <a:ea typeface="Times New Roman" charset="0"/>
                <a:cs typeface="Times New Roman" charset="0"/>
              </a:rPr>
              <a:t>E’</a:t>
            </a:r>
            <a:r>
              <a:rPr lang="en-US" sz="2400" i="1" baseline="-25000" dirty="0" smtClean="0">
                <a:latin typeface="Times New Roman" charset="0"/>
                <a:ea typeface="Times New Roman" charset="0"/>
                <a:cs typeface="Times New Roman" charset="0"/>
              </a:rPr>
              <a:t>S</a:t>
            </a:r>
            <a:endParaRPr lang="en-US" sz="2400" i="1" baseline="-25000" dirty="0">
              <a:latin typeface="Times New Roman" charset="0"/>
              <a:ea typeface="Times New Roman" charset="0"/>
              <a:cs typeface="Times New Roman" charset="0"/>
            </a:endParaRPr>
          </a:p>
        </p:txBody>
      </p:sp>
      <p:sp>
        <p:nvSpPr>
          <p:cNvPr id="3" name="Rectangle 2"/>
          <p:cNvSpPr/>
          <p:nvPr/>
        </p:nvSpPr>
        <p:spPr>
          <a:xfrm>
            <a:off x="605553" y="2487347"/>
            <a:ext cx="1038049" cy="846162"/>
          </a:xfrm>
          <a:prstGeom prst="rect">
            <a:avLst/>
          </a:prstGeom>
          <a:solidFill>
            <a:schemeClr val="accent1">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Down Arrow 13"/>
          <p:cNvSpPr/>
          <p:nvPr/>
        </p:nvSpPr>
        <p:spPr>
          <a:xfrm rot="5400000">
            <a:off x="1010216" y="3491840"/>
            <a:ext cx="2034781" cy="7505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1643602" y="3125165"/>
            <a:ext cx="2048722" cy="2731625"/>
            <a:chOff x="1643602" y="3125165"/>
            <a:chExt cx="2048722" cy="2731625"/>
          </a:xfrm>
        </p:grpSpPr>
        <p:sp>
          <p:nvSpPr>
            <p:cNvPr id="16" name="Rounded Rectangle 15"/>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cxnSp>
          <p:nvCxnSpPr>
            <p:cNvPr id="17" name="Straight Arrow Connector 16"/>
            <p:cNvCxnSpPr/>
            <p:nvPr/>
          </p:nvCxnSpPr>
          <p:spPr>
            <a:xfrm flipH="1">
              <a:off x="1643602" y="4785426"/>
              <a:ext cx="1316693" cy="606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61592" y="3125165"/>
              <a:ext cx="1298703" cy="16602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643602" y="4785426"/>
              <a:ext cx="1316693" cy="1071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00000" y="1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a:xfrm>
            <a:off x="838199" y="1825625"/>
            <a:ext cx="10762753" cy="4351338"/>
          </a:xfrm>
        </p:spPr>
        <p:txBody>
          <a:bodyPr/>
          <a:lstStyle/>
          <a:p>
            <a:r>
              <a:rPr lang="en-US" dirty="0" smtClean="0"/>
              <a:t>Malware changes behavior by observing environment to avoid analysis</a:t>
            </a:r>
          </a:p>
          <a:p>
            <a:pPr lvl="1"/>
            <a:r>
              <a:rPr lang="en-US" dirty="0" smtClean="0"/>
              <a:t>Complementary technique to obfuscation</a:t>
            </a:r>
          </a:p>
          <a:p>
            <a:r>
              <a:rPr lang="en-US" dirty="0" smtClean="0"/>
              <a:t>Formal analysis of interplay between analyst and malware </a:t>
            </a:r>
          </a:p>
          <a:p>
            <a:endParaRPr lang="en-US" dirty="0" smtClean="0"/>
          </a:p>
          <a:p>
            <a:r>
              <a:rPr lang="en-US" dirty="0" smtClean="0"/>
              <a:t>Malware in the wild</a:t>
            </a:r>
          </a:p>
          <a:p>
            <a:endParaRPr lang="en-US" dirty="0" smtClean="0"/>
          </a:p>
          <a:p>
            <a:r>
              <a:rPr lang="en-US" dirty="0" smtClean="0"/>
              <a:t>Malware on a critical piece of infrastructure</a:t>
            </a:r>
          </a:p>
          <a:p>
            <a:pPr lvl="1"/>
            <a:endParaRPr lang="en-US" dirty="0" smtClean="0"/>
          </a:p>
          <a:p>
            <a:r>
              <a:rPr lang="en-US" dirty="0" smtClean="0"/>
              <a:t>Malware</a:t>
            </a:r>
            <a:r>
              <a:rPr lang="en-US" dirty="0" smtClean="0"/>
              <a:t> on machine that can be modified by the analyst</a:t>
            </a:r>
          </a:p>
          <a:p>
            <a:endParaRPr lang="en-US" dirty="0"/>
          </a:p>
        </p:txBody>
      </p:sp>
    </p:spTree>
    <p:extLst>
      <p:ext uri="{BB962C8B-B14F-4D97-AF65-F5344CB8AC3E}">
        <p14:creationId xmlns:p14="http://schemas.microsoft.com/office/powerpoint/2010/main" val="1661710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553" y="248734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grpSp>
        <p:nvGrpSpPr>
          <p:cNvPr id="14" name="Group 13"/>
          <p:cNvGrpSpPr/>
          <p:nvPr/>
        </p:nvGrpSpPr>
        <p:grpSpPr>
          <a:xfrm>
            <a:off x="1643602" y="3125165"/>
            <a:ext cx="2048722" cy="2731625"/>
            <a:chOff x="1643602" y="3125165"/>
            <a:chExt cx="2048722" cy="2731625"/>
          </a:xfrm>
        </p:grpSpPr>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cxnSp>
          <p:nvCxnSpPr>
            <p:cNvPr id="16" name="Straight Arrow Connector 15"/>
            <p:cNvCxnSpPr/>
            <p:nvPr/>
          </p:nvCxnSpPr>
          <p:spPr>
            <a:xfrm flipH="1">
              <a:off x="1643602" y="4785426"/>
              <a:ext cx="1316693" cy="606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61592" y="3125165"/>
              <a:ext cx="1298703" cy="16602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43602" y="4785426"/>
              <a:ext cx="1316693" cy="1071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112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553" y="248734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grpSp>
        <p:nvGrpSpPr>
          <p:cNvPr id="14" name="Group 13"/>
          <p:cNvGrpSpPr/>
          <p:nvPr/>
        </p:nvGrpSpPr>
        <p:grpSpPr>
          <a:xfrm>
            <a:off x="1643602" y="3125165"/>
            <a:ext cx="2048722" cy="2731625"/>
            <a:chOff x="1643602" y="3125165"/>
            <a:chExt cx="2048722" cy="2731625"/>
          </a:xfrm>
        </p:grpSpPr>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cxnSp>
          <p:nvCxnSpPr>
            <p:cNvPr id="16" name="Straight Arrow Connector 15"/>
            <p:cNvCxnSpPr/>
            <p:nvPr/>
          </p:nvCxnSpPr>
          <p:spPr>
            <a:xfrm flipH="1">
              <a:off x="1643602" y="4785426"/>
              <a:ext cx="1316693" cy="606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61592" y="3125165"/>
              <a:ext cx="1298703" cy="16602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43602" y="4785426"/>
              <a:ext cx="1316693" cy="1071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7789825" cy="1569660"/>
          </a:xfrm>
          <a:prstGeom prst="rect">
            <a:avLst/>
          </a:prstGeom>
          <a:noFill/>
        </p:spPr>
        <p:txBody>
          <a:bodyPr wrap="none" rtlCol="0">
            <a:spAutoFit/>
          </a:bodyPr>
          <a:lstStyle/>
          <a:p>
            <a:r>
              <a:rPr lang="en-US" sz="3200" dirty="0" smtClean="0"/>
              <a:t>Interaction is two-player simultaneous game: </a:t>
            </a:r>
          </a:p>
          <a:p>
            <a:pPr marL="342900" indent="-342900">
              <a:buAutoNum type="arabicParenR"/>
            </a:pPr>
            <a:r>
              <a:rPr lang="en-US" sz="3200" dirty="0" smtClean="0"/>
              <a:t>Malware wins if analyst load location=</a:t>
            </a:r>
            <a:r>
              <a:rPr lang="en-US" sz="3200" i="1" dirty="0" smtClean="0">
                <a:latin typeface="Times New Roman" charset="0"/>
                <a:ea typeface="Times New Roman" charset="0"/>
                <a:cs typeface="Times New Roman" charset="0"/>
              </a:rPr>
              <a:t>S</a:t>
            </a:r>
          </a:p>
          <a:p>
            <a:pPr marL="342900" indent="-342900">
              <a:buAutoNum type="arabicParenR"/>
            </a:pPr>
            <a:r>
              <a:rPr lang="en-US" sz="3200" dirty="0" smtClean="0"/>
              <a:t>Analyst wins otherwise</a:t>
            </a:r>
            <a:endParaRPr lang="en-US" sz="3200" dirty="0"/>
          </a:p>
        </p:txBody>
      </p:sp>
    </p:spTree>
    <p:extLst>
      <p:ext uri="{BB962C8B-B14F-4D97-AF65-F5344CB8AC3E}">
        <p14:creationId xmlns:p14="http://schemas.microsoft.com/office/powerpoint/2010/main" val="2014160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76" y="4785426"/>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43602" y="2435483"/>
            <a:ext cx="1316694" cy="2591641"/>
            <a:chOff x="1643602" y="2435483"/>
            <a:chExt cx="1316694" cy="2591641"/>
          </a:xfrm>
        </p:grpSpPr>
        <p:cxnSp>
          <p:nvCxnSpPr>
            <p:cNvPr id="16" name="Straight Arrow Connector 15"/>
            <p:cNvCxnSpPr/>
            <p:nvPr/>
          </p:nvCxnSpPr>
          <p:spPr>
            <a:xfrm flipH="1" flipV="1">
              <a:off x="1643602" y="4317040"/>
              <a:ext cx="1316694" cy="4683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9582" y="2435483"/>
              <a:ext cx="1280714" cy="23499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9582" y="4785426"/>
              <a:ext cx="1280714" cy="2416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7789825" cy="1569660"/>
          </a:xfrm>
          <a:prstGeom prst="rect">
            <a:avLst/>
          </a:prstGeom>
          <a:noFill/>
        </p:spPr>
        <p:txBody>
          <a:bodyPr wrap="none" rtlCol="0">
            <a:spAutoFit/>
          </a:bodyPr>
          <a:lstStyle/>
          <a:p>
            <a:r>
              <a:rPr lang="en-US" sz="3200" dirty="0" smtClean="0"/>
              <a:t>Interaction is two-player simultaneous game: </a:t>
            </a:r>
          </a:p>
          <a:p>
            <a:pPr marL="342900" indent="-342900">
              <a:buAutoNum type="arabicParenR"/>
            </a:pPr>
            <a:r>
              <a:rPr lang="en-US" sz="3200" dirty="0" smtClean="0"/>
              <a:t>Malware wins if analyst load location=</a:t>
            </a:r>
            <a:r>
              <a:rPr lang="en-US" sz="3200" i="1" dirty="0" smtClean="0">
                <a:latin typeface="Times New Roman" charset="0"/>
                <a:ea typeface="Times New Roman" charset="0"/>
                <a:cs typeface="Times New Roman" charset="0"/>
              </a:rPr>
              <a:t>S</a:t>
            </a:r>
          </a:p>
          <a:p>
            <a:pPr marL="342900" indent="-342900">
              <a:buAutoNum type="arabicParenR"/>
            </a:pPr>
            <a:r>
              <a:rPr lang="en-US" sz="3200" dirty="0" smtClean="0"/>
              <a:t>Analyst wins otherwise</a:t>
            </a:r>
            <a:endParaRPr lang="en-US" sz="3200" dirty="0"/>
          </a:p>
        </p:txBody>
      </p:sp>
      <p:sp>
        <p:nvSpPr>
          <p:cNvPr id="12" name="TextBox 11"/>
          <p:cNvSpPr txBox="1"/>
          <p:nvPr/>
        </p:nvSpPr>
        <p:spPr>
          <a:xfrm>
            <a:off x="4815068" y="4823622"/>
            <a:ext cx="1117614" cy="1077218"/>
          </a:xfrm>
          <a:prstGeom prst="rect">
            <a:avLst/>
          </a:prstGeom>
          <a:noFill/>
        </p:spPr>
        <p:txBody>
          <a:bodyPr wrap="none" rtlCol="0">
            <a:spAutoFit/>
          </a:bodyPr>
          <a:lstStyle/>
          <a:p>
            <a:r>
              <a:rPr lang="en-US" sz="3200" u="sng" dirty="0" smtClean="0"/>
              <a:t>    S    </a:t>
            </a:r>
          </a:p>
          <a:p>
            <a:r>
              <a:rPr lang="en-US" sz="3200" dirty="0" smtClean="0"/>
              <a:t>I</a:t>
            </a:r>
            <a:endParaRPr lang="en-US" sz="3200" dirty="0"/>
          </a:p>
        </p:txBody>
      </p:sp>
      <p:sp>
        <p:nvSpPr>
          <p:cNvPr id="19" name="TextBox 18"/>
          <p:cNvSpPr txBox="1"/>
          <p:nvPr/>
        </p:nvSpPr>
        <p:spPr>
          <a:xfrm>
            <a:off x="7479175" y="4823621"/>
            <a:ext cx="1405962" cy="584775"/>
          </a:xfrm>
          <a:prstGeom prst="rect">
            <a:avLst/>
          </a:prstGeom>
          <a:noFill/>
        </p:spPr>
        <p:txBody>
          <a:bodyPr wrap="none" rtlCol="0">
            <a:spAutoFit/>
          </a:bodyPr>
          <a:lstStyle/>
          <a:p>
            <a:r>
              <a:rPr lang="en-US" sz="3200" u="sng" smtClean="0"/>
              <a:t>Analyst</a:t>
            </a:r>
            <a:endParaRPr lang="en-US" sz="3200" u="sng" dirty="0"/>
          </a:p>
        </p:txBody>
      </p:sp>
    </p:spTree>
    <p:extLst>
      <p:ext uri="{BB962C8B-B14F-4D97-AF65-F5344CB8AC3E}">
        <p14:creationId xmlns:p14="http://schemas.microsoft.com/office/powerpoint/2010/main" val="17115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76" y="4785426"/>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43602" y="3264061"/>
            <a:ext cx="1316694" cy="2685326"/>
            <a:chOff x="1643602" y="3264061"/>
            <a:chExt cx="1316694" cy="2685326"/>
          </a:xfrm>
        </p:grpSpPr>
        <p:cxnSp>
          <p:nvCxnSpPr>
            <p:cNvPr id="16" name="Straight Arrow Connector 15"/>
            <p:cNvCxnSpPr/>
            <p:nvPr/>
          </p:nvCxnSpPr>
          <p:spPr>
            <a:xfrm flipH="1" flipV="1">
              <a:off x="1679582" y="4629873"/>
              <a:ext cx="1280714" cy="15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43602" y="3264061"/>
              <a:ext cx="1316694" cy="15213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9582" y="4785426"/>
              <a:ext cx="1280714" cy="1163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7789825" cy="1569660"/>
          </a:xfrm>
          <a:prstGeom prst="rect">
            <a:avLst/>
          </a:prstGeom>
          <a:noFill/>
        </p:spPr>
        <p:txBody>
          <a:bodyPr wrap="none" rtlCol="0">
            <a:spAutoFit/>
          </a:bodyPr>
          <a:lstStyle/>
          <a:p>
            <a:r>
              <a:rPr lang="en-US" sz="3200" dirty="0" smtClean="0"/>
              <a:t>Interaction is two-player simultaneous game: </a:t>
            </a:r>
          </a:p>
          <a:p>
            <a:pPr marL="342900" indent="-342900">
              <a:buAutoNum type="arabicParenR"/>
            </a:pPr>
            <a:r>
              <a:rPr lang="en-US" sz="3200" dirty="0" smtClean="0"/>
              <a:t>Malware wins if analyst load location=</a:t>
            </a:r>
            <a:r>
              <a:rPr lang="en-US" sz="3200" i="1" dirty="0" smtClean="0">
                <a:latin typeface="Times New Roman" charset="0"/>
                <a:ea typeface="Times New Roman" charset="0"/>
                <a:cs typeface="Times New Roman" charset="0"/>
              </a:rPr>
              <a:t>S</a:t>
            </a:r>
          </a:p>
          <a:p>
            <a:pPr marL="342900" indent="-342900">
              <a:buAutoNum type="arabicParenR"/>
            </a:pPr>
            <a:r>
              <a:rPr lang="en-US" sz="3200" dirty="0" smtClean="0"/>
              <a:t>Analyst wins otherwise</a:t>
            </a:r>
            <a:endParaRPr lang="en-US" sz="3200" dirty="0"/>
          </a:p>
        </p:txBody>
      </p:sp>
      <p:sp>
        <p:nvSpPr>
          <p:cNvPr id="19" name="TextBox 18"/>
          <p:cNvSpPr txBox="1"/>
          <p:nvPr/>
        </p:nvSpPr>
        <p:spPr>
          <a:xfrm>
            <a:off x="4815068" y="4823622"/>
            <a:ext cx="1117614" cy="1077218"/>
          </a:xfrm>
          <a:prstGeom prst="rect">
            <a:avLst/>
          </a:prstGeom>
          <a:noFill/>
        </p:spPr>
        <p:txBody>
          <a:bodyPr wrap="none" rtlCol="0">
            <a:spAutoFit/>
          </a:bodyPr>
          <a:lstStyle/>
          <a:p>
            <a:r>
              <a:rPr lang="en-US" sz="3200" u="sng" dirty="0" smtClean="0"/>
              <a:t>    S    </a:t>
            </a:r>
            <a:br>
              <a:rPr lang="en-US" sz="3200" u="sng" dirty="0" smtClean="0"/>
            </a:br>
            <a:r>
              <a:rPr lang="en-US" sz="3200" dirty="0" smtClean="0"/>
              <a:t>I</a:t>
            </a:r>
            <a:endParaRPr lang="en-US" sz="3200" dirty="0"/>
          </a:p>
        </p:txBody>
      </p:sp>
      <p:sp>
        <p:nvSpPr>
          <p:cNvPr id="20" name="TextBox 19"/>
          <p:cNvSpPr txBox="1"/>
          <p:nvPr/>
        </p:nvSpPr>
        <p:spPr>
          <a:xfrm>
            <a:off x="7479175" y="4823621"/>
            <a:ext cx="1405962" cy="1077218"/>
          </a:xfrm>
          <a:prstGeom prst="rect">
            <a:avLst/>
          </a:prstGeom>
          <a:noFill/>
        </p:spPr>
        <p:txBody>
          <a:bodyPr wrap="none" rtlCol="0">
            <a:spAutoFit/>
          </a:bodyPr>
          <a:lstStyle/>
          <a:p>
            <a:r>
              <a:rPr lang="en-US" sz="3200" u="sng" dirty="0" smtClean="0"/>
              <a:t>Analyst</a:t>
            </a:r>
          </a:p>
          <a:p>
            <a:r>
              <a:rPr lang="en-US" sz="3200" dirty="0" smtClean="0"/>
              <a:t>I</a:t>
            </a:r>
            <a:endParaRPr lang="en-US" sz="3200" dirty="0"/>
          </a:p>
        </p:txBody>
      </p:sp>
    </p:spTree>
    <p:extLst>
      <p:ext uri="{BB962C8B-B14F-4D97-AF65-F5344CB8AC3E}">
        <p14:creationId xmlns:p14="http://schemas.microsoft.com/office/powerpoint/2010/main" val="2989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543" y="547775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79582" y="4062714"/>
            <a:ext cx="1280714" cy="722713"/>
            <a:chOff x="1679582" y="4062714"/>
            <a:chExt cx="1280714" cy="722713"/>
          </a:xfrm>
        </p:grpSpPr>
        <p:cxnSp>
          <p:nvCxnSpPr>
            <p:cNvPr id="16" name="Straight Arrow Connector 15"/>
            <p:cNvCxnSpPr/>
            <p:nvPr/>
          </p:nvCxnSpPr>
          <p:spPr>
            <a:xfrm flipH="1" flipV="1">
              <a:off x="1679582" y="4317357"/>
              <a:ext cx="1280714" cy="468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9582" y="4062714"/>
              <a:ext cx="1280714" cy="722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79582" y="4583575"/>
              <a:ext cx="1280714" cy="2018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7789825" cy="1569660"/>
          </a:xfrm>
          <a:prstGeom prst="rect">
            <a:avLst/>
          </a:prstGeom>
          <a:noFill/>
        </p:spPr>
        <p:txBody>
          <a:bodyPr wrap="none" rtlCol="0">
            <a:spAutoFit/>
          </a:bodyPr>
          <a:lstStyle/>
          <a:p>
            <a:r>
              <a:rPr lang="en-US" sz="3200" dirty="0" smtClean="0"/>
              <a:t>Interaction is two-player simultaneous game: </a:t>
            </a:r>
          </a:p>
          <a:p>
            <a:pPr marL="342900" indent="-342900">
              <a:buAutoNum type="arabicParenR"/>
            </a:pPr>
            <a:r>
              <a:rPr lang="en-US" sz="3200" dirty="0" smtClean="0"/>
              <a:t>Malware wins if analyst load location=</a:t>
            </a:r>
            <a:r>
              <a:rPr lang="en-US" sz="3200" i="1" dirty="0" smtClean="0">
                <a:latin typeface="Times New Roman" charset="0"/>
                <a:ea typeface="Times New Roman" charset="0"/>
                <a:cs typeface="Times New Roman" charset="0"/>
              </a:rPr>
              <a:t>S</a:t>
            </a:r>
          </a:p>
          <a:p>
            <a:pPr marL="342900" indent="-342900">
              <a:buAutoNum type="arabicParenR"/>
            </a:pPr>
            <a:r>
              <a:rPr lang="en-US" sz="3200" dirty="0" smtClean="0"/>
              <a:t>Analyst wins otherwise</a:t>
            </a:r>
            <a:endParaRPr lang="en-US" sz="3200" dirty="0"/>
          </a:p>
        </p:txBody>
      </p:sp>
      <p:sp>
        <p:nvSpPr>
          <p:cNvPr id="19" name="TextBox 18"/>
          <p:cNvSpPr txBox="1"/>
          <p:nvPr/>
        </p:nvSpPr>
        <p:spPr>
          <a:xfrm>
            <a:off x="4815068" y="4823622"/>
            <a:ext cx="1117614" cy="1077218"/>
          </a:xfrm>
          <a:prstGeom prst="rect">
            <a:avLst/>
          </a:prstGeom>
          <a:noFill/>
        </p:spPr>
        <p:txBody>
          <a:bodyPr wrap="none" rtlCol="0">
            <a:spAutoFit/>
          </a:bodyPr>
          <a:lstStyle/>
          <a:p>
            <a:r>
              <a:rPr lang="en-US" sz="3200" u="sng" dirty="0" smtClean="0"/>
              <a:t>    S    </a:t>
            </a:r>
            <a:br>
              <a:rPr lang="en-US" sz="3200" u="sng" dirty="0" smtClean="0"/>
            </a:br>
            <a:r>
              <a:rPr lang="en-US" sz="3200" dirty="0" smtClean="0"/>
              <a:t>I</a:t>
            </a:r>
            <a:endParaRPr lang="en-US" sz="3200" dirty="0"/>
          </a:p>
        </p:txBody>
      </p:sp>
      <p:sp>
        <p:nvSpPr>
          <p:cNvPr id="20" name="TextBox 19"/>
          <p:cNvSpPr txBox="1"/>
          <p:nvPr/>
        </p:nvSpPr>
        <p:spPr>
          <a:xfrm>
            <a:off x="7479175" y="4823621"/>
            <a:ext cx="1405962" cy="1077218"/>
          </a:xfrm>
          <a:prstGeom prst="rect">
            <a:avLst/>
          </a:prstGeom>
          <a:noFill/>
        </p:spPr>
        <p:txBody>
          <a:bodyPr wrap="none" rtlCol="0">
            <a:spAutoFit/>
          </a:bodyPr>
          <a:lstStyle/>
          <a:p>
            <a:r>
              <a:rPr lang="en-US" sz="3200" u="sng" dirty="0" smtClean="0"/>
              <a:t>Analyst</a:t>
            </a:r>
          </a:p>
          <a:p>
            <a:r>
              <a:rPr lang="en-US" sz="3200" dirty="0" smtClean="0"/>
              <a:t>II</a:t>
            </a:r>
            <a:endParaRPr lang="en-US" sz="3200" dirty="0"/>
          </a:p>
        </p:txBody>
      </p:sp>
    </p:spTree>
    <p:extLst>
      <p:ext uri="{BB962C8B-B14F-4D97-AF65-F5344CB8AC3E}">
        <p14:creationId xmlns:p14="http://schemas.microsoft.com/office/powerpoint/2010/main" val="1140589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543" y="547775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79582" y="4062714"/>
            <a:ext cx="1280714" cy="722713"/>
            <a:chOff x="1679582" y="4062714"/>
            <a:chExt cx="1280714" cy="722713"/>
          </a:xfrm>
        </p:grpSpPr>
        <p:cxnSp>
          <p:nvCxnSpPr>
            <p:cNvPr id="16" name="Straight Arrow Connector 15"/>
            <p:cNvCxnSpPr/>
            <p:nvPr/>
          </p:nvCxnSpPr>
          <p:spPr>
            <a:xfrm flipH="1" flipV="1">
              <a:off x="1679582" y="4317357"/>
              <a:ext cx="1280714" cy="468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9582" y="4062714"/>
              <a:ext cx="1280714" cy="722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79582" y="4583575"/>
              <a:ext cx="1280714" cy="2018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8071761" cy="2554545"/>
          </a:xfrm>
          <a:prstGeom prst="rect">
            <a:avLst/>
          </a:prstGeom>
          <a:noFill/>
        </p:spPr>
        <p:txBody>
          <a:bodyPr wrap="none" rtlCol="0">
            <a:spAutoFit/>
          </a:bodyPr>
          <a:lstStyle/>
          <a:p>
            <a:r>
              <a:rPr lang="en-US" sz="3200" dirty="0" smtClean="0"/>
              <a:t>Interaction is two-player simultaneous game: </a:t>
            </a:r>
          </a:p>
          <a:p>
            <a:pPr marL="342900" indent="-342900">
              <a:buAutoNum type="arabicParenR"/>
            </a:pPr>
            <a:r>
              <a:rPr lang="en-US" sz="3200" dirty="0" smtClean="0"/>
              <a:t>Malware wins if analyst load location=</a:t>
            </a:r>
            <a:r>
              <a:rPr lang="en-US" sz="3200" i="1" dirty="0" smtClean="0">
                <a:latin typeface="Times New Roman" charset="0"/>
                <a:ea typeface="Times New Roman" charset="0"/>
                <a:cs typeface="Times New Roman" charset="0"/>
              </a:rPr>
              <a:t>S</a:t>
            </a:r>
          </a:p>
          <a:p>
            <a:pPr marL="342900" indent="-342900">
              <a:buAutoNum type="arabicParenR"/>
            </a:pPr>
            <a:r>
              <a:rPr lang="en-US" sz="3200" dirty="0" smtClean="0"/>
              <a:t>Analyst wins otherwise</a:t>
            </a:r>
          </a:p>
          <a:p>
            <a:pPr marL="342900" indent="-342900">
              <a:buAutoNum type="arabicParenR"/>
            </a:pPr>
            <a:endParaRPr lang="en-US" sz="3200" dirty="0" smtClean="0"/>
          </a:p>
          <a:p>
            <a:r>
              <a:rPr lang="en-US" sz="3200" dirty="0" smtClean="0"/>
              <a:t>Equilibrium is for both players to play randomly</a:t>
            </a:r>
            <a:endParaRPr lang="en-US" sz="3200" dirty="0"/>
          </a:p>
        </p:txBody>
      </p:sp>
    </p:spTree>
    <p:extLst>
      <p:ext uri="{BB962C8B-B14F-4D97-AF65-F5344CB8AC3E}">
        <p14:creationId xmlns:p14="http://schemas.microsoft.com/office/powerpoint/2010/main" val="616283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543" y="547775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79582" y="4062714"/>
            <a:ext cx="1280714" cy="722713"/>
            <a:chOff x="1679582" y="4062714"/>
            <a:chExt cx="1280714" cy="722713"/>
          </a:xfrm>
        </p:grpSpPr>
        <p:cxnSp>
          <p:nvCxnSpPr>
            <p:cNvPr id="16" name="Straight Arrow Connector 15"/>
            <p:cNvCxnSpPr/>
            <p:nvPr/>
          </p:nvCxnSpPr>
          <p:spPr>
            <a:xfrm flipH="1" flipV="1">
              <a:off x="1679582" y="4317357"/>
              <a:ext cx="1280714" cy="468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9582" y="4062714"/>
              <a:ext cx="1280714" cy="722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79582" y="4583575"/>
              <a:ext cx="1280714" cy="2018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7905509" cy="4031873"/>
          </a:xfrm>
          <a:prstGeom prst="rect">
            <a:avLst/>
          </a:prstGeom>
          <a:noFill/>
        </p:spPr>
        <p:txBody>
          <a:bodyPr wrap="square" rtlCol="0">
            <a:spAutoFit/>
          </a:bodyPr>
          <a:lstStyle/>
          <a:p>
            <a:r>
              <a:rPr lang="en-US" sz="3200" dirty="0" err="1" smtClean="0"/>
              <a:t>Thm</a:t>
            </a:r>
            <a:r>
              <a:rPr lang="en-US" sz="3200" dirty="0" smtClean="0"/>
              <a:t>: If </a:t>
            </a:r>
            <a:r>
              <a:rPr lang="en-US" sz="3200" dirty="0" smtClean="0">
                <a:latin typeface="Times New Roman" charset="0"/>
                <a:ea typeface="Times New Roman" charset="0"/>
                <a:cs typeface="Times New Roman" charset="0"/>
              </a:rPr>
              <a:t>|      |*|</a:t>
            </a:r>
            <a:r>
              <a:rPr lang="en-US" sz="3200" i="1" dirty="0" smtClean="0">
                <a:latin typeface="Times New Roman" charset="0"/>
                <a:ea typeface="Times New Roman" charset="0"/>
                <a:cs typeface="Times New Roman" charset="0"/>
              </a:rPr>
              <a:t>S</a:t>
            </a:r>
            <a:r>
              <a:rPr lang="en-US" sz="3200" dirty="0" smtClean="0">
                <a:latin typeface="Times New Roman" charset="0"/>
                <a:ea typeface="Times New Roman" charset="0"/>
                <a:cs typeface="Times New Roman" charset="0"/>
              </a:rPr>
              <a:t>| &lt; |E |</a:t>
            </a:r>
            <a:r>
              <a:rPr lang="en-US" sz="3200" dirty="0" smtClean="0"/>
              <a:t> then analyst can win</a:t>
            </a:r>
            <a:br>
              <a:rPr lang="en-US" sz="3200" dirty="0" smtClean="0"/>
            </a:br>
            <a:r>
              <a:rPr lang="en-US" sz="3200" dirty="0" smtClean="0"/>
              <a:t>with good probability</a:t>
            </a:r>
            <a:endParaRPr lang="en-US" sz="3200" dirty="0"/>
          </a:p>
          <a:p>
            <a:r>
              <a:rPr lang="en-US" sz="3200" dirty="0" smtClean="0"/>
              <a:t/>
            </a:r>
            <a:br>
              <a:rPr lang="en-US" sz="3200" dirty="0" smtClean="0"/>
            </a:br>
            <a:r>
              <a:rPr lang="en-US" sz="3200" dirty="0" smtClean="0"/>
              <a:t>If analyst plays randomly, </a:t>
            </a:r>
            <a:br>
              <a:rPr lang="en-US" sz="3200" dirty="0" smtClean="0"/>
            </a:br>
            <a:r>
              <a:rPr lang="en-US" sz="3200" dirty="0" smtClean="0"/>
              <a:t>collide with S in few positions, </a:t>
            </a:r>
            <a:br>
              <a:rPr lang="en-US" sz="3200" dirty="0" smtClean="0"/>
            </a:br>
            <a:r>
              <a:rPr lang="en-US" sz="3200" dirty="0" smtClean="0"/>
              <a:t>query oracle on all possible values </a:t>
            </a:r>
            <a:br>
              <a:rPr lang="en-US" sz="3200" dirty="0" smtClean="0"/>
            </a:br>
            <a:r>
              <a:rPr lang="en-US" sz="3200" dirty="0" smtClean="0"/>
              <a:t>  of missing locations</a:t>
            </a:r>
            <a:br>
              <a:rPr lang="en-US" sz="3200" dirty="0" smtClean="0"/>
            </a:br>
            <a:endParaRPr lang="en-US" sz="3200" dirty="0"/>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634" y="3252617"/>
            <a:ext cx="585366" cy="469030"/>
          </a:xfrm>
          <a:prstGeom prst="rect">
            <a:avLst/>
          </a:prstGeom>
        </p:spPr>
      </p:pic>
    </p:spTree>
    <p:extLst>
      <p:ext uri="{BB962C8B-B14F-4D97-AF65-F5344CB8AC3E}">
        <p14:creationId xmlns:p14="http://schemas.microsoft.com/office/powerpoint/2010/main" val="13248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Basic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543" y="5477758"/>
            <a:ext cx="1056039" cy="846161"/>
          </a:xfrm>
          <a:prstGeom prst="rect">
            <a:avLst/>
          </a:prstGeom>
        </p:spPr>
      </p:pic>
      <p:sp>
        <p:nvSpPr>
          <p:cNvPr id="8" name="TextBox 7"/>
          <p:cNvSpPr txBox="1"/>
          <p:nvPr/>
        </p:nvSpPr>
        <p:spPr>
          <a:xfrm>
            <a:off x="2164466" y="1325563"/>
            <a:ext cx="8090704" cy="1569660"/>
          </a:xfrm>
          <a:prstGeom prst="rect">
            <a:avLst/>
          </a:prstGeom>
          <a:noFill/>
        </p:spPr>
        <p:txBody>
          <a:bodyPr wrap="square" rtlCol="0">
            <a:spAutoFit/>
          </a:bodyPr>
          <a:lstStyle/>
          <a:p>
            <a:r>
              <a:rPr lang="en-US" sz="2400" dirty="0" smtClean="0"/>
              <a:t>Assume: the size of the malware is small relative to the system</a:t>
            </a:r>
          </a:p>
          <a:p>
            <a:endParaRPr lang="en-US" sz="2400" dirty="0" smtClean="0"/>
          </a:p>
          <a:p>
            <a:r>
              <a:rPr lang="en-US" sz="2400" dirty="0" smtClean="0"/>
              <a:t>Consider case where E is not redundant (all subsets have entropy conditioned on rest)</a:t>
            </a:r>
            <a:endParaRPr lang="en-US" sz="2400" i="1" baseline="-25000" dirty="0">
              <a:latin typeface="Times New Roman" charset="0"/>
              <a:ea typeface="Times New Roman" charset="0"/>
              <a:cs typeface="Times New Roman"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79582" y="4062714"/>
            <a:ext cx="1280714" cy="722713"/>
            <a:chOff x="1679582" y="4062714"/>
            <a:chExt cx="1280714" cy="722713"/>
          </a:xfrm>
        </p:grpSpPr>
        <p:cxnSp>
          <p:nvCxnSpPr>
            <p:cNvPr id="16" name="Straight Arrow Connector 15"/>
            <p:cNvCxnSpPr/>
            <p:nvPr/>
          </p:nvCxnSpPr>
          <p:spPr>
            <a:xfrm flipH="1" flipV="1">
              <a:off x="1679582" y="4317357"/>
              <a:ext cx="1280714" cy="468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9582" y="4062714"/>
              <a:ext cx="1280714" cy="722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79582" y="4583575"/>
              <a:ext cx="1280714" cy="2018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20587" y="3183038"/>
            <a:ext cx="7905509" cy="3046988"/>
          </a:xfrm>
          <a:prstGeom prst="rect">
            <a:avLst/>
          </a:prstGeom>
          <a:noFill/>
        </p:spPr>
        <p:txBody>
          <a:bodyPr wrap="square" rtlCol="0">
            <a:spAutoFit/>
          </a:bodyPr>
          <a:lstStyle/>
          <a:p>
            <a:r>
              <a:rPr lang="en-US" sz="3200" dirty="0" err="1" smtClean="0"/>
              <a:t>Thm</a:t>
            </a:r>
            <a:r>
              <a:rPr lang="en-US" sz="3200" dirty="0" smtClean="0"/>
              <a:t>: If </a:t>
            </a:r>
            <a:r>
              <a:rPr lang="en-US" sz="3200" dirty="0" smtClean="0">
                <a:latin typeface="Times New Roman" charset="0"/>
                <a:ea typeface="Times New Roman" charset="0"/>
                <a:cs typeface="Times New Roman" charset="0"/>
              </a:rPr>
              <a:t>|      |*|</a:t>
            </a:r>
            <a:r>
              <a:rPr lang="en-US" sz="3200" i="1" dirty="0" smtClean="0">
                <a:latin typeface="Times New Roman" charset="0"/>
                <a:ea typeface="Times New Roman" charset="0"/>
                <a:cs typeface="Times New Roman" charset="0"/>
              </a:rPr>
              <a:t>S</a:t>
            </a:r>
            <a:r>
              <a:rPr lang="en-US" sz="3200" dirty="0" smtClean="0">
                <a:latin typeface="Times New Roman" charset="0"/>
                <a:ea typeface="Times New Roman" charset="0"/>
                <a:cs typeface="Times New Roman" charset="0"/>
              </a:rPr>
              <a:t>| &lt; |E |</a:t>
            </a:r>
            <a:r>
              <a:rPr lang="en-US" sz="3200" dirty="0" smtClean="0"/>
              <a:t> then analyst can win</a:t>
            </a:r>
            <a:br>
              <a:rPr lang="en-US" sz="3200" dirty="0" smtClean="0"/>
            </a:br>
            <a:r>
              <a:rPr lang="en-US" sz="3200" dirty="0" smtClean="0"/>
              <a:t>with good probability</a:t>
            </a:r>
            <a:endParaRPr lang="en-US" sz="3200" dirty="0"/>
          </a:p>
          <a:p>
            <a:r>
              <a:rPr lang="en-US" sz="3200" dirty="0" smtClean="0"/>
              <a:t/>
            </a:r>
            <a:br>
              <a:rPr lang="en-US" sz="3200" dirty="0" smtClean="0"/>
            </a:br>
            <a:r>
              <a:rPr lang="en-US" sz="3200" dirty="0" err="1" smtClean="0"/>
              <a:t>Thm</a:t>
            </a:r>
            <a:r>
              <a:rPr lang="en-US" sz="3200" dirty="0" smtClean="0"/>
              <a:t>: </a:t>
            </a:r>
            <a:r>
              <a:rPr lang="en-US" sz="3200" dirty="0" smtClean="0"/>
              <a:t>If </a:t>
            </a:r>
            <a:r>
              <a:rPr lang="en-US" sz="3200" dirty="0" smtClean="0">
                <a:latin typeface="Times New Roman" charset="0"/>
                <a:ea typeface="Times New Roman" charset="0"/>
                <a:cs typeface="Times New Roman" charset="0"/>
              </a:rPr>
              <a:t>|      |*|</a:t>
            </a:r>
            <a:r>
              <a:rPr lang="en-US" sz="3200" i="1" dirty="0" smtClean="0">
                <a:latin typeface="Times New Roman" charset="0"/>
                <a:ea typeface="Times New Roman" charset="0"/>
                <a:cs typeface="Times New Roman" charset="0"/>
              </a:rPr>
              <a:t>S</a:t>
            </a:r>
            <a:r>
              <a:rPr lang="en-US" sz="3200" dirty="0" smtClean="0">
                <a:latin typeface="Times New Roman" charset="0"/>
                <a:ea typeface="Times New Roman" charset="0"/>
                <a:cs typeface="Times New Roman" charset="0"/>
              </a:rPr>
              <a:t>| = 𝛚(|</a:t>
            </a:r>
            <a:r>
              <a:rPr lang="en-US" sz="3200" dirty="0" err="1" smtClean="0">
                <a:latin typeface="Times New Roman" charset="0"/>
                <a:ea typeface="Times New Roman" charset="0"/>
                <a:cs typeface="Times New Roman" charset="0"/>
              </a:rPr>
              <a:t>E|log</a:t>
            </a:r>
            <a:r>
              <a:rPr lang="en-US" sz="3200" dirty="0" smtClean="0">
                <a:latin typeface="Times New Roman" charset="0"/>
                <a:ea typeface="Times New Roman" charset="0"/>
                <a:cs typeface="Times New Roman" charset="0"/>
              </a:rPr>
              <a:t> |E|)</a:t>
            </a:r>
            <a:r>
              <a:rPr lang="en-US" sz="3200" dirty="0" smtClean="0"/>
              <a:t> then malware is secure (when all subsets of E have high entropy)</a:t>
            </a:r>
            <a:endParaRPr lang="en-US" sz="3200" dirty="0"/>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3940" y="4718238"/>
            <a:ext cx="585366" cy="469030"/>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634" y="3252617"/>
            <a:ext cx="585366" cy="469030"/>
          </a:xfrm>
          <a:prstGeom prst="rect">
            <a:avLst/>
          </a:prstGeom>
        </p:spPr>
      </p:pic>
    </p:spTree>
    <p:extLst>
      <p:ext uri="{BB962C8B-B14F-4D97-AF65-F5344CB8AC3E}">
        <p14:creationId xmlns:p14="http://schemas.microsoft.com/office/powerpoint/2010/main" val="4902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553" y="1325564"/>
            <a:ext cx="1038052" cy="5014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latin typeface="Times New Roman" charset="0"/>
                <a:ea typeface="Times New Roman" charset="0"/>
                <a:cs typeface="Times New Roman" charset="0"/>
              </a:rPr>
              <a:t>E</a:t>
            </a:r>
            <a:r>
              <a:rPr lang="en-US" sz="320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2" name="Title 1"/>
          <p:cNvSpPr>
            <a:spLocks noGrp="1"/>
          </p:cNvSpPr>
          <p:nvPr>
            <p:ph type="title"/>
          </p:nvPr>
        </p:nvSpPr>
        <p:spPr>
          <a:xfrm>
            <a:off x="838200" y="0"/>
            <a:ext cx="10515600" cy="1325563"/>
          </a:xfrm>
        </p:spPr>
        <p:txBody>
          <a:bodyPr/>
          <a:lstStyle/>
          <a:p>
            <a:r>
              <a:rPr lang="en-US" dirty="0" smtClean="0"/>
              <a:t>Resettable game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2" y="1851950"/>
            <a:ext cx="1036780" cy="12228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59" y="4160494"/>
            <a:ext cx="1056039" cy="846161"/>
          </a:xfrm>
          <a:prstGeom prst="rect">
            <a:avLst/>
          </a:prstGeom>
        </p:spPr>
      </p:pic>
      <p:sp>
        <p:nvSpPr>
          <p:cNvPr id="8" name="TextBox 7"/>
          <p:cNvSpPr txBox="1"/>
          <p:nvPr/>
        </p:nvSpPr>
        <p:spPr>
          <a:xfrm>
            <a:off x="2164466" y="1325563"/>
            <a:ext cx="8090704" cy="2554545"/>
          </a:xfrm>
          <a:prstGeom prst="rect">
            <a:avLst/>
          </a:prstGeom>
          <a:noFill/>
        </p:spPr>
        <p:txBody>
          <a:bodyPr wrap="square" rtlCol="0">
            <a:spAutoFit/>
          </a:bodyPr>
          <a:lstStyle/>
          <a:p>
            <a:r>
              <a:rPr lang="en-US" sz="2400" dirty="0" smtClean="0">
                <a:latin typeface="Calibri" charset="0"/>
                <a:ea typeface="Calibri" charset="0"/>
                <a:cs typeface="Calibri" charset="0"/>
              </a:rPr>
              <a:t>Analyst can first create a snapshot of E’ before loading:</a:t>
            </a:r>
          </a:p>
          <a:p>
            <a:endParaRPr lang="en-US" sz="2400" i="1" baseline="-25000" dirty="0">
              <a:latin typeface="Calibri" charset="0"/>
              <a:ea typeface="Calibri" charset="0"/>
              <a:cs typeface="Calibri" charset="0"/>
            </a:endParaRPr>
          </a:p>
          <a:p>
            <a:pPr marL="457200" indent="-457200">
              <a:buAutoNum type="arabicParenR"/>
            </a:pPr>
            <a:r>
              <a:rPr lang="en-US" sz="2400" dirty="0" smtClean="0">
                <a:latin typeface="Calibri" charset="0"/>
                <a:ea typeface="Calibri" charset="0"/>
                <a:cs typeface="Calibri" charset="0"/>
              </a:rPr>
              <a:t>Can load once</a:t>
            </a:r>
          </a:p>
          <a:p>
            <a:pPr marL="457200" indent="-457200">
              <a:buAutoNum type="arabicParenR"/>
            </a:pPr>
            <a:r>
              <a:rPr lang="en-US" sz="2400" dirty="0" smtClean="0">
                <a:latin typeface="Calibri" charset="0"/>
                <a:ea typeface="Calibri" charset="0"/>
                <a:cs typeface="Calibri" charset="0"/>
              </a:rPr>
              <a:t>Learn S</a:t>
            </a:r>
          </a:p>
          <a:p>
            <a:pPr marL="457200" indent="-457200">
              <a:buAutoNum type="arabicParenR"/>
            </a:pPr>
            <a:r>
              <a:rPr lang="en-US" sz="2400" dirty="0" smtClean="0">
                <a:latin typeface="Calibri" charset="0"/>
                <a:ea typeface="Calibri" charset="0"/>
                <a:cs typeface="Calibri" charset="0"/>
              </a:rPr>
              <a:t>Load second time in location that doesn’t intersect with S</a:t>
            </a:r>
          </a:p>
          <a:p>
            <a:pPr marL="457200" indent="-457200">
              <a:buAutoNum type="arabicParenR"/>
            </a:pPr>
            <a:endParaRPr lang="en-US" sz="2400" dirty="0">
              <a:latin typeface="Calibri" charset="0"/>
              <a:ea typeface="Calibri" charset="0"/>
              <a:cs typeface="Calibri" charset="0"/>
            </a:endParaRPr>
          </a:p>
          <a:p>
            <a:r>
              <a:rPr lang="en-US" sz="2400" dirty="0" smtClean="0">
                <a:latin typeface="Calibri" charset="0"/>
                <a:ea typeface="Calibri" charset="0"/>
                <a:cs typeface="Calibri" charset="0"/>
              </a:rPr>
              <a:t>Malware can’t be secure</a:t>
            </a:r>
            <a:endParaRPr lang="en-US" sz="2400" dirty="0">
              <a:latin typeface="Calibri" charset="0"/>
              <a:ea typeface="Calibri" charset="0"/>
              <a:cs typeface="Calibri" charset="0"/>
            </a:endParaRPr>
          </a:p>
        </p:txBody>
      </p:sp>
      <p:sp>
        <p:nvSpPr>
          <p:cNvPr id="15" name="Rounded Rectangle 14"/>
          <p:cNvSpPr/>
          <p:nvPr/>
        </p:nvSpPr>
        <p:spPr>
          <a:xfrm>
            <a:off x="2960295" y="4454842"/>
            <a:ext cx="732029" cy="661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latin typeface="Times New Roman" charset="0"/>
                <a:ea typeface="Times New Roman" charset="0"/>
                <a:cs typeface="Times New Roman" charset="0"/>
              </a:rPr>
              <a:t>S</a:t>
            </a:r>
            <a:endParaRPr lang="en-US" sz="4400" i="1" dirty="0">
              <a:latin typeface="Times New Roman" charset="0"/>
              <a:ea typeface="Times New Roman" charset="0"/>
              <a:cs typeface="Times New Roman" charset="0"/>
            </a:endParaRPr>
          </a:p>
        </p:txBody>
      </p:sp>
      <p:grpSp>
        <p:nvGrpSpPr>
          <p:cNvPr id="4" name="Group 3"/>
          <p:cNvGrpSpPr/>
          <p:nvPr/>
        </p:nvGrpSpPr>
        <p:grpSpPr>
          <a:xfrm>
            <a:off x="1679582" y="4062714"/>
            <a:ext cx="1280714" cy="722713"/>
            <a:chOff x="1679582" y="4062714"/>
            <a:chExt cx="1280714" cy="722713"/>
          </a:xfrm>
        </p:grpSpPr>
        <p:cxnSp>
          <p:nvCxnSpPr>
            <p:cNvPr id="16" name="Straight Arrow Connector 15"/>
            <p:cNvCxnSpPr/>
            <p:nvPr/>
          </p:nvCxnSpPr>
          <p:spPr>
            <a:xfrm flipH="1" flipV="1">
              <a:off x="1679582" y="4317357"/>
              <a:ext cx="1280714" cy="468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9582" y="4062714"/>
              <a:ext cx="1280714" cy="722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679582" y="4583575"/>
              <a:ext cx="1280714" cy="2018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Curved Down Arrow 9"/>
          <p:cNvSpPr/>
          <p:nvPr/>
        </p:nvSpPr>
        <p:spPr>
          <a:xfrm rot="16200000">
            <a:off x="-1129240" y="3050637"/>
            <a:ext cx="3014501" cy="4550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59" y="2500622"/>
            <a:ext cx="1056039" cy="846161"/>
          </a:xfrm>
          <a:prstGeom prst="rect">
            <a:avLst/>
          </a:prstGeom>
        </p:spPr>
      </p:pic>
    </p:spTree>
    <p:extLst>
      <p:ext uri="{BB962C8B-B14F-4D97-AF65-F5344CB8AC3E}">
        <p14:creationId xmlns:p14="http://schemas.microsoft.com/office/powerpoint/2010/main" val="12340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Conclusion and </a:t>
            </a:r>
            <a:r>
              <a:rPr lang="en-US" smtClean="0"/>
              <a:t>Open Problems</a:t>
            </a:r>
            <a:endParaRPr lang="en-US"/>
          </a:p>
        </p:txBody>
      </p:sp>
      <p:sp>
        <p:nvSpPr>
          <p:cNvPr id="3" name="Content Placeholder 2"/>
          <p:cNvSpPr>
            <a:spLocks noGrp="1"/>
          </p:cNvSpPr>
          <p:nvPr>
            <p:ph idx="1"/>
          </p:nvPr>
        </p:nvSpPr>
        <p:spPr>
          <a:xfrm>
            <a:off x="595131" y="1154293"/>
            <a:ext cx="11002701" cy="4351338"/>
          </a:xfrm>
        </p:spPr>
        <p:txBody>
          <a:bodyPr/>
          <a:lstStyle/>
          <a:p>
            <a:r>
              <a:rPr lang="en-US" dirty="0" smtClean="0"/>
              <a:t>Formalized common malware goal of authenticating the environment:</a:t>
            </a:r>
          </a:p>
          <a:p>
            <a:pPr lvl="1"/>
            <a:r>
              <a:rPr lang="en-US" dirty="0" smtClean="0"/>
              <a:t>Blind game: malware found in the wild</a:t>
            </a:r>
          </a:p>
          <a:p>
            <a:pPr lvl="1"/>
            <a:r>
              <a:rPr lang="en-US" dirty="0" smtClean="0"/>
              <a:t>Basic game: malware found on target but target cannot be interrupted</a:t>
            </a:r>
          </a:p>
          <a:p>
            <a:pPr lvl="1"/>
            <a:r>
              <a:rPr lang="en-US" dirty="0" smtClean="0"/>
              <a:t>Resettable game: target machine can be snapshotted and reconstituted </a:t>
            </a:r>
          </a:p>
          <a:p>
            <a:pPr lvl="1"/>
            <a:endParaRPr lang="en-US" dirty="0"/>
          </a:p>
          <a:p>
            <a:r>
              <a:rPr lang="en-US" dirty="0" smtClean="0"/>
              <a:t>Open problems:</a:t>
            </a:r>
          </a:p>
          <a:p>
            <a:pPr lvl="1"/>
            <a:r>
              <a:rPr lang="en-US" dirty="0" smtClean="0"/>
              <a:t>Modeling time in sensor procedures</a:t>
            </a:r>
          </a:p>
          <a:p>
            <a:pPr lvl="1"/>
            <a:r>
              <a:rPr lang="en-US" dirty="0" smtClean="0"/>
              <a:t>Modeling malware that receives state from an online command and control</a:t>
            </a:r>
          </a:p>
        </p:txBody>
      </p:sp>
      <p:sp>
        <p:nvSpPr>
          <p:cNvPr id="4" name="Rectangle 3"/>
          <p:cNvSpPr/>
          <p:nvPr/>
        </p:nvSpPr>
        <p:spPr>
          <a:xfrm>
            <a:off x="3326815" y="5338653"/>
            <a:ext cx="5538369" cy="1154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Questions?</a:t>
            </a:r>
            <a:br>
              <a:rPr lang="en-US" sz="3600" dirty="0" smtClean="0"/>
            </a:br>
            <a:r>
              <a:rPr lang="en-US" sz="3600" dirty="0" err="1" smtClean="0"/>
              <a:t>Benjamin.fuller@uconn.edu</a:t>
            </a:r>
            <a:endParaRPr lang="en-US" sz="3600" dirty="0"/>
          </a:p>
        </p:txBody>
      </p:sp>
    </p:spTree>
    <p:extLst>
      <p:ext uri="{BB962C8B-B14F-4D97-AF65-F5344CB8AC3E}">
        <p14:creationId xmlns:p14="http://schemas.microsoft.com/office/powerpoint/2010/main" val="1351998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054790" y="2104528"/>
            <a:ext cx="2725721" cy="1154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953635" y="4096804"/>
            <a:ext cx="4557573" cy="2378953"/>
          </a:xfrm>
          <a:prstGeom prst="rect">
            <a:avLst/>
          </a:prstGeom>
        </p:spPr>
      </p:pic>
      <p:sp>
        <p:nvSpPr>
          <p:cNvPr id="5" name="TextBox 4"/>
          <p:cNvSpPr txBox="1"/>
          <p:nvPr/>
        </p:nvSpPr>
        <p:spPr>
          <a:xfrm>
            <a:off x="4953635" y="3486236"/>
            <a:ext cx="2078198" cy="523220"/>
          </a:xfrm>
          <a:prstGeom prst="rect">
            <a:avLst/>
          </a:prstGeom>
          <a:noFill/>
        </p:spPr>
        <p:txBody>
          <a:bodyPr wrap="none" rtlCol="0">
            <a:spAutoFit/>
          </a:bodyPr>
          <a:lstStyle/>
          <a:p>
            <a:pPr algn="ctr"/>
            <a:r>
              <a:rPr lang="en-US" sz="2800" dirty="0" smtClean="0"/>
              <a:t>Ransomware</a:t>
            </a:r>
            <a:endParaRPr lang="en-US" sz="28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7335" y="949740"/>
            <a:ext cx="4927096" cy="2309576"/>
          </a:xfrm>
          <a:prstGeom prst="rect">
            <a:avLst/>
          </a:prstGeom>
        </p:spPr>
      </p:pic>
      <p:sp>
        <p:nvSpPr>
          <p:cNvPr id="7" name="TextBox 6"/>
          <p:cNvSpPr txBox="1"/>
          <p:nvPr/>
        </p:nvSpPr>
        <p:spPr>
          <a:xfrm>
            <a:off x="4050386" y="413321"/>
            <a:ext cx="1530419" cy="523220"/>
          </a:xfrm>
          <a:prstGeom prst="rect">
            <a:avLst/>
          </a:prstGeom>
          <a:noFill/>
        </p:spPr>
        <p:txBody>
          <a:bodyPr wrap="none" rtlCol="0">
            <a:spAutoFit/>
          </a:bodyPr>
          <a:lstStyle/>
          <a:p>
            <a:pPr algn="ctr"/>
            <a:r>
              <a:rPr lang="en-US" sz="2800" smtClean="0"/>
              <a:t>Sabotage</a:t>
            </a:r>
            <a:endParaRPr lang="en-US" sz="2800"/>
          </a:p>
        </p:txBody>
      </p:sp>
      <p:pic>
        <p:nvPicPr>
          <p:cNvPr id="8" name="Picture 7"/>
          <p:cNvPicPr>
            <a:picLocks noChangeAspect="1"/>
          </p:cNvPicPr>
          <p:nvPr/>
        </p:nvPicPr>
        <p:blipFill>
          <a:blip r:embed="rId5"/>
          <a:stretch>
            <a:fillRect/>
          </a:stretch>
        </p:blipFill>
        <p:spPr>
          <a:xfrm>
            <a:off x="171921" y="4009456"/>
            <a:ext cx="4248615" cy="2614533"/>
          </a:xfrm>
          <a:prstGeom prst="rect">
            <a:avLst/>
          </a:prstGeom>
        </p:spPr>
      </p:pic>
      <p:sp>
        <p:nvSpPr>
          <p:cNvPr id="9" name="TextBox 8"/>
          <p:cNvSpPr txBox="1"/>
          <p:nvPr/>
        </p:nvSpPr>
        <p:spPr>
          <a:xfrm>
            <a:off x="225761" y="3459838"/>
            <a:ext cx="1664558" cy="523220"/>
          </a:xfrm>
          <a:prstGeom prst="rect">
            <a:avLst/>
          </a:prstGeom>
          <a:noFill/>
        </p:spPr>
        <p:txBody>
          <a:bodyPr wrap="none" rtlCol="0">
            <a:spAutoFit/>
          </a:bodyPr>
          <a:lstStyle/>
          <a:p>
            <a:pPr algn="ctr"/>
            <a:r>
              <a:rPr lang="en-US" sz="2800" dirty="0" smtClean="0"/>
              <a:t>Espionage</a:t>
            </a:r>
            <a:endParaRPr lang="en-US" sz="2800" dirty="0"/>
          </a:p>
        </p:txBody>
      </p:sp>
      <p:sp>
        <p:nvSpPr>
          <p:cNvPr id="10" name="TextBox 9"/>
          <p:cNvSpPr txBox="1"/>
          <p:nvPr/>
        </p:nvSpPr>
        <p:spPr>
          <a:xfrm>
            <a:off x="225761" y="385128"/>
            <a:ext cx="2680094" cy="523220"/>
          </a:xfrm>
          <a:prstGeom prst="rect">
            <a:avLst/>
          </a:prstGeom>
          <a:noFill/>
        </p:spPr>
        <p:txBody>
          <a:bodyPr wrap="none" rtlCol="0">
            <a:spAutoFit/>
          </a:bodyPr>
          <a:lstStyle/>
          <a:p>
            <a:pPr algn="ctr"/>
            <a:r>
              <a:rPr lang="en-US" sz="2800" dirty="0" smtClean="0"/>
              <a:t>Establish Botnets</a:t>
            </a:r>
            <a:endParaRPr lang="en-US" sz="2800" dirty="0"/>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566" y="949740"/>
            <a:ext cx="3049015" cy="2309576"/>
          </a:xfrm>
          <a:prstGeom prst="rect">
            <a:avLst/>
          </a:prstGeom>
        </p:spPr>
      </p:pic>
      <p:sp>
        <p:nvSpPr>
          <p:cNvPr id="13" name="TextBox 12"/>
          <p:cNvSpPr txBox="1"/>
          <p:nvPr/>
        </p:nvSpPr>
        <p:spPr>
          <a:xfrm>
            <a:off x="9152152" y="950992"/>
            <a:ext cx="2628359" cy="2308324"/>
          </a:xfrm>
          <a:prstGeom prst="rect">
            <a:avLst/>
          </a:prstGeom>
          <a:noFill/>
        </p:spPr>
        <p:txBody>
          <a:bodyPr wrap="square" rtlCol="0">
            <a:spAutoFit/>
          </a:bodyPr>
          <a:lstStyle/>
          <a:p>
            <a:r>
              <a:rPr lang="en-US" sz="2400" dirty="0" smtClean="0"/>
              <a:t>Two major goals:</a:t>
            </a:r>
          </a:p>
          <a:p>
            <a:pPr marL="342900" indent="-342900">
              <a:buAutoNum type="arabicParenR"/>
            </a:pPr>
            <a:r>
              <a:rPr lang="en-US" sz="2400" dirty="0" smtClean="0"/>
              <a:t>Deliver some payload </a:t>
            </a:r>
          </a:p>
          <a:p>
            <a:pPr marL="342900" indent="-342900">
              <a:buAutoNum type="arabicParenR"/>
            </a:pPr>
            <a:r>
              <a:rPr lang="en-US" sz="2400" dirty="0" smtClean="0"/>
              <a:t>Don’t let people understand payload</a:t>
            </a:r>
            <a:endParaRPr lang="en-US" sz="2400" dirty="0"/>
          </a:p>
        </p:txBody>
      </p:sp>
      <p:sp>
        <p:nvSpPr>
          <p:cNvPr id="15" name="TextBox 14"/>
          <p:cNvSpPr txBox="1"/>
          <p:nvPr/>
        </p:nvSpPr>
        <p:spPr>
          <a:xfrm>
            <a:off x="9511208" y="3360633"/>
            <a:ext cx="1669624" cy="461665"/>
          </a:xfrm>
          <a:prstGeom prst="rect">
            <a:avLst/>
          </a:prstGeom>
          <a:noFill/>
        </p:spPr>
        <p:txBody>
          <a:bodyPr wrap="none" rtlCol="0">
            <a:spAutoFit/>
          </a:bodyPr>
          <a:lstStyle/>
          <a:p>
            <a:r>
              <a:rPr lang="en-US" sz="2400" dirty="0" smtClean="0"/>
              <a:t>Focus today</a:t>
            </a:r>
            <a:endParaRPr lang="en-US" sz="2400" dirty="0"/>
          </a:p>
        </p:txBody>
      </p:sp>
    </p:spTree>
    <p:extLst>
      <p:ext uri="{BB962C8B-B14F-4D97-AF65-F5344CB8AC3E}">
        <p14:creationId xmlns:p14="http://schemas.microsoft.com/office/powerpoint/2010/main" val="5022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787483" y="2071292"/>
            <a:ext cx="2725721" cy="1154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16887" y="976932"/>
            <a:ext cx="4924186" cy="3030269"/>
          </a:xfrm>
          <a:prstGeom prst="rect">
            <a:avLst/>
          </a:prstGeom>
        </p:spPr>
      </p:pic>
      <p:sp>
        <p:nvSpPr>
          <p:cNvPr id="9" name="TextBox 8"/>
          <p:cNvSpPr txBox="1"/>
          <p:nvPr/>
        </p:nvSpPr>
        <p:spPr>
          <a:xfrm>
            <a:off x="471088" y="409585"/>
            <a:ext cx="1664558" cy="523220"/>
          </a:xfrm>
          <a:prstGeom prst="rect">
            <a:avLst/>
          </a:prstGeom>
          <a:noFill/>
        </p:spPr>
        <p:txBody>
          <a:bodyPr wrap="none" rtlCol="0">
            <a:spAutoFit/>
          </a:bodyPr>
          <a:lstStyle/>
          <a:p>
            <a:pPr algn="ctr"/>
            <a:r>
              <a:rPr lang="en-US" sz="2800" dirty="0" smtClean="0"/>
              <a:t>Espionage</a:t>
            </a:r>
            <a:endParaRPr lang="en-US" sz="2800" dirty="0"/>
          </a:p>
        </p:txBody>
      </p:sp>
      <p:sp>
        <p:nvSpPr>
          <p:cNvPr id="13" name="TextBox 12"/>
          <p:cNvSpPr txBox="1"/>
          <p:nvPr/>
        </p:nvSpPr>
        <p:spPr>
          <a:xfrm>
            <a:off x="5884845" y="917756"/>
            <a:ext cx="2628359" cy="2308324"/>
          </a:xfrm>
          <a:prstGeom prst="rect">
            <a:avLst/>
          </a:prstGeom>
          <a:noFill/>
        </p:spPr>
        <p:txBody>
          <a:bodyPr wrap="square" rtlCol="0">
            <a:spAutoFit/>
          </a:bodyPr>
          <a:lstStyle/>
          <a:p>
            <a:r>
              <a:rPr lang="en-US" sz="2400" dirty="0" smtClean="0"/>
              <a:t>Two major goals:</a:t>
            </a:r>
          </a:p>
          <a:p>
            <a:pPr marL="342900" indent="-342900">
              <a:buAutoNum type="arabicParenR"/>
            </a:pPr>
            <a:r>
              <a:rPr lang="en-US" sz="2400" dirty="0" smtClean="0"/>
              <a:t>Deliver some payload </a:t>
            </a:r>
          </a:p>
          <a:p>
            <a:pPr marL="342900" indent="-342900">
              <a:buAutoNum type="arabicParenR"/>
            </a:pPr>
            <a:r>
              <a:rPr lang="en-US" sz="2400" dirty="0" smtClean="0"/>
              <a:t>Don’t let people understand payload</a:t>
            </a:r>
            <a:endParaRPr lang="en-US" sz="2400" dirty="0"/>
          </a:p>
        </p:txBody>
      </p:sp>
      <p:sp>
        <p:nvSpPr>
          <p:cNvPr id="2" name="TextBox 1"/>
          <p:cNvSpPr txBox="1"/>
          <p:nvPr/>
        </p:nvSpPr>
        <p:spPr>
          <a:xfrm>
            <a:off x="471088" y="4304371"/>
            <a:ext cx="9788034" cy="2308324"/>
          </a:xfrm>
          <a:prstGeom prst="rect">
            <a:avLst/>
          </a:prstGeom>
          <a:noFill/>
        </p:spPr>
        <p:txBody>
          <a:bodyPr wrap="square" rtlCol="0">
            <a:spAutoFit/>
          </a:bodyPr>
          <a:lstStyle/>
          <a:p>
            <a:r>
              <a:rPr lang="en-US" sz="2400" dirty="0" smtClean="0"/>
              <a:t>Preventing analysis is a major goal of modern malware:</a:t>
            </a:r>
          </a:p>
          <a:p>
            <a:pPr marL="285750" indent="-285750">
              <a:buFont typeface="Arial" charset="0"/>
              <a:buChar char="•"/>
            </a:pPr>
            <a:r>
              <a:rPr lang="en-US" sz="2400" dirty="0" smtClean="0"/>
              <a:t>Malware is expensive</a:t>
            </a:r>
          </a:p>
          <a:p>
            <a:pPr marL="285750" indent="-285750">
              <a:buFont typeface="Arial" charset="0"/>
              <a:buChar char="•"/>
            </a:pPr>
            <a:endParaRPr lang="en-US" sz="2400" dirty="0" smtClean="0"/>
          </a:p>
          <a:p>
            <a:pPr marL="285750" indent="-285750">
              <a:buFont typeface="Arial" charset="0"/>
              <a:buChar char="•"/>
            </a:pPr>
            <a:r>
              <a:rPr lang="en-US" sz="2400" dirty="0" smtClean="0"/>
              <a:t>Malware families reuse components</a:t>
            </a:r>
            <a:endParaRPr lang="en-US" sz="2400" dirty="0" smtClean="0"/>
          </a:p>
          <a:p>
            <a:pPr marL="285750" indent="-285750">
              <a:buFont typeface="Arial" charset="0"/>
              <a:buChar char="•"/>
            </a:pPr>
            <a:endParaRPr lang="en-US" sz="2400" dirty="0" smtClean="0"/>
          </a:p>
          <a:p>
            <a:pPr marL="285750" indent="-285750">
              <a:buFont typeface="Arial" charset="0"/>
              <a:buChar char="•"/>
            </a:pPr>
            <a:r>
              <a:rPr lang="en-US" sz="2400" dirty="0" smtClean="0"/>
              <a:t>Malware is randomized, creating defenses requires deep understanding</a:t>
            </a:r>
          </a:p>
        </p:txBody>
      </p:sp>
    </p:spTree>
    <p:extLst>
      <p:ext uri="{BB962C8B-B14F-4D97-AF65-F5344CB8AC3E}">
        <p14:creationId xmlns:p14="http://schemas.microsoft.com/office/powerpoint/2010/main" val="851517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 program behavior?</a:t>
            </a:r>
            <a:endParaRPr lang="en-US" dirty="0"/>
          </a:p>
        </p:txBody>
      </p:sp>
      <p:sp>
        <p:nvSpPr>
          <p:cNvPr id="3" name="Content Placeholder 2"/>
          <p:cNvSpPr>
            <a:spLocks noGrp="1"/>
          </p:cNvSpPr>
          <p:nvPr>
            <p:ph idx="1"/>
          </p:nvPr>
        </p:nvSpPr>
        <p:spPr>
          <a:xfrm>
            <a:off x="838200" y="1541221"/>
            <a:ext cx="10515600" cy="4351338"/>
          </a:xfrm>
        </p:spPr>
        <p:txBody>
          <a:bodyPr/>
          <a:lstStyle/>
          <a:p>
            <a:pPr marL="514350" indent="-514350">
              <a:buFont typeface="+mj-lt"/>
              <a:buAutoNum type="arabicPeriod"/>
            </a:pPr>
            <a:r>
              <a:rPr lang="en-US" dirty="0" smtClean="0"/>
              <a:t>Obfuscation</a:t>
            </a:r>
          </a:p>
          <a:p>
            <a:pPr lvl="1"/>
            <a:r>
              <a:rPr lang="en-US" dirty="0" smtClean="0"/>
              <a:t>Formal techniques: VBB (Barak et al., 2001), </a:t>
            </a:r>
            <a:br>
              <a:rPr lang="en-US" dirty="0" smtClean="0"/>
            </a:br>
            <a:r>
              <a:rPr lang="en-US" dirty="0" err="1" smtClean="0"/>
              <a:t>iO</a:t>
            </a:r>
            <a:r>
              <a:rPr lang="en-US" dirty="0" smtClean="0"/>
              <a:t> (Garg, Gentry, </a:t>
            </a:r>
            <a:r>
              <a:rPr lang="en-US" dirty="0" err="1" smtClean="0"/>
              <a:t>Halevi</a:t>
            </a:r>
            <a:r>
              <a:rPr lang="en-US" dirty="0" smtClean="0"/>
              <a:t>, </a:t>
            </a:r>
            <a:r>
              <a:rPr lang="en-US" dirty="0" err="1" smtClean="0"/>
              <a:t>Raykova</a:t>
            </a:r>
            <a:r>
              <a:rPr lang="en-US" dirty="0" smtClean="0"/>
              <a:t>, </a:t>
            </a:r>
            <a:r>
              <a:rPr lang="en-US" dirty="0" err="1" smtClean="0"/>
              <a:t>Sahai</a:t>
            </a:r>
            <a:r>
              <a:rPr lang="en-US" dirty="0" smtClean="0"/>
              <a:t>, Waters 2013)</a:t>
            </a:r>
          </a:p>
          <a:p>
            <a:pPr lvl="1"/>
            <a:r>
              <a:rPr lang="en-US" dirty="0" smtClean="0"/>
              <a:t>Informal techniques: white-box cryptography (</a:t>
            </a:r>
            <a:r>
              <a:rPr lang="en-US" dirty="0" err="1" smtClean="0"/>
              <a:t>Saxena</a:t>
            </a:r>
            <a:r>
              <a:rPr lang="en-US" dirty="0" smtClean="0"/>
              <a:t>, </a:t>
            </a:r>
            <a:r>
              <a:rPr lang="en-US" dirty="0" err="1" smtClean="0"/>
              <a:t>Wyseur</a:t>
            </a:r>
            <a:r>
              <a:rPr lang="en-US" dirty="0" smtClean="0"/>
              <a:t>, </a:t>
            </a:r>
            <a:r>
              <a:rPr lang="en-US" dirty="0" err="1" smtClean="0"/>
              <a:t>Preneel</a:t>
            </a:r>
            <a:r>
              <a:rPr lang="en-US" dirty="0" smtClean="0"/>
              <a:t> 2009), data/layout/control obfuscation (</a:t>
            </a:r>
            <a:r>
              <a:rPr lang="en-US" dirty="0" err="1" smtClean="0"/>
              <a:t>Collberg</a:t>
            </a:r>
            <a:r>
              <a:rPr lang="en-US" dirty="0" smtClean="0"/>
              <a:t>, </a:t>
            </a:r>
            <a:r>
              <a:rPr lang="en-US" dirty="0" err="1" smtClean="0"/>
              <a:t>Thomborson</a:t>
            </a:r>
            <a:r>
              <a:rPr lang="en-US" dirty="0" smtClean="0"/>
              <a:t>, Low 1997)</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3997" y="3716890"/>
            <a:ext cx="5276385" cy="284757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98" y="4001294"/>
            <a:ext cx="5379523" cy="1935033"/>
          </a:xfrm>
          <a:prstGeom prst="rect">
            <a:avLst/>
          </a:prstGeom>
        </p:spPr>
      </p:pic>
    </p:spTree>
    <p:extLst>
      <p:ext uri="{BB962C8B-B14F-4D97-AF65-F5344CB8AC3E}">
        <p14:creationId xmlns:p14="http://schemas.microsoft.com/office/powerpoint/2010/main" val="205729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 program behavior?</a:t>
            </a:r>
            <a:endParaRPr lang="en-US" dirty="0"/>
          </a:p>
        </p:txBody>
      </p:sp>
      <p:sp>
        <p:nvSpPr>
          <p:cNvPr id="6" name="Rounded Rectangle 5"/>
          <p:cNvSpPr/>
          <p:nvPr/>
        </p:nvSpPr>
        <p:spPr>
          <a:xfrm>
            <a:off x="524107" y="3568390"/>
            <a:ext cx="11195825" cy="1639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Obfuscation isn’t enough in the malware setting:</a:t>
            </a:r>
          </a:p>
          <a:p>
            <a:pPr marL="514350" indent="-514350">
              <a:buAutoNum type="arabicParenR"/>
            </a:pPr>
            <a:r>
              <a:rPr lang="en-US" sz="2800" dirty="0" smtClean="0"/>
              <a:t>Does not protect learnable programs</a:t>
            </a:r>
          </a:p>
          <a:p>
            <a:pPr marL="514350" indent="-514350">
              <a:buAutoNum type="arabicParenR"/>
            </a:pPr>
            <a:r>
              <a:rPr lang="en-US" sz="2800" dirty="0" smtClean="0"/>
              <a:t>Cannot obfuscate system calls which are needed for many payloads</a:t>
            </a:r>
            <a:br>
              <a:rPr lang="en-US" sz="2800" dirty="0" smtClean="0"/>
            </a:br>
            <a:r>
              <a:rPr lang="en-US" sz="2800" dirty="0" smtClean="0"/>
              <a:t>(file system, network, keyboard, GPU, screen, USB)</a:t>
            </a:r>
          </a:p>
        </p:txBody>
      </p:sp>
      <p:grpSp>
        <p:nvGrpSpPr>
          <p:cNvPr id="38" name="Group 37"/>
          <p:cNvGrpSpPr/>
          <p:nvPr/>
        </p:nvGrpSpPr>
        <p:grpSpPr>
          <a:xfrm>
            <a:off x="181156" y="6035769"/>
            <a:ext cx="10508277" cy="549618"/>
            <a:chOff x="181156" y="6035769"/>
            <a:chExt cx="10508277" cy="549618"/>
          </a:xfrm>
        </p:grpSpPr>
        <p:sp>
          <p:nvSpPr>
            <p:cNvPr id="7" name="TextBox 6"/>
            <p:cNvSpPr txBox="1"/>
            <p:nvPr/>
          </p:nvSpPr>
          <p:spPr>
            <a:xfrm>
              <a:off x="8611235" y="6062167"/>
              <a:ext cx="2078198" cy="523220"/>
            </a:xfrm>
            <a:prstGeom prst="rect">
              <a:avLst/>
            </a:prstGeom>
            <a:noFill/>
          </p:spPr>
          <p:txBody>
            <a:bodyPr wrap="none" rtlCol="0">
              <a:spAutoFit/>
            </a:bodyPr>
            <a:lstStyle/>
            <a:p>
              <a:pPr algn="ctr"/>
              <a:r>
                <a:rPr lang="en-US" sz="2800" dirty="0" smtClean="0"/>
                <a:t>Ransomware</a:t>
              </a:r>
              <a:endParaRPr lang="en-US" sz="2800" dirty="0"/>
            </a:p>
          </p:txBody>
        </p:sp>
        <p:sp>
          <p:nvSpPr>
            <p:cNvPr id="8" name="TextBox 7"/>
            <p:cNvSpPr txBox="1"/>
            <p:nvPr/>
          </p:nvSpPr>
          <p:spPr>
            <a:xfrm>
              <a:off x="6314367" y="6056748"/>
              <a:ext cx="1530419" cy="523220"/>
            </a:xfrm>
            <a:prstGeom prst="rect">
              <a:avLst/>
            </a:prstGeom>
            <a:noFill/>
          </p:spPr>
          <p:txBody>
            <a:bodyPr wrap="none" rtlCol="0">
              <a:spAutoFit/>
            </a:bodyPr>
            <a:lstStyle/>
            <a:p>
              <a:pPr algn="ctr"/>
              <a:r>
                <a:rPr lang="en-US" sz="2800" smtClean="0"/>
                <a:t>Sabotage</a:t>
              </a:r>
              <a:endParaRPr lang="en-US" sz="2800"/>
            </a:p>
          </p:txBody>
        </p:sp>
        <p:sp>
          <p:nvSpPr>
            <p:cNvPr id="9" name="TextBox 8"/>
            <p:cNvSpPr txBox="1"/>
            <p:nvPr/>
          </p:nvSpPr>
          <p:spPr>
            <a:xfrm>
              <a:off x="3883361" y="6035769"/>
              <a:ext cx="1664558" cy="523220"/>
            </a:xfrm>
            <a:prstGeom prst="rect">
              <a:avLst/>
            </a:prstGeom>
            <a:noFill/>
          </p:spPr>
          <p:txBody>
            <a:bodyPr wrap="none" rtlCol="0">
              <a:spAutoFit/>
            </a:bodyPr>
            <a:lstStyle/>
            <a:p>
              <a:pPr algn="ctr"/>
              <a:r>
                <a:rPr lang="en-US" sz="2800" dirty="0" smtClean="0"/>
                <a:t>Espionage</a:t>
              </a:r>
              <a:endParaRPr lang="en-US" sz="2800" dirty="0"/>
            </a:p>
          </p:txBody>
        </p:sp>
        <p:sp>
          <p:nvSpPr>
            <p:cNvPr id="10" name="TextBox 9"/>
            <p:cNvSpPr txBox="1"/>
            <p:nvPr/>
          </p:nvSpPr>
          <p:spPr>
            <a:xfrm>
              <a:off x="181156" y="6050290"/>
              <a:ext cx="2680094" cy="523220"/>
            </a:xfrm>
            <a:prstGeom prst="rect">
              <a:avLst/>
            </a:prstGeom>
            <a:noFill/>
          </p:spPr>
          <p:txBody>
            <a:bodyPr wrap="none" rtlCol="0">
              <a:spAutoFit/>
            </a:bodyPr>
            <a:lstStyle/>
            <a:p>
              <a:pPr algn="ctr"/>
              <a:r>
                <a:rPr lang="en-US" sz="2800" dirty="0" smtClean="0"/>
                <a:t>Establish Botnets</a:t>
              </a:r>
              <a:endParaRPr lang="en-US" sz="2800" dirty="0"/>
            </a:p>
          </p:txBody>
        </p:sp>
      </p:grpSp>
      <p:sp>
        <p:nvSpPr>
          <p:cNvPr id="41" name="Content Placeholder 2"/>
          <p:cNvSpPr>
            <a:spLocks noGrp="1"/>
          </p:cNvSpPr>
          <p:nvPr>
            <p:ph idx="1"/>
          </p:nvPr>
        </p:nvSpPr>
        <p:spPr>
          <a:xfrm>
            <a:off x="838200" y="1541221"/>
            <a:ext cx="10515600" cy="1967061"/>
          </a:xfrm>
        </p:spPr>
        <p:txBody>
          <a:bodyPr/>
          <a:lstStyle/>
          <a:p>
            <a:pPr marL="514350" indent="-514350">
              <a:buFont typeface="+mj-lt"/>
              <a:buAutoNum type="arabicPeriod"/>
            </a:pPr>
            <a:r>
              <a:rPr lang="en-US" dirty="0" smtClean="0"/>
              <a:t>Obfuscation</a:t>
            </a:r>
          </a:p>
          <a:p>
            <a:pPr lvl="1"/>
            <a:r>
              <a:rPr lang="en-US" dirty="0" smtClean="0"/>
              <a:t>Formal techniques: VBB (Barak et al., 2001), </a:t>
            </a:r>
            <a:br>
              <a:rPr lang="en-US" dirty="0" smtClean="0"/>
            </a:br>
            <a:r>
              <a:rPr lang="en-US" dirty="0" err="1" smtClean="0"/>
              <a:t>iO</a:t>
            </a:r>
            <a:r>
              <a:rPr lang="en-US" dirty="0" smtClean="0"/>
              <a:t> (Garg, Gentry, </a:t>
            </a:r>
            <a:r>
              <a:rPr lang="en-US" dirty="0" err="1" smtClean="0"/>
              <a:t>Halevi</a:t>
            </a:r>
            <a:r>
              <a:rPr lang="en-US" dirty="0" smtClean="0"/>
              <a:t>, </a:t>
            </a:r>
            <a:r>
              <a:rPr lang="en-US" dirty="0" err="1" smtClean="0"/>
              <a:t>Raykova</a:t>
            </a:r>
            <a:r>
              <a:rPr lang="en-US" dirty="0" smtClean="0"/>
              <a:t>, </a:t>
            </a:r>
            <a:r>
              <a:rPr lang="en-US" dirty="0" err="1" smtClean="0"/>
              <a:t>Sahai</a:t>
            </a:r>
            <a:r>
              <a:rPr lang="en-US" dirty="0" smtClean="0"/>
              <a:t>, Waters 2013)</a:t>
            </a:r>
          </a:p>
          <a:p>
            <a:pPr lvl="1"/>
            <a:r>
              <a:rPr lang="en-US" dirty="0" smtClean="0"/>
              <a:t>Informal techniques: white-box cryptography (</a:t>
            </a:r>
            <a:r>
              <a:rPr lang="en-US" dirty="0" err="1" smtClean="0"/>
              <a:t>Saxena</a:t>
            </a:r>
            <a:r>
              <a:rPr lang="en-US" dirty="0" smtClean="0"/>
              <a:t>, </a:t>
            </a:r>
            <a:r>
              <a:rPr lang="en-US" dirty="0" err="1" smtClean="0"/>
              <a:t>Wyseur</a:t>
            </a:r>
            <a:r>
              <a:rPr lang="en-US" dirty="0" smtClean="0"/>
              <a:t>, </a:t>
            </a:r>
            <a:r>
              <a:rPr lang="en-US" dirty="0" err="1" smtClean="0"/>
              <a:t>Preneel</a:t>
            </a:r>
            <a:r>
              <a:rPr lang="en-US" dirty="0" smtClean="0"/>
              <a:t> 2009), data/layout/control obfuscation (</a:t>
            </a:r>
            <a:r>
              <a:rPr lang="en-US" dirty="0" err="1" smtClean="0"/>
              <a:t>Collberg</a:t>
            </a:r>
            <a:r>
              <a:rPr lang="en-US" dirty="0" smtClean="0"/>
              <a:t>, </a:t>
            </a:r>
            <a:r>
              <a:rPr lang="en-US" dirty="0" err="1" smtClean="0"/>
              <a:t>Thomborson</a:t>
            </a:r>
            <a:r>
              <a:rPr lang="en-US" dirty="0" smtClean="0"/>
              <a:t>, Low 1997)</a:t>
            </a:r>
            <a:endParaRPr lang="en-US" dirty="0"/>
          </a:p>
        </p:txBody>
      </p:sp>
      <p:grpSp>
        <p:nvGrpSpPr>
          <p:cNvPr id="44" name="Group 43"/>
          <p:cNvGrpSpPr/>
          <p:nvPr/>
        </p:nvGrpSpPr>
        <p:grpSpPr>
          <a:xfrm>
            <a:off x="2046303" y="5207620"/>
            <a:ext cx="7604031" cy="865465"/>
            <a:chOff x="2046303" y="5207620"/>
            <a:chExt cx="7604031" cy="865465"/>
          </a:xfrm>
        </p:grpSpPr>
        <p:grpSp>
          <p:nvGrpSpPr>
            <p:cNvPr id="37" name="Group 36"/>
            <p:cNvGrpSpPr/>
            <p:nvPr/>
          </p:nvGrpSpPr>
          <p:grpSpPr>
            <a:xfrm>
              <a:off x="2046303" y="5207620"/>
              <a:ext cx="7604031" cy="865465"/>
              <a:chOff x="2046303" y="5207620"/>
              <a:chExt cx="7604031" cy="865465"/>
            </a:xfrm>
          </p:grpSpPr>
          <p:cxnSp>
            <p:nvCxnSpPr>
              <p:cNvPr id="12" name="Straight Arrow Connector 11"/>
              <p:cNvCxnSpPr/>
              <p:nvPr/>
            </p:nvCxnSpPr>
            <p:spPr>
              <a:xfrm flipV="1">
                <a:off x="2046303" y="5207620"/>
                <a:ext cx="1470926" cy="8491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2"/>
              </p:cNvCxnSpPr>
              <p:nvPr/>
            </p:nvCxnSpPr>
            <p:spPr>
              <a:xfrm flipV="1">
                <a:off x="2046303" y="5207620"/>
                <a:ext cx="4075717" cy="8491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H="1" flipV="1">
                <a:off x="2174489" y="5267728"/>
                <a:ext cx="2541151" cy="7680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p:cNvCxnSpPr>
              <p:nvPr/>
            </p:nvCxnSpPr>
            <p:spPr>
              <a:xfrm flipH="1" flipV="1">
                <a:off x="4001161" y="5230414"/>
                <a:ext cx="714479" cy="805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245708" y="5256431"/>
                <a:ext cx="812768" cy="8166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p:cNvCxnSpPr>
              <p:nvPr/>
            </p:nvCxnSpPr>
            <p:spPr>
              <a:xfrm flipH="1" flipV="1">
                <a:off x="7144132" y="5248263"/>
                <a:ext cx="2506202" cy="8139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p:cNvCxnSpPr>
              <p:nvPr/>
            </p:nvCxnSpPr>
            <p:spPr>
              <a:xfrm flipH="1" flipV="1">
                <a:off x="8058476" y="5256431"/>
                <a:ext cx="1591858" cy="8057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0"/>
              </p:cNvCxnSpPr>
              <p:nvPr/>
            </p:nvCxnSpPr>
            <p:spPr>
              <a:xfrm flipV="1">
                <a:off x="4715640" y="5226278"/>
                <a:ext cx="314093" cy="809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H="1" flipV="1">
              <a:off x="4001161" y="5267728"/>
              <a:ext cx="3244547" cy="8053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72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 program behavior?</a:t>
            </a:r>
            <a:endParaRPr lang="en-US" dirty="0"/>
          </a:p>
        </p:txBody>
      </p:sp>
      <p:sp>
        <p:nvSpPr>
          <p:cNvPr id="19" name="Content Placeholder 2"/>
          <p:cNvSpPr txBox="1">
            <a:spLocks/>
          </p:cNvSpPr>
          <p:nvPr/>
        </p:nvSpPr>
        <p:spPr>
          <a:xfrm>
            <a:off x="838200" y="1541221"/>
            <a:ext cx="10515600" cy="4485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t>Obfuscation</a:t>
            </a:r>
          </a:p>
          <a:p>
            <a:pPr lvl="1"/>
            <a:r>
              <a:rPr lang="en-US" dirty="0" smtClean="0"/>
              <a:t>Formal techniques: VBB (Barak et al., 2001), </a:t>
            </a:r>
            <a:br>
              <a:rPr lang="en-US" dirty="0" smtClean="0"/>
            </a:br>
            <a:r>
              <a:rPr lang="en-US" dirty="0" err="1" smtClean="0"/>
              <a:t>iO</a:t>
            </a:r>
            <a:r>
              <a:rPr lang="en-US" dirty="0" smtClean="0"/>
              <a:t> (Garg, Gentry, </a:t>
            </a:r>
            <a:r>
              <a:rPr lang="en-US" dirty="0" err="1" smtClean="0"/>
              <a:t>Halevi</a:t>
            </a:r>
            <a:r>
              <a:rPr lang="en-US" dirty="0" smtClean="0"/>
              <a:t>, </a:t>
            </a:r>
            <a:r>
              <a:rPr lang="en-US" dirty="0" err="1" smtClean="0"/>
              <a:t>Raykova</a:t>
            </a:r>
            <a:r>
              <a:rPr lang="en-US" dirty="0" smtClean="0"/>
              <a:t>, </a:t>
            </a:r>
            <a:r>
              <a:rPr lang="en-US" dirty="0" err="1" smtClean="0"/>
              <a:t>Sahai</a:t>
            </a:r>
            <a:r>
              <a:rPr lang="en-US" dirty="0" smtClean="0"/>
              <a:t>, Waters 2013)</a:t>
            </a:r>
          </a:p>
          <a:p>
            <a:pPr lvl="1"/>
            <a:r>
              <a:rPr lang="en-US" dirty="0" smtClean="0"/>
              <a:t>Informal techniques: white-box cryptography (</a:t>
            </a:r>
            <a:r>
              <a:rPr lang="en-US" dirty="0" err="1" smtClean="0"/>
              <a:t>Saxena</a:t>
            </a:r>
            <a:r>
              <a:rPr lang="en-US" dirty="0" smtClean="0"/>
              <a:t>, </a:t>
            </a:r>
            <a:r>
              <a:rPr lang="en-US" dirty="0" err="1" smtClean="0"/>
              <a:t>Wyseur</a:t>
            </a:r>
            <a:r>
              <a:rPr lang="en-US" dirty="0" smtClean="0"/>
              <a:t>, </a:t>
            </a:r>
            <a:r>
              <a:rPr lang="en-US" dirty="0" err="1" smtClean="0"/>
              <a:t>Preneel</a:t>
            </a:r>
            <a:r>
              <a:rPr lang="en-US" dirty="0" smtClean="0"/>
              <a:t> 2009), data/layout/control obfuscation (</a:t>
            </a:r>
            <a:r>
              <a:rPr lang="en-US" dirty="0" err="1" smtClean="0"/>
              <a:t>Collberg</a:t>
            </a:r>
            <a:r>
              <a:rPr lang="en-US" dirty="0" smtClean="0"/>
              <a:t>, </a:t>
            </a:r>
            <a:r>
              <a:rPr lang="en-US" dirty="0" err="1" smtClean="0"/>
              <a:t>Thomborson</a:t>
            </a:r>
            <a:r>
              <a:rPr lang="en-US" dirty="0" smtClean="0"/>
              <a:t>, Low 1997)</a:t>
            </a:r>
          </a:p>
          <a:p>
            <a:pPr marL="514350" indent="-514350">
              <a:buFont typeface="+mj-lt"/>
              <a:buAutoNum type="arabicPeriod"/>
            </a:pPr>
            <a:r>
              <a:rPr lang="en-US" dirty="0" smtClean="0"/>
              <a:t>Environmental Authentication</a:t>
            </a:r>
          </a:p>
          <a:p>
            <a:pPr lvl="1"/>
            <a:r>
              <a:rPr lang="en-US" dirty="0" smtClean="0"/>
              <a:t>Change behavior based on the execution environment</a:t>
            </a:r>
          </a:p>
          <a:p>
            <a:pPr lvl="1"/>
            <a:r>
              <a:rPr lang="en-US" dirty="0" smtClean="0"/>
              <a:t>Complementary technique to obfuscation</a:t>
            </a:r>
          </a:p>
          <a:p>
            <a:endParaRPr lang="en-US" dirty="0"/>
          </a:p>
        </p:txBody>
      </p:sp>
    </p:spTree>
    <p:extLst>
      <p:ext uri="{BB962C8B-B14F-4D97-AF65-F5344CB8AC3E}">
        <p14:creationId xmlns:p14="http://schemas.microsoft.com/office/powerpoint/2010/main" val="29028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584" y="240952"/>
            <a:ext cx="4924186" cy="3030269"/>
          </a:xfrm>
          <a:prstGeom prst="rect">
            <a:avLst/>
          </a:prstGeom>
        </p:spPr>
      </p:pic>
      <p:sp>
        <p:nvSpPr>
          <p:cNvPr id="5" name="TextBox 4"/>
          <p:cNvSpPr txBox="1"/>
          <p:nvPr/>
        </p:nvSpPr>
        <p:spPr>
          <a:xfrm>
            <a:off x="5564459" y="289932"/>
            <a:ext cx="6222380" cy="3046988"/>
          </a:xfrm>
          <a:prstGeom prst="rect">
            <a:avLst/>
          </a:prstGeom>
          <a:noFill/>
        </p:spPr>
        <p:txBody>
          <a:bodyPr wrap="square" rtlCol="0">
            <a:spAutoFit/>
          </a:bodyPr>
          <a:lstStyle/>
          <a:p>
            <a:r>
              <a:rPr lang="en-US" sz="2400" dirty="0" smtClean="0"/>
              <a:t>Seems to target Lebanese banking network,</a:t>
            </a:r>
          </a:p>
          <a:p>
            <a:r>
              <a:rPr lang="en-US" sz="2400" dirty="0" smtClean="0"/>
              <a:t>Main deployment in Lebanon, Israel, and Palestinian territory</a:t>
            </a:r>
          </a:p>
          <a:p>
            <a:endParaRPr lang="en-US" sz="2400" dirty="0"/>
          </a:p>
          <a:p>
            <a:r>
              <a:rPr lang="en-US" sz="2400" dirty="0" smtClean="0"/>
              <a:t>Protection mechanisms:</a:t>
            </a:r>
          </a:p>
          <a:p>
            <a:pPr marL="457200" indent="-457200">
              <a:buFont typeface="+mj-lt"/>
              <a:buAutoNum type="arabicPeriod"/>
            </a:pPr>
            <a:r>
              <a:rPr lang="en-US" sz="2400" dirty="0" smtClean="0"/>
              <a:t>Obfuscation</a:t>
            </a:r>
          </a:p>
          <a:p>
            <a:pPr marL="457200" indent="-457200">
              <a:buFont typeface="+mj-lt"/>
              <a:buAutoNum type="arabicPeriod"/>
            </a:pPr>
            <a:r>
              <a:rPr lang="en-US" sz="2400" dirty="0" smtClean="0"/>
              <a:t>Exits if known anti virus program running on computer </a:t>
            </a:r>
            <a:endParaRPr lang="en-US" sz="2400" dirty="0"/>
          </a:p>
        </p:txBody>
      </p:sp>
      <p:grpSp>
        <p:nvGrpSpPr>
          <p:cNvPr id="13" name="Group 12"/>
          <p:cNvGrpSpPr/>
          <p:nvPr/>
        </p:nvGrpSpPr>
        <p:grpSpPr>
          <a:xfrm>
            <a:off x="227678" y="3869471"/>
            <a:ext cx="6024452" cy="2103865"/>
            <a:chOff x="227678" y="3869471"/>
            <a:chExt cx="6024452" cy="2103865"/>
          </a:xfrm>
        </p:grpSpPr>
        <p:sp>
          <p:nvSpPr>
            <p:cNvPr id="6" name="Rounded Rectangle 5"/>
            <p:cNvSpPr/>
            <p:nvPr/>
          </p:nvSpPr>
          <p:spPr>
            <a:xfrm>
              <a:off x="227678" y="3869472"/>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Cosmos</a:t>
              </a:r>
              <a:r>
                <a:rPr lang="en-US" smtClean="0"/>
                <a:t>: steal hardware info</a:t>
              </a:r>
              <a:endParaRPr lang="en-US" dirty="0"/>
            </a:p>
          </p:txBody>
        </p:sp>
        <p:sp>
          <p:nvSpPr>
            <p:cNvPr id="7" name="Rounded Rectangle 6"/>
            <p:cNvSpPr/>
            <p:nvPr/>
          </p:nvSpPr>
          <p:spPr>
            <a:xfrm>
              <a:off x="2298088" y="3869472"/>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Godel</a:t>
              </a:r>
              <a:r>
                <a:rPr lang="en-US" dirty="0" smtClean="0"/>
                <a:t>: infects malware to USB drive</a:t>
              </a:r>
              <a:endParaRPr lang="en-US" dirty="0"/>
            </a:p>
          </p:txBody>
        </p:sp>
        <p:sp>
          <p:nvSpPr>
            <p:cNvPr id="8" name="Rounded Rectangle 7"/>
            <p:cNvSpPr/>
            <p:nvPr/>
          </p:nvSpPr>
          <p:spPr>
            <a:xfrm>
              <a:off x="4456784" y="3869471"/>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Tailor: steal network info</a:t>
              </a:r>
              <a:endParaRPr lang="en-US" dirty="0"/>
            </a:p>
          </p:txBody>
        </p:sp>
        <p:sp>
          <p:nvSpPr>
            <p:cNvPr id="9" name="Rounded Rectangle 8"/>
            <p:cNvSpPr/>
            <p:nvPr/>
          </p:nvSpPr>
          <p:spPr>
            <a:xfrm>
              <a:off x="227678" y="5036633"/>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Lagrange: installs custom fonts</a:t>
              </a:r>
              <a:endParaRPr lang="en-US" dirty="0"/>
            </a:p>
          </p:txBody>
        </p:sp>
        <p:sp>
          <p:nvSpPr>
            <p:cNvPr id="10" name="Rounded Rectangle 9"/>
            <p:cNvSpPr/>
            <p:nvPr/>
          </p:nvSpPr>
          <p:spPr>
            <a:xfrm>
              <a:off x="2298088" y="5036633"/>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Gauss: browser plugins that steal cookies</a:t>
              </a:r>
              <a:endParaRPr lang="en-US" dirty="0"/>
            </a:p>
          </p:txBody>
        </p:sp>
        <p:sp>
          <p:nvSpPr>
            <p:cNvPr id="11" name="Rounded Rectangle 10"/>
            <p:cNvSpPr/>
            <p:nvPr/>
          </p:nvSpPr>
          <p:spPr>
            <a:xfrm>
              <a:off x="4456784" y="5036632"/>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Shell: loader and network </a:t>
              </a:r>
              <a:r>
                <a:rPr lang="en-US" dirty="0" err="1" smtClean="0"/>
                <a:t>comm</a:t>
              </a:r>
              <a:endParaRPr lang="en-US" dirty="0"/>
            </a:p>
          </p:txBody>
        </p:sp>
      </p:gr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6631" y="3759584"/>
            <a:ext cx="5203738" cy="2719275"/>
          </a:xfrm>
          <a:prstGeom prst="rect">
            <a:avLst/>
          </a:prstGeom>
        </p:spPr>
      </p:pic>
    </p:spTree>
    <p:extLst>
      <p:ext uri="{BB962C8B-B14F-4D97-AF65-F5344CB8AC3E}">
        <p14:creationId xmlns:p14="http://schemas.microsoft.com/office/powerpoint/2010/main" val="2107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584" y="240952"/>
            <a:ext cx="4924186" cy="3030269"/>
          </a:xfrm>
          <a:prstGeom prst="rect">
            <a:avLst/>
          </a:prstGeom>
        </p:spPr>
      </p:pic>
      <p:sp>
        <p:nvSpPr>
          <p:cNvPr id="5" name="TextBox 4"/>
          <p:cNvSpPr txBox="1"/>
          <p:nvPr/>
        </p:nvSpPr>
        <p:spPr>
          <a:xfrm>
            <a:off x="5564459" y="289932"/>
            <a:ext cx="6222380" cy="3046988"/>
          </a:xfrm>
          <a:prstGeom prst="rect">
            <a:avLst/>
          </a:prstGeom>
          <a:noFill/>
        </p:spPr>
        <p:txBody>
          <a:bodyPr wrap="square" rtlCol="0">
            <a:spAutoFit/>
          </a:bodyPr>
          <a:lstStyle/>
          <a:p>
            <a:r>
              <a:rPr lang="en-US" sz="2400" dirty="0" smtClean="0"/>
              <a:t>Seems to target Lebanese banking network,</a:t>
            </a:r>
          </a:p>
          <a:p>
            <a:r>
              <a:rPr lang="en-US" sz="2400" dirty="0" smtClean="0"/>
              <a:t>Main deployment in Lebanon, Israel, and Palestinian territory</a:t>
            </a:r>
          </a:p>
          <a:p>
            <a:endParaRPr lang="en-US" sz="2400" dirty="0"/>
          </a:p>
          <a:p>
            <a:r>
              <a:rPr lang="en-US" sz="2400" dirty="0" smtClean="0"/>
              <a:t>Protection mechanisms:</a:t>
            </a:r>
          </a:p>
          <a:p>
            <a:pPr marL="457200" indent="-457200">
              <a:buFont typeface="+mj-lt"/>
              <a:buAutoNum type="arabicPeriod"/>
            </a:pPr>
            <a:r>
              <a:rPr lang="en-US" sz="2400" dirty="0" smtClean="0"/>
              <a:t>Obfuscation</a:t>
            </a:r>
          </a:p>
          <a:p>
            <a:pPr marL="457200" indent="-457200">
              <a:buFont typeface="+mj-lt"/>
              <a:buAutoNum type="arabicPeriod"/>
            </a:pPr>
            <a:r>
              <a:rPr lang="en-US" sz="2400" dirty="0" smtClean="0"/>
              <a:t>Exits if known anti virus program running on computer </a:t>
            </a:r>
            <a:endParaRPr lang="en-US" sz="2400" dirty="0"/>
          </a:p>
        </p:txBody>
      </p:sp>
      <p:sp>
        <p:nvSpPr>
          <p:cNvPr id="6" name="Rounded Rectangle 5"/>
          <p:cNvSpPr/>
          <p:nvPr/>
        </p:nvSpPr>
        <p:spPr>
          <a:xfrm>
            <a:off x="227678" y="3869472"/>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Cosmos</a:t>
            </a:r>
            <a:r>
              <a:rPr lang="en-US" smtClean="0"/>
              <a:t>: steal hardware info</a:t>
            </a:r>
            <a:endParaRPr lang="en-US" dirty="0"/>
          </a:p>
        </p:txBody>
      </p:sp>
      <p:sp>
        <p:nvSpPr>
          <p:cNvPr id="7" name="Rounded Rectangle 6"/>
          <p:cNvSpPr/>
          <p:nvPr/>
        </p:nvSpPr>
        <p:spPr>
          <a:xfrm>
            <a:off x="2298088" y="3869472"/>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Godel</a:t>
            </a:r>
            <a:r>
              <a:rPr lang="en-US" dirty="0" smtClean="0"/>
              <a:t>: infects malware to USB drive</a:t>
            </a:r>
            <a:endParaRPr lang="en-US" dirty="0"/>
          </a:p>
        </p:txBody>
      </p:sp>
      <p:sp>
        <p:nvSpPr>
          <p:cNvPr id="8" name="Rounded Rectangle 7"/>
          <p:cNvSpPr/>
          <p:nvPr/>
        </p:nvSpPr>
        <p:spPr>
          <a:xfrm>
            <a:off x="4456784" y="3869471"/>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Tailor: steal network info</a:t>
            </a:r>
            <a:endParaRPr lang="en-US" dirty="0"/>
          </a:p>
        </p:txBody>
      </p:sp>
      <p:sp>
        <p:nvSpPr>
          <p:cNvPr id="9" name="Rounded Rectangle 8"/>
          <p:cNvSpPr/>
          <p:nvPr/>
        </p:nvSpPr>
        <p:spPr>
          <a:xfrm>
            <a:off x="227678" y="5036633"/>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Lagrange: installs custom fonts</a:t>
            </a:r>
            <a:endParaRPr lang="en-US" dirty="0"/>
          </a:p>
        </p:txBody>
      </p:sp>
      <p:sp>
        <p:nvSpPr>
          <p:cNvPr id="10" name="Rounded Rectangle 9"/>
          <p:cNvSpPr/>
          <p:nvPr/>
        </p:nvSpPr>
        <p:spPr>
          <a:xfrm>
            <a:off x="2298088" y="5036633"/>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Gauss: browser plugins that steal cookies</a:t>
            </a:r>
            <a:endParaRPr lang="en-US" dirty="0"/>
          </a:p>
        </p:txBody>
      </p:sp>
      <p:sp>
        <p:nvSpPr>
          <p:cNvPr id="11" name="Rounded Rectangle 10"/>
          <p:cNvSpPr/>
          <p:nvPr/>
        </p:nvSpPr>
        <p:spPr>
          <a:xfrm>
            <a:off x="4456784" y="5036632"/>
            <a:ext cx="1795346" cy="936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Shell: loader and network </a:t>
            </a:r>
            <a:r>
              <a:rPr lang="en-US" dirty="0" err="1" smtClean="0"/>
              <a:t>comm</a:t>
            </a:r>
            <a:endParaRPr lang="en-US" dirty="0"/>
          </a:p>
        </p:txBody>
      </p:sp>
      <p:sp>
        <p:nvSpPr>
          <p:cNvPr id="13" name="TextBox 12"/>
          <p:cNvSpPr txBox="1"/>
          <p:nvPr/>
        </p:nvSpPr>
        <p:spPr>
          <a:xfrm>
            <a:off x="6411950" y="3706252"/>
            <a:ext cx="5597913" cy="3416320"/>
          </a:xfrm>
          <a:prstGeom prst="rect">
            <a:avLst/>
          </a:prstGeom>
          <a:noFill/>
        </p:spPr>
        <p:txBody>
          <a:bodyPr wrap="square" rtlCol="0">
            <a:spAutoFit/>
          </a:bodyPr>
          <a:lstStyle/>
          <a:p>
            <a:pPr marL="457200" indent="-457200">
              <a:buFont typeface="+mj-lt"/>
              <a:buAutoNum type="arabicPeriod" startAt="3"/>
            </a:pPr>
            <a:r>
              <a:rPr lang="en-US" sz="2400" dirty="0" smtClean="0"/>
              <a:t>Checks if </a:t>
            </a:r>
            <a:r>
              <a:rPr lang="en-US" sz="2400" dirty="0" err="1" smtClean="0"/>
              <a:t>google.com</a:t>
            </a:r>
            <a:r>
              <a:rPr lang="en-US" sz="2400" dirty="0" smtClean="0"/>
              <a:t> is available (terminates if it has not been reachable 56 consecutive times)</a:t>
            </a:r>
          </a:p>
          <a:p>
            <a:pPr marL="457200" indent="-457200">
              <a:buFont typeface="+mj-lt"/>
              <a:buAutoNum type="arabicPeriod" startAt="3"/>
            </a:pPr>
            <a:r>
              <a:rPr lang="en-US" sz="2400" dirty="0" smtClean="0"/>
              <a:t>USB portion terminates after being run 30 times</a:t>
            </a:r>
          </a:p>
          <a:p>
            <a:pPr marL="457200" indent="-457200">
              <a:buFont typeface="+mj-lt"/>
              <a:buAutoNum type="arabicPeriod" startAt="3"/>
            </a:pPr>
            <a:r>
              <a:rPr lang="en-US" sz="2400" dirty="0" smtClean="0"/>
              <a:t>Special payload versions that are encrypted with key derived from registry key (key and payload unknown)</a:t>
            </a:r>
          </a:p>
          <a:p>
            <a:endParaRPr lang="en-US" sz="2400" dirty="0"/>
          </a:p>
        </p:txBody>
      </p:sp>
    </p:spTree>
    <p:extLst>
      <p:ext uri="{BB962C8B-B14F-4D97-AF65-F5344CB8AC3E}">
        <p14:creationId xmlns:p14="http://schemas.microsoft.com/office/powerpoint/2010/main" val="100327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4232</Words>
  <Application>Microsoft Macintosh PowerPoint</Application>
  <PresentationFormat>Widescreen</PresentationFormat>
  <Paragraphs>372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Calibri Light</vt:lpstr>
      <vt:lpstr>Times New Roman</vt:lpstr>
      <vt:lpstr>Arial</vt:lpstr>
      <vt:lpstr>Office Theme</vt:lpstr>
      <vt:lpstr>Environmental Authentication in Malware</vt:lpstr>
      <vt:lpstr>Contribution</vt:lpstr>
      <vt:lpstr>PowerPoint Presentation</vt:lpstr>
      <vt:lpstr>PowerPoint Presentation</vt:lpstr>
      <vt:lpstr>Hiding program behavior?</vt:lpstr>
      <vt:lpstr>Hiding program behavior?</vt:lpstr>
      <vt:lpstr>Hiding program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game</vt:lpstr>
      <vt:lpstr>Basic game</vt:lpstr>
      <vt:lpstr>Basic game</vt:lpstr>
      <vt:lpstr>Basic game</vt:lpstr>
      <vt:lpstr>Basic game</vt:lpstr>
      <vt:lpstr>Basic game</vt:lpstr>
      <vt:lpstr>Basic game</vt:lpstr>
      <vt:lpstr>Basic game</vt:lpstr>
      <vt:lpstr>Basic game</vt:lpstr>
      <vt:lpstr>Basic game</vt:lpstr>
      <vt:lpstr>Resettable game</vt:lpstr>
      <vt:lpstr>Conclusion and Open Problems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Authentication in Malware</dc:title>
  <dc:creator>Fuller, Benjamin</dc:creator>
  <cp:lastModifiedBy>Fuller, Benjamin</cp:lastModifiedBy>
  <cp:revision>40</cp:revision>
  <dcterms:created xsi:type="dcterms:W3CDTF">2017-09-19T14:55:56Z</dcterms:created>
  <dcterms:modified xsi:type="dcterms:W3CDTF">2017-09-20T20:05:02Z</dcterms:modified>
</cp:coreProperties>
</file>